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63" r:id="rId3"/>
    <p:sldId id="264" r:id="rId4"/>
    <p:sldId id="265" r:id="rId5"/>
    <p:sldId id="266" r:id="rId6"/>
    <p:sldId id="267" r:id="rId7"/>
    <p:sldId id="262" r:id="rId8"/>
    <p:sldId id="269" r:id="rId9"/>
    <p:sldId id="257" r:id="rId10"/>
    <p:sldId id="258" r:id="rId11"/>
    <p:sldId id="260" r:id="rId12"/>
    <p:sldId id="261" r:id="rId13"/>
    <p:sldId id="282" r:id="rId14"/>
    <p:sldId id="283" r:id="rId15"/>
    <p:sldId id="284" r:id="rId16"/>
    <p:sldId id="285" r:id="rId17"/>
    <p:sldId id="288" r:id="rId18"/>
    <p:sldId id="289" r:id="rId19"/>
    <p:sldId id="291" r:id="rId20"/>
    <p:sldId id="286" r:id="rId21"/>
    <p:sldId id="293" r:id="rId22"/>
    <p:sldId id="292" r:id="rId23"/>
    <p:sldId id="287" r:id="rId24"/>
    <p:sldId id="294" r:id="rId25"/>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A1D519-F14A-4149-81D3-56DB004F777A}" v="47" dt="2024-05-02T11:53:02.867"/>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4" d="100"/>
          <a:sy n="44" d="100"/>
        </p:scale>
        <p:origin x="1388" y="48"/>
      </p:cViewPr>
      <p:guideLst>
        <p:guide orient="horz" pos="3072"/>
        <p:guide pos="409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8" name="Shape 38"/>
          <p:cNvSpPr>
            <a:spLocks noGrp="1" noRot="1" noChangeAspect="1"/>
          </p:cNvSpPr>
          <p:nvPr>
            <p:ph type="sldImg"/>
          </p:nvPr>
        </p:nvSpPr>
        <p:spPr>
          <a:xfrm>
            <a:off x="1143000" y="685800"/>
            <a:ext cx="4572000" cy="3429000"/>
          </a:xfrm>
          <a:prstGeom prst="rect">
            <a:avLst/>
          </a:prstGeom>
        </p:spPr>
        <p:txBody>
          <a:bodyPr/>
          <a:lstStyle/>
          <a:p>
            <a:endParaRPr/>
          </a:p>
        </p:txBody>
      </p:sp>
      <p:sp>
        <p:nvSpPr>
          <p:cNvPr id="39" name="Shape 39"/>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484772199"/>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pn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p:spTree>
      <p:nvGrpSpPr>
        <p:cNvPr id="1" name=""/>
        <p:cNvGrpSpPr/>
        <p:nvPr/>
      </p:nvGrpSpPr>
      <p:grpSpPr>
        <a:xfrm>
          <a:off x="0" y="0"/>
          <a:ext cx="0" cy="0"/>
          <a:chOff x="0" y="0"/>
          <a:chExt cx="0" cy="0"/>
        </a:xfrm>
      </p:grpSpPr>
      <p:sp>
        <p:nvSpPr>
          <p:cNvPr id="13" name="Title Text"/>
          <p:cNvSpPr txBox="1">
            <a:spLocks noGrp="1"/>
          </p:cNvSpPr>
          <p:nvPr>
            <p:ph type="title"/>
          </p:nvPr>
        </p:nvSpPr>
        <p:spPr>
          <a:xfrm>
            <a:off x="1270000" y="1638300"/>
            <a:ext cx="10464800" cy="3302000"/>
          </a:xfrm>
          <a:prstGeom prst="rect">
            <a:avLst/>
          </a:prstGeom>
        </p:spPr>
        <p:txBody>
          <a:bodyPr lIns="50800" tIns="50800" rIns="50800" bIns="50800" anchor="b"/>
          <a:lstStyle>
            <a:lvl1pPr algn="ctr" defTabSz="584200">
              <a:defRPr sz="8000" b="0">
                <a:solidFill>
                  <a:srgbClr val="000000"/>
                </a:solidFill>
              </a:defRPr>
            </a:lvl1pPr>
          </a:lstStyle>
          <a:p>
            <a:r>
              <a:t>Title Text</a:t>
            </a:r>
          </a:p>
        </p:txBody>
      </p:sp>
      <p:pic>
        <p:nvPicPr>
          <p:cNvPr id="14" name="edera_logo_out.pdf" descr="edera_logo_out.pdf"/>
          <p:cNvPicPr>
            <a:picLocks noChangeAspect="1"/>
          </p:cNvPicPr>
          <p:nvPr/>
        </p:nvPicPr>
        <p:blipFill>
          <a:blip r:embed="rId2"/>
          <a:stretch>
            <a:fillRect/>
          </a:stretch>
        </p:blipFill>
        <p:spPr>
          <a:xfrm>
            <a:off x="165365" y="161983"/>
            <a:ext cx="5604441" cy="1388809"/>
          </a:xfrm>
          <a:prstGeom prst="rect">
            <a:avLst/>
          </a:prstGeom>
          <a:ln w="12700">
            <a:miter lim="400000"/>
          </a:ln>
        </p:spPr>
      </p:pic>
      <p:pic>
        <p:nvPicPr>
          <p:cNvPr id="15" name="crahi_logo.pdf" descr="crahi_logo.pdf"/>
          <p:cNvPicPr>
            <a:picLocks noChangeAspect="1"/>
          </p:cNvPicPr>
          <p:nvPr/>
        </p:nvPicPr>
        <p:blipFill>
          <a:blip r:embed="rId3"/>
          <a:stretch>
            <a:fillRect/>
          </a:stretch>
        </p:blipFill>
        <p:spPr>
          <a:xfrm>
            <a:off x="165365" y="9192305"/>
            <a:ext cx="2752625" cy="344821"/>
          </a:xfrm>
          <a:prstGeom prst="rect">
            <a:avLst/>
          </a:prstGeom>
          <a:ln w="12700">
            <a:miter lim="400000"/>
          </a:ln>
        </p:spPr>
      </p:pic>
      <p:pic>
        <p:nvPicPr>
          <p:cNvPr id="16" name="Picture 6" descr="Picture 6"/>
          <p:cNvPicPr>
            <a:picLocks noChangeAspect="1"/>
          </p:cNvPicPr>
          <p:nvPr/>
        </p:nvPicPr>
        <p:blipFill>
          <a:blip r:embed="rId4"/>
          <a:stretch>
            <a:fillRect/>
          </a:stretch>
        </p:blipFill>
        <p:spPr>
          <a:xfrm>
            <a:off x="11109541" y="-2790"/>
            <a:ext cx="2002270" cy="1954216"/>
          </a:xfrm>
          <a:prstGeom prst="rect">
            <a:avLst/>
          </a:prstGeom>
          <a:ln w="12700">
            <a:miter lim="400000"/>
          </a:ln>
        </p:spPr>
      </p:pic>
      <p:pic>
        <p:nvPicPr>
          <p:cNvPr id="17" name="Picture 12" descr="Picture 12"/>
          <p:cNvPicPr>
            <a:picLocks noChangeAspect="1"/>
          </p:cNvPicPr>
          <p:nvPr/>
        </p:nvPicPr>
        <p:blipFill>
          <a:blip r:embed="rId5"/>
          <a:stretch>
            <a:fillRect/>
          </a:stretch>
        </p:blipFill>
        <p:spPr>
          <a:xfrm>
            <a:off x="4659472" y="9197199"/>
            <a:ext cx="1806255" cy="335032"/>
          </a:xfrm>
          <a:prstGeom prst="rect">
            <a:avLst/>
          </a:prstGeom>
          <a:ln w="12700">
            <a:miter lim="400000"/>
          </a:ln>
        </p:spPr>
      </p:pic>
      <p:pic>
        <p:nvPicPr>
          <p:cNvPr id="18" name="Picture 8" descr="Picture 8"/>
          <p:cNvPicPr>
            <a:picLocks noChangeAspect="1"/>
          </p:cNvPicPr>
          <p:nvPr/>
        </p:nvPicPr>
        <p:blipFill>
          <a:blip r:embed="rId6"/>
          <a:stretch>
            <a:fillRect/>
          </a:stretch>
        </p:blipFill>
        <p:spPr>
          <a:xfrm>
            <a:off x="3047643" y="9237671"/>
            <a:ext cx="1482177" cy="254088"/>
          </a:xfrm>
          <a:prstGeom prst="rect">
            <a:avLst/>
          </a:prstGeom>
          <a:ln w="12700">
            <a:miter lim="400000"/>
          </a:ln>
        </p:spPr>
      </p:pic>
      <p:pic>
        <p:nvPicPr>
          <p:cNvPr id="19" name="ANEPC_logotipo_versao_circular_6cm-digital.png" descr="ANEPC_logotipo_versao_circular_6cm-digital.png"/>
          <p:cNvPicPr>
            <a:picLocks noChangeAspect="1"/>
          </p:cNvPicPr>
          <p:nvPr/>
        </p:nvPicPr>
        <p:blipFill>
          <a:blip r:embed="rId7"/>
          <a:stretch>
            <a:fillRect/>
          </a:stretch>
        </p:blipFill>
        <p:spPr>
          <a:xfrm>
            <a:off x="12029617" y="9015671"/>
            <a:ext cx="698088" cy="698088"/>
          </a:xfrm>
          <a:prstGeom prst="rect">
            <a:avLst/>
          </a:prstGeom>
          <a:ln w="12700">
            <a:miter lim="400000"/>
          </a:ln>
        </p:spPr>
      </p:pic>
      <p:pic>
        <p:nvPicPr>
          <p:cNvPr id="20" name="logo-amaya-web2.png" descr="logo-amaya-web2.png"/>
          <p:cNvPicPr>
            <a:picLocks noChangeAspect="1"/>
          </p:cNvPicPr>
          <p:nvPr/>
        </p:nvPicPr>
        <p:blipFill>
          <a:blip r:embed="rId8"/>
          <a:srcRect r="32327"/>
          <a:stretch>
            <a:fillRect/>
          </a:stretch>
        </p:blipFill>
        <p:spPr>
          <a:xfrm>
            <a:off x="6618736" y="9099404"/>
            <a:ext cx="1710040" cy="530661"/>
          </a:xfrm>
          <a:prstGeom prst="rect">
            <a:avLst/>
          </a:prstGeom>
          <a:ln w="12700">
            <a:miter lim="400000"/>
          </a:ln>
        </p:spPr>
      </p:pic>
      <p:pic>
        <p:nvPicPr>
          <p:cNvPr id="21" name="layout_set_logo.png" descr="layout_set_logo.png"/>
          <p:cNvPicPr>
            <a:picLocks noChangeAspect="1"/>
          </p:cNvPicPr>
          <p:nvPr/>
        </p:nvPicPr>
        <p:blipFill>
          <a:blip r:embed="rId9"/>
          <a:stretch>
            <a:fillRect/>
          </a:stretch>
        </p:blipFill>
        <p:spPr>
          <a:xfrm>
            <a:off x="8548735" y="9110609"/>
            <a:ext cx="3261018" cy="508212"/>
          </a:xfrm>
          <a:prstGeom prst="rect">
            <a:avLst/>
          </a:prstGeom>
          <a:ln w="12700">
            <a:miter lim="400000"/>
          </a:ln>
        </p:spPr>
      </p:pic>
      <p:sp>
        <p:nvSpPr>
          <p:cNvPr id="22" name="Body Level One…"/>
          <p:cNvSpPr txBox="1">
            <a:spLocks noGrp="1"/>
          </p:cNvSpPr>
          <p:nvPr>
            <p:ph type="body" sz="quarter" idx="1"/>
          </p:nvPr>
        </p:nvSpPr>
        <p:spPr>
          <a:xfrm>
            <a:off x="1270000" y="5041900"/>
            <a:ext cx="10464800" cy="1130300"/>
          </a:xfrm>
          <a:prstGeom prst="rect">
            <a:avLst/>
          </a:prstGeom>
        </p:spPr>
        <p:txBody>
          <a:bodyPr lIns="50800" tIns="50800" rIns="50800" bIns="50800">
            <a:normAutofit/>
          </a:bodyPr>
          <a:lstStyle>
            <a:lvl1pPr algn="ctr">
              <a:spcBef>
                <a:spcPts val="0"/>
              </a:spcBef>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30" name="Title Text"/>
          <p:cNvSpPr txBox="1">
            <a:spLocks noGrp="1"/>
          </p:cNvSpPr>
          <p:nvPr>
            <p:ph type="title"/>
          </p:nvPr>
        </p:nvSpPr>
        <p:spPr>
          <a:prstGeom prst="rect">
            <a:avLst/>
          </a:prstGeom>
        </p:spPr>
        <p:txBody>
          <a:bodyPr/>
          <a:lstStyle/>
          <a:p>
            <a:r>
              <a:t>Title Text</a:t>
            </a:r>
          </a:p>
        </p:txBody>
      </p:sp>
      <p:sp>
        <p:nvSpPr>
          <p:cNvPr id="3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2"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2230439628"/>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6" descr="Picture 6"/>
          <p:cNvPicPr>
            <a:picLocks noChangeAspect="1"/>
          </p:cNvPicPr>
          <p:nvPr/>
        </p:nvPicPr>
        <p:blipFill>
          <a:blip r:embed="rId4"/>
          <a:stretch>
            <a:fillRect/>
          </a:stretch>
        </p:blipFill>
        <p:spPr>
          <a:xfrm>
            <a:off x="11795945" y="8640424"/>
            <a:ext cx="1164367" cy="1136422"/>
          </a:xfrm>
          <a:prstGeom prst="rect">
            <a:avLst/>
          </a:prstGeom>
          <a:ln w="12700">
            <a:miter lim="400000"/>
          </a:ln>
        </p:spPr>
      </p:pic>
      <p:pic>
        <p:nvPicPr>
          <p:cNvPr id="3" name="edera1.pdf" descr="edera1.pdf"/>
          <p:cNvPicPr>
            <a:picLocks noChangeAspect="1"/>
          </p:cNvPicPr>
          <p:nvPr/>
        </p:nvPicPr>
        <p:blipFill>
          <a:blip r:embed="rId5"/>
          <a:stretch>
            <a:fillRect/>
          </a:stretch>
        </p:blipFill>
        <p:spPr>
          <a:xfrm>
            <a:off x="173939" y="8737589"/>
            <a:ext cx="1723018" cy="766095"/>
          </a:xfrm>
          <a:prstGeom prst="rect">
            <a:avLst/>
          </a:prstGeom>
          <a:ln w="12700">
            <a:miter lim="400000"/>
          </a:ln>
        </p:spPr>
      </p:pic>
      <p:sp>
        <p:nvSpPr>
          <p:cNvPr id="4" name="Title Text"/>
          <p:cNvSpPr txBox="1">
            <a:spLocks noGrp="1"/>
          </p:cNvSpPr>
          <p:nvPr>
            <p:ph type="title"/>
          </p:nvPr>
        </p:nvSpPr>
        <p:spPr>
          <a:xfrm>
            <a:off x="254000" y="254000"/>
            <a:ext cx="11099800" cy="8946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r>
              <a:t>Title Text</a:t>
            </a:r>
          </a:p>
        </p:txBody>
      </p:sp>
      <p:sp>
        <p:nvSpPr>
          <p:cNvPr id="5" name="Body Level One…"/>
          <p:cNvSpPr txBox="1">
            <a:spLocks noGrp="1"/>
          </p:cNvSpPr>
          <p:nvPr>
            <p:ph type="body" idx="1"/>
          </p:nvPr>
        </p:nvSpPr>
        <p:spPr>
          <a:xfrm>
            <a:off x="254000" y="1231825"/>
            <a:ext cx="11099800" cy="6286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2pPr marL="889000" indent="-444500">
              <a:buSzPct val="145000"/>
              <a:buChar char="•"/>
            </a:lvl2pPr>
            <a:lvl3pPr marL="1333500" indent="-444500">
              <a:buSzPct val="145000"/>
              <a:buChar char="•"/>
            </a:lvl3pPr>
            <a:lvl4pPr marL="1778000" indent="-444500">
              <a:buSzPct val="145000"/>
              <a:buChar char="•"/>
            </a:lvl4pPr>
            <a:lvl5pPr marL="2222500" indent="-444500">
              <a:buSzPct val="145000"/>
              <a:buChar char="•"/>
            </a:lvl5pPr>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6328884" y="9296400"/>
            <a:ext cx="340259" cy="324306"/>
          </a:xfrm>
          <a:prstGeom prst="rect">
            <a:avLst/>
          </a:prstGeom>
          <a:ln w="12700">
            <a:miter lim="400000"/>
          </a:ln>
        </p:spPr>
        <p:txBody>
          <a:bodyPr wrap="none" lIns="50800" tIns="50800" rIns="50800" bIns="50800">
            <a:spAutoFit/>
          </a:bodyPr>
          <a:lstStyle>
            <a:lvl1pPr>
              <a:defRPr sz="1600" b="0">
                <a:latin typeface="Helvetica Neue Light"/>
                <a:ea typeface="Helvetica Neue Light"/>
                <a:cs typeface="Helvetica Neue Light"/>
                <a:sym typeface="Helvetica Neue Light"/>
              </a:defRPr>
            </a:lvl1pPr>
          </a:lstStyle>
          <a:p>
            <a:fld id="{86CB4B4D-7CA3-9044-876B-883B54F8677D}" type="slidenum">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med"/>
  <p:txStyles>
    <p:titleStyle>
      <a:lvl1pPr marL="0" marR="0" indent="0" algn="l" defTabSz="914400" latinLnBrk="0">
        <a:lnSpc>
          <a:spcPct val="100000"/>
        </a:lnSpc>
        <a:spcBef>
          <a:spcPts val="0"/>
        </a:spcBef>
        <a:spcAft>
          <a:spcPts val="0"/>
        </a:spcAft>
        <a:buClrTx/>
        <a:buSzTx/>
        <a:buFontTx/>
        <a:buNone/>
        <a:tabLst/>
        <a:defRPr sz="4000" b="1" i="0" u="none" strike="noStrike" cap="none" spc="0" baseline="0">
          <a:solidFill>
            <a:schemeClr val="accent4">
              <a:hueOff val="-1081314"/>
              <a:satOff val="4338"/>
              <a:lumOff val="-8931"/>
            </a:schemeClr>
          </a:solidFill>
          <a:uFillTx/>
          <a:latin typeface="Arial"/>
          <a:ea typeface="Arial"/>
          <a:cs typeface="Arial"/>
          <a:sym typeface="Arial"/>
        </a:defRPr>
      </a:lvl1pPr>
      <a:lvl2pPr marL="0" marR="0" indent="457200" algn="l" defTabSz="914400" latinLnBrk="0">
        <a:lnSpc>
          <a:spcPct val="100000"/>
        </a:lnSpc>
        <a:spcBef>
          <a:spcPts val="0"/>
        </a:spcBef>
        <a:spcAft>
          <a:spcPts val="0"/>
        </a:spcAft>
        <a:buClrTx/>
        <a:buSzTx/>
        <a:buFontTx/>
        <a:buNone/>
        <a:tabLst/>
        <a:defRPr sz="4000" b="1" i="0" u="none" strike="noStrike" cap="none" spc="0" baseline="0">
          <a:solidFill>
            <a:schemeClr val="accent4">
              <a:hueOff val="-1081314"/>
              <a:satOff val="4338"/>
              <a:lumOff val="-8931"/>
            </a:schemeClr>
          </a:solidFill>
          <a:uFillTx/>
          <a:latin typeface="Arial"/>
          <a:ea typeface="Arial"/>
          <a:cs typeface="Arial"/>
          <a:sym typeface="Arial"/>
        </a:defRPr>
      </a:lvl2pPr>
      <a:lvl3pPr marL="0" marR="0" indent="914400" algn="l" defTabSz="914400" latinLnBrk="0">
        <a:lnSpc>
          <a:spcPct val="100000"/>
        </a:lnSpc>
        <a:spcBef>
          <a:spcPts val="0"/>
        </a:spcBef>
        <a:spcAft>
          <a:spcPts val="0"/>
        </a:spcAft>
        <a:buClrTx/>
        <a:buSzTx/>
        <a:buFontTx/>
        <a:buNone/>
        <a:tabLst/>
        <a:defRPr sz="4000" b="1" i="0" u="none" strike="noStrike" cap="none" spc="0" baseline="0">
          <a:solidFill>
            <a:schemeClr val="accent4">
              <a:hueOff val="-1081314"/>
              <a:satOff val="4338"/>
              <a:lumOff val="-8931"/>
            </a:schemeClr>
          </a:solidFill>
          <a:uFillTx/>
          <a:latin typeface="Arial"/>
          <a:ea typeface="Arial"/>
          <a:cs typeface="Arial"/>
          <a:sym typeface="Arial"/>
        </a:defRPr>
      </a:lvl3pPr>
      <a:lvl4pPr marL="0" marR="0" indent="1371600" algn="l" defTabSz="914400" latinLnBrk="0">
        <a:lnSpc>
          <a:spcPct val="100000"/>
        </a:lnSpc>
        <a:spcBef>
          <a:spcPts val="0"/>
        </a:spcBef>
        <a:spcAft>
          <a:spcPts val="0"/>
        </a:spcAft>
        <a:buClrTx/>
        <a:buSzTx/>
        <a:buFontTx/>
        <a:buNone/>
        <a:tabLst/>
        <a:defRPr sz="4000" b="1" i="0" u="none" strike="noStrike" cap="none" spc="0" baseline="0">
          <a:solidFill>
            <a:schemeClr val="accent4">
              <a:hueOff val="-1081314"/>
              <a:satOff val="4338"/>
              <a:lumOff val="-8931"/>
            </a:schemeClr>
          </a:solidFill>
          <a:uFillTx/>
          <a:latin typeface="Arial"/>
          <a:ea typeface="Arial"/>
          <a:cs typeface="Arial"/>
          <a:sym typeface="Arial"/>
        </a:defRPr>
      </a:lvl4pPr>
      <a:lvl5pPr marL="0" marR="0" indent="1828800" algn="l" defTabSz="914400" latinLnBrk="0">
        <a:lnSpc>
          <a:spcPct val="100000"/>
        </a:lnSpc>
        <a:spcBef>
          <a:spcPts val="0"/>
        </a:spcBef>
        <a:spcAft>
          <a:spcPts val="0"/>
        </a:spcAft>
        <a:buClrTx/>
        <a:buSzTx/>
        <a:buFontTx/>
        <a:buNone/>
        <a:tabLst/>
        <a:defRPr sz="4000" b="1" i="0" u="none" strike="noStrike" cap="none" spc="0" baseline="0">
          <a:solidFill>
            <a:schemeClr val="accent4">
              <a:hueOff val="-1081314"/>
              <a:satOff val="4338"/>
              <a:lumOff val="-8931"/>
            </a:schemeClr>
          </a:solidFill>
          <a:uFillTx/>
          <a:latin typeface="Arial"/>
          <a:ea typeface="Arial"/>
          <a:cs typeface="Arial"/>
          <a:sym typeface="Arial"/>
        </a:defRPr>
      </a:lvl5pPr>
      <a:lvl6pPr marL="0" marR="0" indent="2286000" algn="l" defTabSz="914400" latinLnBrk="0">
        <a:lnSpc>
          <a:spcPct val="100000"/>
        </a:lnSpc>
        <a:spcBef>
          <a:spcPts val="0"/>
        </a:spcBef>
        <a:spcAft>
          <a:spcPts val="0"/>
        </a:spcAft>
        <a:buClrTx/>
        <a:buSzTx/>
        <a:buFontTx/>
        <a:buNone/>
        <a:tabLst/>
        <a:defRPr sz="4000" b="1" i="0" u="none" strike="noStrike" cap="none" spc="0" baseline="0">
          <a:solidFill>
            <a:schemeClr val="accent4">
              <a:hueOff val="-1081314"/>
              <a:satOff val="4338"/>
              <a:lumOff val="-8931"/>
            </a:schemeClr>
          </a:solidFill>
          <a:uFillTx/>
          <a:latin typeface="Arial"/>
          <a:ea typeface="Arial"/>
          <a:cs typeface="Arial"/>
          <a:sym typeface="Arial"/>
        </a:defRPr>
      </a:lvl6pPr>
      <a:lvl7pPr marL="0" marR="0" indent="2743200" algn="l" defTabSz="914400" latinLnBrk="0">
        <a:lnSpc>
          <a:spcPct val="100000"/>
        </a:lnSpc>
        <a:spcBef>
          <a:spcPts val="0"/>
        </a:spcBef>
        <a:spcAft>
          <a:spcPts val="0"/>
        </a:spcAft>
        <a:buClrTx/>
        <a:buSzTx/>
        <a:buFontTx/>
        <a:buNone/>
        <a:tabLst/>
        <a:defRPr sz="4000" b="1" i="0" u="none" strike="noStrike" cap="none" spc="0" baseline="0">
          <a:solidFill>
            <a:schemeClr val="accent4">
              <a:hueOff val="-1081314"/>
              <a:satOff val="4338"/>
              <a:lumOff val="-8931"/>
            </a:schemeClr>
          </a:solidFill>
          <a:uFillTx/>
          <a:latin typeface="Arial"/>
          <a:ea typeface="Arial"/>
          <a:cs typeface="Arial"/>
          <a:sym typeface="Arial"/>
        </a:defRPr>
      </a:lvl7pPr>
      <a:lvl8pPr marL="0" marR="0" indent="3200400" algn="l" defTabSz="914400" latinLnBrk="0">
        <a:lnSpc>
          <a:spcPct val="100000"/>
        </a:lnSpc>
        <a:spcBef>
          <a:spcPts val="0"/>
        </a:spcBef>
        <a:spcAft>
          <a:spcPts val="0"/>
        </a:spcAft>
        <a:buClrTx/>
        <a:buSzTx/>
        <a:buFontTx/>
        <a:buNone/>
        <a:tabLst/>
        <a:defRPr sz="4000" b="1" i="0" u="none" strike="noStrike" cap="none" spc="0" baseline="0">
          <a:solidFill>
            <a:schemeClr val="accent4">
              <a:hueOff val="-1081314"/>
              <a:satOff val="4338"/>
              <a:lumOff val="-8931"/>
            </a:schemeClr>
          </a:solidFill>
          <a:uFillTx/>
          <a:latin typeface="Arial"/>
          <a:ea typeface="Arial"/>
          <a:cs typeface="Arial"/>
          <a:sym typeface="Arial"/>
        </a:defRPr>
      </a:lvl8pPr>
      <a:lvl9pPr marL="0" marR="0" indent="3657600" algn="l" defTabSz="914400" latinLnBrk="0">
        <a:lnSpc>
          <a:spcPct val="100000"/>
        </a:lnSpc>
        <a:spcBef>
          <a:spcPts val="0"/>
        </a:spcBef>
        <a:spcAft>
          <a:spcPts val="0"/>
        </a:spcAft>
        <a:buClrTx/>
        <a:buSzTx/>
        <a:buFontTx/>
        <a:buNone/>
        <a:tabLst/>
        <a:defRPr sz="4000" b="1" i="0" u="none" strike="noStrike" cap="none" spc="0" baseline="0">
          <a:solidFill>
            <a:schemeClr val="accent4">
              <a:hueOff val="-1081314"/>
              <a:satOff val="4338"/>
              <a:lumOff val="-8931"/>
            </a:schemeClr>
          </a:solidFill>
          <a:uFillTx/>
          <a:latin typeface="Arial"/>
          <a:ea typeface="Arial"/>
          <a:cs typeface="Arial"/>
          <a:sym typeface="Arial"/>
        </a:defRPr>
      </a:lvl9pPr>
    </p:titleStyle>
    <p:bodyStyle>
      <a:lvl1pPr marL="0" marR="0" indent="0" algn="l" defTabSz="584200" latinLnBrk="0">
        <a:lnSpc>
          <a:spcPct val="100000"/>
        </a:lnSpc>
        <a:spcBef>
          <a:spcPts val="1200"/>
        </a:spcBef>
        <a:spcAft>
          <a:spcPts val="0"/>
        </a:spcAft>
        <a:buClrTx/>
        <a:buSzTx/>
        <a:buFontTx/>
        <a:buNone/>
        <a:tabLst/>
        <a:defRPr sz="3000" b="0" i="0" u="none" strike="noStrike" cap="none" spc="0" baseline="0">
          <a:solidFill>
            <a:srgbClr val="000000"/>
          </a:solidFill>
          <a:uFillTx/>
          <a:latin typeface="Arial"/>
          <a:ea typeface="Arial"/>
          <a:cs typeface="Arial"/>
          <a:sym typeface="Arial"/>
        </a:defRPr>
      </a:lvl1pPr>
      <a:lvl2pPr marL="0" marR="0" indent="457200" algn="l" defTabSz="584200" latinLnBrk="0">
        <a:lnSpc>
          <a:spcPct val="100000"/>
        </a:lnSpc>
        <a:spcBef>
          <a:spcPts val="1200"/>
        </a:spcBef>
        <a:spcAft>
          <a:spcPts val="0"/>
        </a:spcAft>
        <a:buClrTx/>
        <a:buSzTx/>
        <a:buFontTx/>
        <a:buNone/>
        <a:tabLst/>
        <a:defRPr sz="3000" b="0" i="0" u="none" strike="noStrike" cap="none" spc="0" baseline="0">
          <a:solidFill>
            <a:srgbClr val="000000"/>
          </a:solidFill>
          <a:uFillTx/>
          <a:latin typeface="Arial"/>
          <a:ea typeface="Arial"/>
          <a:cs typeface="Arial"/>
          <a:sym typeface="Arial"/>
        </a:defRPr>
      </a:lvl2pPr>
      <a:lvl3pPr marL="0" marR="0" indent="914400" algn="l" defTabSz="584200" latinLnBrk="0">
        <a:lnSpc>
          <a:spcPct val="100000"/>
        </a:lnSpc>
        <a:spcBef>
          <a:spcPts val="1200"/>
        </a:spcBef>
        <a:spcAft>
          <a:spcPts val="0"/>
        </a:spcAft>
        <a:buClrTx/>
        <a:buSzTx/>
        <a:buFontTx/>
        <a:buNone/>
        <a:tabLst/>
        <a:defRPr sz="3000" b="0" i="0" u="none" strike="noStrike" cap="none" spc="0" baseline="0">
          <a:solidFill>
            <a:srgbClr val="000000"/>
          </a:solidFill>
          <a:uFillTx/>
          <a:latin typeface="Arial"/>
          <a:ea typeface="Arial"/>
          <a:cs typeface="Arial"/>
          <a:sym typeface="Arial"/>
        </a:defRPr>
      </a:lvl3pPr>
      <a:lvl4pPr marL="0" marR="0" indent="1371600" algn="l" defTabSz="584200" latinLnBrk="0">
        <a:lnSpc>
          <a:spcPct val="100000"/>
        </a:lnSpc>
        <a:spcBef>
          <a:spcPts val="1200"/>
        </a:spcBef>
        <a:spcAft>
          <a:spcPts val="0"/>
        </a:spcAft>
        <a:buClrTx/>
        <a:buSzTx/>
        <a:buFontTx/>
        <a:buNone/>
        <a:tabLst/>
        <a:defRPr sz="3000" b="0" i="0" u="none" strike="noStrike" cap="none" spc="0" baseline="0">
          <a:solidFill>
            <a:srgbClr val="000000"/>
          </a:solidFill>
          <a:uFillTx/>
          <a:latin typeface="Arial"/>
          <a:ea typeface="Arial"/>
          <a:cs typeface="Arial"/>
          <a:sym typeface="Arial"/>
        </a:defRPr>
      </a:lvl4pPr>
      <a:lvl5pPr marL="0" marR="0" indent="1828800" algn="l" defTabSz="584200" latinLnBrk="0">
        <a:lnSpc>
          <a:spcPct val="100000"/>
        </a:lnSpc>
        <a:spcBef>
          <a:spcPts val="1200"/>
        </a:spcBef>
        <a:spcAft>
          <a:spcPts val="0"/>
        </a:spcAft>
        <a:buClrTx/>
        <a:buSzTx/>
        <a:buFontTx/>
        <a:buNone/>
        <a:tabLst/>
        <a:defRPr sz="3000" b="0" i="0" u="none" strike="noStrike" cap="none" spc="0" baseline="0">
          <a:solidFill>
            <a:srgbClr val="000000"/>
          </a:solidFill>
          <a:uFillTx/>
          <a:latin typeface="Arial"/>
          <a:ea typeface="Arial"/>
          <a:cs typeface="Arial"/>
          <a:sym typeface="Arial"/>
        </a:defRPr>
      </a:lvl5pPr>
      <a:lvl6pPr marL="0" marR="0" indent="2286000" algn="l" defTabSz="584200" latinLnBrk="0">
        <a:lnSpc>
          <a:spcPct val="100000"/>
        </a:lnSpc>
        <a:spcBef>
          <a:spcPts val="1200"/>
        </a:spcBef>
        <a:spcAft>
          <a:spcPts val="0"/>
        </a:spcAft>
        <a:buClrTx/>
        <a:buSzTx/>
        <a:buFontTx/>
        <a:buNone/>
        <a:tabLst/>
        <a:defRPr sz="3000" b="0" i="0" u="none" strike="noStrike" cap="none" spc="0" baseline="0">
          <a:solidFill>
            <a:srgbClr val="000000"/>
          </a:solidFill>
          <a:uFillTx/>
          <a:latin typeface="Arial"/>
          <a:ea typeface="Arial"/>
          <a:cs typeface="Arial"/>
          <a:sym typeface="Arial"/>
        </a:defRPr>
      </a:lvl6pPr>
      <a:lvl7pPr marL="0" marR="0" indent="2743200" algn="l" defTabSz="584200" latinLnBrk="0">
        <a:lnSpc>
          <a:spcPct val="100000"/>
        </a:lnSpc>
        <a:spcBef>
          <a:spcPts val="1200"/>
        </a:spcBef>
        <a:spcAft>
          <a:spcPts val="0"/>
        </a:spcAft>
        <a:buClrTx/>
        <a:buSzTx/>
        <a:buFontTx/>
        <a:buNone/>
        <a:tabLst/>
        <a:defRPr sz="3000" b="0" i="0" u="none" strike="noStrike" cap="none" spc="0" baseline="0">
          <a:solidFill>
            <a:srgbClr val="000000"/>
          </a:solidFill>
          <a:uFillTx/>
          <a:latin typeface="Arial"/>
          <a:ea typeface="Arial"/>
          <a:cs typeface="Arial"/>
          <a:sym typeface="Arial"/>
        </a:defRPr>
      </a:lvl7pPr>
      <a:lvl8pPr marL="0" marR="0" indent="3200400" algn="l" defTabSz="584200" latinLnBrk="0">
        <a:lnSpc>
          <a:spcPct val="100000"/>
        </a:lnSpc>
        <a:spcBef>
          <a:spcPts val="1200"/>
        </a:spcBef>
        <a:spcAft>
          <a:spcPts val="0"/>
        </a:spcAft>
        <a:buClrTx/>
        <a:buSzTx/>
        <a:buFontTx/>
        <a:buNone/>
        <a:tabLst/>
        <a:defRPr sz="3000" b="0" i="0" u="none" strike="noStrike" cap="none" spc="0" baseline="0">
          <a:solidFill>
            <a:srgbClr val="000000"/>
          </a:solidFill>
          <a:uFillTx/>
          <a:latin typeface="Arial"/>
          <a:ea typeface="Arial"/>
          <a:cs typeface="Arial"/>
          <a:sym typeface="Arial"/>
        </a:defRPr>
      </a:lvl8pPr>
      <a:lvl9pPr marL="0" marR="0" indent="3657600" algn="l" defTabSz="584200" latinLnBrk="0">
        <a:lnSpc>
          <a:spcPct val="100000"/>
        </a:lnSpc>
        <a:spcBef>
          <a:spcPts val="1200"/>
        </a:spcBef>
        <a:spcAft>
          <a:spcPts val="0"/>
        </a:spcAft>
        <a:buClrTx/>
        <a:buSzTx/>
        <a:buFontTx/>
        <a:buNone/>
        <a:tabLst/>
        <a:defRPr sz="3000" b="0" i="0" u="none" strike="noStrike" cap="none" spc="0" baseline="0">
          <a:solidFill>
            <a:srgbClr val="000000"/>
          </a:solidFill>
          <a:uFillTx/>
          <a:latin typeface="Arial"/>
          <a:ea typeface="Arial"/>
          <a:cs typeface="Arial"/>
          <a:sym typeface="Arial"/>
        </a:defRPr>
      </a:lvl9pPr>
    </p:bodyStyle>
    <p:otherStyle>
      <a:lvl1pPr marL="0" marR="0" indent="0" algn="ctr" defTabSz="584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1pPr>
      <a:lvl2pPr marL="0" marR="0" indent="457200" algn="ctr" defTabSz="584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2pPr>
      <a:lvl3pPr marL="0" marR="0" indent="914400" algn="ctr" defTabSz="584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3pPr>
      <a:lvl4pPr marL="0" marR="0" indent="1371600" algn="ctr" defTabSz="584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4pPr>
      <a:lvl5pPr marL="0" marR="0" indent="1828800" algn="ctr" defTabSz="584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5pPr>
      <a:lvl6pPr marL="0" marR="0" indent="2286000" algn="ctr" defTabSz="584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6pPr>
      <a:lvl7pPr marL="0" marR="0" indent="2743200" algn="ctr" defTabSz="584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7pPr>
      <a:lvl8pPr marL="0" marR="0" indent="3200400" algn="ctr" defTabSz="584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8pPr>
      <a:lvl9pPr marL="0" marR="0" indent="3657600" algn="ctr" defTabSz="584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1.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1.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2.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1.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3.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1.pn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4.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1.png"/><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5.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1.png"/><Relationship Id="rId9"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7.jpeg"/><Relationship Id="rId3" Type="http://schemas.openxmlformats.org/officeDocument/2006/relationships/image" Target="../media/image4.png"/><Relationship Id="rId7" Type="http://schemas.openxmlformats.org/officeDocument/2006/relationships/image" Target="../media/image7.png"/><Relationship Id="rId12"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hyperlink" Target="https://twitter.com/GVA112/status/1591366393089622017" TargetMode="External"/><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1.png"/><Relationship Id="rId9"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png"/><Relationship Id="rId9"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1.emf"/><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0.gif"/><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cid:3A3BF4A9-0298-4DFB-861C-A33BAED0E4FB" TargetMode="External"/><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edera_logo_out.pdf" descr="edera_logo_out.pdf"/>
          <p:cNvPicPr>
            <a:picLocks noChangeAspect="1"/>
          </p:cNvPicPr>
          <p:nvPr/>
        </p:nvPicPr>
        <p:blipFill>
          <a:blip r:embed="rId2"/>
          <a:stretch>
            <a:fillRect/>
          </a:stretch>
        </p:blipFill>
        <p:spPr>
          <a:xfrm>
            <a:off x="165365" y="161983"/>
            <a:ext cx="5604441" cy="1388809"/>
          </a:xfrm>
          <a:prstGeom prst="rect">
            <a:avLst/>
          </a:prstGeom>
          <a:ln w="12700">
            <a:miter lim="400000"/>
          </a:ln>
        </p:spPr>
      </p:pic>
      <p:pic>
        <p:nvPicPr>
          <p:cNvPr id="44" name="crahi_logo.pdf" descr="crahi_logo.pdf"/>
          <p:cNvPicPr>
            <a:picLocks noChangeAspect="1"/>
          </p:cNvPicPr>
          <p:nvPr/>
        </p:nvPicPr>
        <p:blipFill>
          <a:blip r:embed="rId3"/>
          <a:stretch>
            <a:fillRect/>
          </a:stretch>
        </p:blipFill>
        <p:spPr>
          <a:xfrm>
            <a:off x="165365" y="9192305"/>
            <a:ext cx="2752625" cy="344821"/>
          </a:xfrm>
          <a:prstGeom prst="rect">
            <a:avLst/>
          </a:prstGeom>
          <a:ln w="12700">
            <a:miter lim="400000"/>
          </a:ln>
        </p:spPr>
      </p:pic>
      <p:pic>
        <p:nvPicPr>
          <p:cNvPr id="45" name="Picture 6" descr="Picture 6"/>
          <p:cNvPicPr>
            <a:picLocks noChangeAspect="1"/>
          </p:cNvPicPr>
          <p:nvPr/>
        </p:nvPicPr>
        <p:blipFill>
          <a:blip r:embed="rId4"/>
          <a:stretch>
            <a:fillRect/>
          </a:stretch>
        </p:blipFill>
        <p:spPr>
          <a:xfrm>
            <a:off x="11109541" y="-2790"/>
            <a:ext cx="2002270" cy="1954216"/>
          </a:xfrm>
          <a:prstGeom prst="rect">
            <a:avLst/>
          </a:prstGeom>
          <a:ln w="12700">
            <a:miter lim="400000"/>
          </a:ln>
        </p:spPr>
      </p:pic>
      <p:pic>
        <p:nvPicPr>
          <p:cNvPr id="46" name="Picture 12" descr="Picture 12"/>
          <p:cNvPicPr>
            <a:picLocks noChangeAspect="1"/>
          </p:cNvPicPr>
          <p:nvPr/>
        </p:nvPicPr>
        <p:blipFill>
          <a:blip r:embed="rId5"/>
          <a:stretch>
            <a:fillRect/>
          </a:stretch>
        </p:blipFill>
        <p:spPr>
          <a:xfrm>
            <a:off x="4659472" y="9197199"/>
            <a:ext cx="1806255" cy="335032"/>
          </a:xfrm>
          <a:prstGeom prst="rect">
            <a:avLst/>
          </a:prstGeom>
          <a:ln w="12700">
            <a:miter lim="400000"/>
          </a:ln>
        </p:spPr>
      </p:pic>
      <p:pic>
        <p:nvPicPr>
          <p:cNvPr id="47" name="Picture 8" descr="Picture 8"/>
          <p:cNvPicPr>
            <a:picLocks noChangeAspect="1"/>
          </p:cNvPicPr>
          <p:nvPr/>
        </p:nvPicPr>
        <p:blipFill>
          <a:blip r:embed="rId6"/>
          <a:stretch>
            <a:fillRect/>
          </a:stretch>
        </p:blipFill>
        <p:spPr>
          <a:xfrm>
            <a:off x="3047643" y="9237671"/>
            <a:ext cx="1482177" cy="254088"/>
          </a:xfrm>
          <a:prstGeom prst="rect">
            <a:avLst/>
          </a:prstGeom>
          <a:ln w="12700">
            <a:miter lim="400000"/>
          </a:ln>
        </p:spPr>
      </p:pic>
      <p:pic>
        <p:nvPicPr>
          <p:cNvPr id="48" name="ANEPC_logotipo_versao_circular_6cm-digital.png" descr="ANEPC_logotipo_versao_circular_6cm-digital.png"/>
          <p:cNvPicPr>
            <a:picLocks noChangeAspect="1"/>
          </p:cNvPicPr>
          <p:nvPr/>
        </p:nvPicPr>
        <p:blipFill>
          <a:blip r:embed="rId7"/>
          <a:stretch>
            <a:fillRect/>
          </a:stretch>
        </p:blipFill>
        <p:spPr>
          <a:xfrm>
            <a:off x="12029617" y="9015671"/>
            <a:ext cx="698088" cy="698088"/>
          </a:xfrm>
          <a:prstGeom prst="rect">
            <a:avLst/>
          </a:prstGeom>
          <a:ln w="12700">
            <a:miter lim="400000"/>
          </a:ln>
        </p:spPr>
      </p:pic>
      <p:pic>
        <p:nvPicPr>
          <p:cNvPr id="49" name="logo-amaya-web2.png" descr="logo-amaya-web2.png"/>
          <p:cNvPicPr>
            <a:picLocks noChangeAspect="1"/>
          </p:cNvPicPr>
          <p:nvPr/>
        </p:nvPicPr>
        <p:blipFill>
          <a:blip r:embed="rId8"/>
          <a:srcRect r="32327"/>
          <a:stretch>
            <a:fillRect/>
          </a:stretch>
        </p:blipFill>
        <p:spPr>
          <a:xfrm>
            <a:off x="6618736" y="9099404"/>
            <a:ext cx="1710040" cy="530661"/>
          </a:xfrm>
          <a:prstGeom prst="rect">
            <a:avLst/>
          </a:prstGeom>
          <a:ln w="12700">
            <a:miter lim="400000"/>
          </a:ln>
        </p:spPr>
      </p:pic>
      <p:pic>
        <p:nvPicPr>
          <p:cNvPr id="50" name="layout_set_logo.png" descr="layout_set_logo.png"/>
          <p:cNvPicPr>
            <a:picLocks noChangeAspect="1"/>
          </p:cNvPicPr>
          <p:nvPr/>
        </p:nvPicPr>
        <p:blipFill>
          <a:blip r:embed="rId9"/>
          <a:stretch>
            <a:fillRect/>
          </a:stretch>
        </p:blipFill>
        <p:spPr>
          <a:xfrm>
            <a:off x="8548735" y="9110609"/>
            <a:ext cx="3261018" cy="508212"/>
          </a:xfrm>
          <a:prstGeom prst="rect">
            <a:avLst/>
          </a:prstGeom>
          <a:ln w="12700">
            <a:miter lim="400000"/>
          </a:ln>
        </p:spPr>
      </p:pic>
      <p:sp>
        <p:nvSpPr>
          <p:cNvPr id="15" name="CuadroTexto 14">
            <a:extLst>
              <a:ext uri="{FF2B5EF4-FFF2-40B4-BE49-F238E27FC236}">
                <a16:creationId xmlns:a16="http://schemas.microsoft.com/office/drawing/2014/main" id="{5B07F48D-83CD-4795-8303-E6FB826CB6F3}"/>
              </a:ext>
            </a:extLst>
          </p:cNvPr>
          <p:cNvSpPr txBox="1"/>
          <p:nvPr/>
        </p:nvSpPr>
        <p:spPr>
          <a:xfrm>
            <a:off x="1533848" y="3445639"/>
            <a:ext cx="10009112" cy="50167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kumimoji="0" lang="en-GB" sz="4800" b="0" i="0" u="none" strike="noStrike" kern="0" cap="none" spc="0" normalizeH="0" baseline="0" noProof="0" dirty="0">
                <a:ln>
                  <a:noFill/>
                </a:ln>
                <a:solidFill>
                  <a:srgbClr val="000000"/>
                </a:solidFill>
                <a:effectLst/>
                <a:uLnTx/>
                <a:uFillTx/>
                <a:latin typeface="Arial"/>
                <a:cs typeface="Arial"/>
                <a:sym typeface="Arial"/>
              </a:rPr>
              <a:t>Heavy rainfall: </a:t>
            </a:r>
            <a:br>
              <a:rPr kumimoji="0" lang="en-GB" sz="4800" b="0" i="0" u="none" strike="noStrike" kern="0" cap="none" spc="0" normalizeH="0" baseline="0" noProof="0" dirty="0">
                <a:ln w="13335" cmpd="sng">
                  <a:solidFill>
                    <a:srgbClr val="759AA5">
                      <a:lumMod val="50000"/>
                    </a:srgbClr>
                  </a:solidFill>
                  <a:prstDash val="solid"/>
                </a:ln>
                <a:solidFill>
                  <a:srgbClr val="000000"/>
                </a:solidFill>
                <a:effectLst/>
                <a:uLnTx/>
                <a:uFillTx/>
                <a:latin typeface="Arial"/>
                <a:cs typeface="Arial"/>
                <a:sym typeface="Arial"/>
              </a:rPr>
            </a:br>
            <a:r>
              <a:rPr kumimoji="0" lang="en-GB" sz="4800" b="0" i="0" u="none" strike="noStrike" kern="0" cap="none" spc="0" normalizeH="0" baseline="0" noProof="0" dirty="0">
                <a:ln w="13335" cmpd="sng">
                  <a:solidFill>
                    <a:srgbClr val="759AA5">
                      <a:lumMod val="50000"/>
                    </a:srgbClr>
                  </a:solidFill>
                  <a:prstDash val="solid"/>
                </a:ln>
                <a:solidFill>
                  <a:srgbClr val="000000"/>
                </a:solidFill>
                <a:effectLst/>
                <a:uLnTx/>
                <a:uFillTx/>
                <a:latin typeface="Arial"/>
                <a:cs typeface="Arial"/>
                <a:sym typeface="Arial"/>
              </a:rPr>
              <a:t>10</a:t>
            </a:r>
            <a:r>
              <a:rPr kumimoji="0" lang="en-GB" sz="4800" b="0" i="0" u="none" strike="noStrike" kern="0" cap="none" spc="0" normalizeH="0" baseline="30000" noProof="0" dirty="0">
                <a:ln w="13335" cmpd="sng">
                  <a:solidFill>
                    <a:srgbClr val="759AA5">
                      <a:lumMod val="50000"/>
                    </a:srgbClr>
                  </a:solidFill>
                  <a:prstDash val="solid"/>
                </a:ln>
                <a:solidFill>
                  <a:srgbClr val="000000"/>
                </a:solidFill>
                <a:effectLst/>
                <a:uLnTx/>
                <a:uFillTx/>
                <a:latin typeface="Arial"/>
                <a:cs typeface="Arial"/>
                <a:sym typeface="Arial"/>
              </a:rPr>
              <a:t>th</a:t>
            </a:r>
            <a:r>
              <a:rPr kumimoji="0" lang="en-GB" sz="4800" b="0" i="0" u="none" strike="noStrike" kern="0" cap="none" spc="0" normalizeH="0" baseline="0" noProof="0" dirty="0">
                <a:ln w="13335" cmpd="sng">
                  <a:solidFill>
                    <a:srgbClr val="759AA5">
                      <a:lumMod val="50000"/>
                    </a:srgbClr>
                  </a:solidFill>
                  <a:prstDash val="solid"/>
                </a:ln>
                <a:solidFill>
                  <a:srgbClr val="000000"/>
                </a:solidFill>
                <a:effectLst/>
                <a:uLnTx/>
                <a:uFillTx/>
                <a:latin typeface="Arial"/>
                <a:cs typeface="Arial"/>
                <a:sym typeface="Arial"/>
              </a:rPr>
              <a:t> </a:t>
            </a:r>
            <a:r>
              <a:rPr lang="en-GB" sz="4800" b="0" dirty="0">
                <a:ln w="13335" cmpd="sng">
                  <a:solidFill>
                    <a:srgbClr val="759AA5">
                      <a:lumMod val="50000"/>
                    </a:srgbClr>
                  </a:solidFill>
                  <a:prstDash val="solid"/>
                </a:ln>
                <a:latin typeface="Arial"/>
                <a:cs typeface="Arial"/>
                <a:sym typeface="Arial"/>
              </a:rPr>
              <a:t>- 12</a:t>
            </a:r>
            <a:r>
              <a:rPr lang="en-GB" sz="4800" b="0" baseline="30000" dirty="0">
                <a:ln w="13335" cmpd="sng">
                  <a:solidFill>
                    <a:srgbClr val="759AA5">
                      <a:lumMod val="50000"/>
                    </a:srgbClr>
                  </a:solidFill>
                  <a:prstDash val="solid"/>
                </a:ln>
                <a:latin typeface="Arial"/>
                <a:cs typeface="Arial"/>
                <a:sym typeface="Arial"/>
              </a:rPr>
              <a:t>th</a:t>
            </a:r>
            <a:r>
              <a:rPr lang="en-GB" sz="4800" b="0" dirty="0">
                <a:ln w="13335" cmpd="sng">
                  <a:solidFill>
                    <a:srgbClr val="759AA5">
                      <a:lumMod val="50000"/>
                    </a:srgbClr>
                  </a:solidFill>
                  <a:prstDash val="solid"/>
                </a:ln>
                <a:latin typeface="Arial"/>
                <a:cs typeface="Arial"/>
                <a:sym typeface="Arial"/>
              </a:rPr>
              <a:t> </a:t>
            </a:r>
            <a:r>
              <a:rPr kumimoji="0" lang="en-GB" sz="4800" b="0" i="0" u="none" strike="noStrike" kern="0" cap="none" spc="0" normalizeH="0" baseline="0" noProof="0" dirty="0">
                <a:ln w="13335" cmpd="sng">
                  <a:solidFill>
                    <a:srgbClr val="759AA5">
                      <a:lumMod val="50000"/>
                    </a:srgbClr>
                  </a:solidFill>
                  <a:prstDash val="solid"/>
                </a:ln>
                <a:solidFill>
                  <a:srgbClr val="000000"/>
                </a:solidFill>
                <a:effectLst/>
                <a:uLnTx/>
                <a:uFillTx/>
                <a:latin typeface="Arial"/>
                <a:cs typeface="Arial"/>
                <a:sym typeface="Arial"/>
              </a:rPr>
              <a:t> of </a:t>
            </a:r>
            <a:r>
              <a:rPr lang="en-GB" sz="4800" b="0" dirty="0">
                <a:ln w="13335" cmpd="sng">
                  <a:solidFill>
                    <a:srgbClr val="759AA5">
                      <a:lumMod val="50000"/>
                    </a:srgbClr>
                  </a:solidFill>
                  <a:prstDash val="solid"/>
                </a:ln>
                <a:latin typeface="Arial"/>
                <a:cs typeface="Arial"/>
                <a:sym typeface="Arial"/>
              </a:rPr>
              <a:t>November</a:t>
            </a:r>
            <a:r>
              <a:rPr kumimoji="0" lang="en-GB" sz="4800" b="0" i="0" u="none" strike="noStrike" kern="0" cap="none" spc="0" normalizeH="0" baseline="0" noProof="0" dirty="0">
                <a:ln w="13335" cmpd="sng">
                  <a:solidFill>
                    <a:srgbClr val="759AA5">
                      <a:lumMod val="50000"/>
                    </a:srgbClr>
                  </a:solidFill>
                  <a:prstDash val="solid"/>
                </a:ln>
                <a:solidFill>
                  <a:srgbClr val="000000"/>
                </a:solidFill>
                <a:effectLst/>
                <a:uLnTx/>
                <a:uFillTx/>
                <a:latin typeface="Arial"/>
                <a:cs typeface="Arial"/>
                <a:sym typeface="Arial"/>
              </a:rPr>
              <a:t> 2022</a:t>
            </a:r>
          </a:p>
          <a:p>
            <a:r>
              <a:rPr kumimoji="0" lang="en-GB" sz="4800" b="0" i="0" u="none" strike="noStrike" kern="0" cap="none" spc="0" normalizeH="0" baseline="0" noProof="0" dirty="0">
                <a:ln w="13335" cmpd="sng">
                  <a:solidFill>
                    <a:srgbClr val="759AA5">
                      <a:lumMod val="50000"/>
                    </a:srgbClr>
                  </a:solidFill>
                  <a:prstDash val="solid"/>
                </a:ln>
                <a:solidFill>
                  <a:srgbClr val="000000"/>
                </a:solidFill>
                <a:effectLst/>
                <a:uLnTx/>
                <a:uFillTx/>
                <a:latin typeface="Arial"/>
                <a:cs typeface="Arial"/>
                <a:sym typeface="Arial"/>
              </a:rPr>
              <a:t>Valencian </a:t>
            </a:r>
            <a:r>
              <a:rPr kumimoji="0" lang="en-GB" sz="4800" b="0" i="0" u="none" strike="noStrike" kern="0" cap="none" spc="0" normalizeH="0" baseline="0" noProof="0" dirty="0" err="1">
                <a:ln w="13335" cmpd="sng">
                  <a:solidFill>
                    <a:srgbClr val="759AA5">
                      <a:lumMod val="50000"/>
                    </a:srgbClr>
                  </a:solidFill>
                  <a:prstDash val="solid"/>
                </a:ln>
                <a:solidFill>
                  <a:srgbClr val="000000"/>
                </a:solidFill>
                <a:effectLst/>
                <a:uLnTx/>
                <a:uFillTx/>
                <a:latin typeface="Arial"/>
                <a:cs typeface="Arial"/>
                <a:sym typeface="Arial"/>
              </a:rPr>
              <a:t>Commu</a:t>
            </a:r>
            <a:r>
              <a:rPr lang="en-GB" sz="4800" b="0" dirty="0" err="1">
                <a:ln w="13335" cmpd="sng">
                  <a:solidFill>
                    <a:srgbClr val="759AA5">
                      <a:lumMod val="50000"/>
                    </a:srgbClr>
                  </a:solidFill>
                  <a:prstDash val="solid"/>
                </a:ln>
                <a:latin typeface="Arial"/>
                <a:cs typeface="Arial"/>
                <a:sym typeface="Arial"/>
              </a:rPr>
              <a:t>nity</a:t>
            </a:r>
            <a:r>
              <a:rPr kumimoji="0" lang="en-GB" sz="4800" b="0" i="0" u="none" strike="noStrike" kern="0" cap="none" spc="0" normalizeH="0" baseline="0" noProof="0" dirty="0">
                <a:ln w="13335" cmpd="sng">
                  <a:solidFill>
                    <a:srgbClr val="759AA5">
                      <a:lumMod val="50000"/>
                    </a:srgbClr>
                  </a:solidFill>
                  <a:prstDash val="solid"/>
                </a:ln>
                <a:solidFill>
                  <a:srgbClr val="000000"/>
                </a:solidFill>
                <a:effectLst/>
                <a:uLnTx/>
                <a:uFillTx/>
                <a:latin typeface="Arial"/>
                <a:cs typeface="Arial"/>
                <a:sym typeface="Arial"/>
              </a:rPr>
              <a:t> </a:t>
            </a:r>
          </a:p>
          <a:p>
            <a:endParaRPr lang="en-GB" sz="4800" b="0" dirty="0">
              <a:ln w="13335" cmpd="sng">
                <a:solidFill>
                  <a:srgbClr val="759AA5">
                    <a:lumMod val="50000"/>
                  </a:srgbClr>
                </a:solidFill>
                <a:prstDash val="solid"/>
              </a:ln>
              <a:latin typeface="Arial"/>
              <a:cs typeface="Arial"/>
              <a:sym typeface="Arial"/>
            </a:endParaRPr>
          </a:p>
          <a:p>
            <a:endParaRPr kumimoji="0" lang="en-GB" sz="4800" b="0" i="0" u="none" strike="noStrike" kern="0" cap="none" spc="0" normalizeH="0" baseline="0" noProof="0" dirty="0">
              <a:ln w="13335" cmpd="sng">
                <a:solidFill>
                  <a:srgbClr val="759AA5">
                    <a:lumMod val="50000"/>
                  </a:srgbClr>
                </a:solidFill>
                <a:prstDash val="solid"/>
              </a:ln>
              <a:solidFill>
                <a:srgbClr val="000000"/>
              </a:solidFill>
              <a:effectLst/>
              <a:uLnTx/>
              <a:uFillTx/>
              <a:latin typeface="Arial"/>
              <a:cs typeface="Arial"/>
              <a:sym typeface="Arial"/>
            </a:endParaRPr>
          </a:p>
          <a:p>
            <a:endParaRPr kumimoji="0" lang="en-GB" sz="4800" b="0" i="0" u="none" strike="noStrike" kern="0" cap="none" spc="0" normalizeH="0" baseline="0" noProof="0" dirty="0">
              <a:ln w="13335" cmpd="sng">
                <a:solidFill>
                  <a:srgbClr val="759AA5">
                    <a:lumMod val="50000"/>
                  </a:srgbClr>
                </a:solidFill>
                <a:prstDash val="solid"/>
              </a:ln>
              <a:solidFill>
                <a:srgbClr val="000000"/>
              </a:solidFill>
              <a:effectLst/>
              <a:uLnTx/>
              <a:uFillTx/>
              <a:latin typeface="Arial"/>
              <a:cs typeface="Arial"/>
              <a:sym typeface="Arial"/>
            </a:endParaRPr>
          </a:p>
          <a:p>
            <a:pPr algn="l"/>
            <a:r>
              <a:rPr lang="en-GB" sz="2800" b="0" dirty="0">
                <a:ln w="13335" cmpd="sng">
                  <a:solidFill>
                    <a:srgbClr val="759AA5">
                      <a:lumMod val="50000"/>
                    </a:srgbClr>
                  </a:solidFill>
                  <a:prstDash val="solid"/>
                </a:ln>
                <a:latin typeface="Arial"/>
                <a:cs typeface="Arial"/>
                <a:sym typeface="Arial"/>
              </a:rPr>
              <a:t>Jorge </a:t>
            </a:r>
            <a:r>
              <a:rPr lang="en-GB" sz="2800" b="0">
                <a:ln w="13335" cmpd="sng">
                  <a:solidFill>
                    <a:srgbClr val="759AA5">
                      <a:lumMod val="50000"/>
                    </a:srgbClr>
                  </a:solidFill>
                  <a:prstDash val="solid"/>
                </a:ln>
                <a:latin typeface="Arial"/>
                <a:cs typeface="Arial"/>
                <a:sym typeface="Arial"/>
              </a:rPr>
              <a:t>Suárez (S+EM)</a:t>
            </a:r>
            <a:endParaRPr lang="en-GB" sz="2800" dirty="0"/>
          </a:p>
        </p:txBody>
      </p:sp>
      <p:pic>
        <p:nvPicPr>
          <p:cNvPr id="2" name="Imagen 1">
            <a:extLst>
              <a:ext uri="{FF2B5EF4-FFF2-40B4-BE49-F238E27FC236}">
                <a16:creationId xmlns:a16="http://schemas.microsoft.com/office/drawing/2014/main" id="{071AFE85-36F2-2B1F-984E-26E8128F73A3}"/>
              </a:ext>
            </a:extLst>
          </p:cNvPr>
          <p:cNvPicPr>
            <a:picLocks noChangeAspect="1"/>
          </p:cNvPicPr>
          <p:nvPr/>
        </p:nvPicPr>
        <p:blipFill>
          <a:blip r:embed="rId10"/>
          <a:stretch>
            <a:fillRect/>
          </a:stretch>
        </p:blipFill>
        <p:spPr>
          <a:xfrm>
            <a:off x="6528048" y="253134"/>
            <a:ext cx="4147488" cy="951258"/>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edera_logo_out.pdf" descr="edera_logo_out.pdf"/>
          <p:cNvPicPr>
            <a:picLocks noChangeAspect="1"/>
          </p:cNvPicPr>
          <p:nvPr/>
        </p:nvPicPr>
        <p:blipFill>
          <a:blip r:embed="rId2"/>
          <a:stretch>
            <a:fillRect/>
          </a:stretch>
        </p:blipFill>
        <p:spPr>
          <a:xfrm>
            <a:off x="165365" y="161983"/>
            <a:ext cx="5604441" cy="1388809"/>
          </a:xfrm>
          <a:prstGeom prst="rect">
            <a:avLst/>
          </a:prstGeom>
          <a:ln w="12700">
            <a:miter lim="400000"/>
          </a:ln>
        </p:spPr>
      </p:pic>
      <p:pic>
        <p:nvPicPr>
          <p:cNvPr id="44" name="crahi_logo.pdf" descr="crahi_logo.pdf"/>
          <p:cNvPicPr>
            <a:picLocks noChangeAspect="1"/>
          </p:cNvPicPr>
          <p:nvPr/>
        </p:nvPicPr>
        <p:blipFill>
          <a:blip r:embed="rId3"/>
          <a:stretch>
            <a:fillRect/>
          </a:stretch>
        </p:blipFill>
        <p:spPr>
          <a:xfrm>
            <a:off x="165365" y="9192305"/>
            <a:ext cx="2752625" cy="344821"/>
          </a:xfrm>
          <a:prstGeom prst="rect">
            <a:avLst/>
          </a:prstGeom>
          <a:ln w="12700">
            <a:miter lim="400000"/>
          </a:ln>
        </p:spPr>
      </p:pic>
      <p:pic>
        <p:nvPicPr>
          <p:cNvPr id="45" name="Picture 6" descr="Picture 6"/>
          <p:cNvPicPr>
            <a:picLocks noChangeAspect="1"/>
          </p:cNvPicPr>
          <p:nvPr/>
        </p:nvPicPr>
        <p:blipFill>
          <a:blip r:embed="rId4"/>
          <a:stretch>
            <a:fillRect/>
          </a:stretch>
        </p:blipFill>
        <p:spPr>
          <a:xfrm>
            <a:off x="11109541" y="-2790"/>
            <a:ext cx="2002270" cy="1954216"/>
          </a:xfrm>
          <a:prstGeom prst="rect">
            <a:avLst/>
          </a:prstGeom>
          <a:ln w="12700">
            <a:miter lim="400000"/>
          </a:ln>
        </p:spPr>
      </p:pic>
      <p:pic>
        <p:nvPicPr>
          <p:cNvPr id="46" name="Picture 12" descr="Picture 12"/>
          <p:cNvPicPr>
            <a:picLocks noChangeAspect="1"/>
          </p:cNvPicPr>
          <p:nvPr/>
        </p:nvPicPr>
        <p:blipFill>
          <a:blip r:embed="rId5"/>
          <a:stretch>
            <a:fillRect/>
          </a:stretch>
        </p:blipFill>
        <p:spPr>
          <a:xfrm>
            <a:off x="4659472" y="9197199"/>
            <a:ext cx="1806255" cy="335032"/>
          </a:xfrm>
          <a:prstGeom prst="rect">
            <a:avLst/>
          </a:prstGeom>
          <a:ln w="12700">
            <a:miter lim="400000"/>
          </a:ln>
        </p:spPr>
      </p:pic>
      <p:pic>
        <p:nvPicPr>
          <p:cNvPr id="47" name="Picture 8" descr="Picture 8"/>
          <p:cNvPicPr>
            <a:picLocks noChangeAspect="1"/>
          </p:cNvPicPr>
          <p:nvPr/>
        </p:nvPicPr>
        <p:blipFill>
          <a:blip r:embed="rId6"/>
          <a:stretch>
            <a:fillRect/>
          </a:stretch>
        </p:blipFill>
        <p:spPr>
          <a:xfrm>
            <a:off x="3047643" y="9237671"/>
            <a:ext cx="1482177" cy="254088"/>
          </a:xfrm>
          <a:prstGeom prst="rect">
            <a:avLst/>
          </a:prstGeom>
          <a:ln w="12700">
            <a:miter lim="400000"/>
          </a:ln>
        </p:spPr>
      </p:pic>
      <p:pic>
        <p:nvPicPr>
          <p:cNvPr id="48" name="ANEPC_logotipo_versao_circular_6cm-digital.png" descr="ANEPC_logotipo_versao_circular_6cm-digital.png"/>
          <p:cNvPicPr>
            <a:picLocks noChangeAspect="1"/>
          </p:cNvPicPr>
          <p:nvPr/>
        </p:nvPicPr>
        <p:blipFill>
          <a:blip r:embed="rId7"/>
          <a:stretch>
            <a:fillRect/>
          </a:stretch>
        </p:blipFill>
        <p:spPr>
          <a:xfrm>
            <a:off x="12029617" y="9015671"/>
            <a:ext cx="698088" cy="698088"/>
          </a:xfrm>
          <a:prstGeom prst="rect">
            <a:avLst/>
          </a:prstGeom>
          <a:ln w="12700">
            <a:miter lim="400000"/>
          </a:ln>
        </p:spPr>
      </p:pic>
      <p:pic>
        <p:nvPicPr>
          <p:cNvPr id="49" name="logo-amaya-web2.png" descr="logo-amaya-web2.png"/>
          <p:cNvPicPr>
            <a:picLocks noChangeAspect="1"/>
          </p:cNvPicPr>
          <p:nvPr/>
        </p:nvPicPr>
        <p:blipFill>
          <a:blip r:embed="rId8"/>
          <a:srcRect r="32327"/>
          <a:stretch>
            <a:fillRect/>
          </a:stretch>
        </p:blipFill>
        <p:spPr>
          <a:xfrm>
            <a:off x="6618736" y="9099404"/>
            <a:ext cx="1710040" cy="530661"/>
          </a:xfrm>
          <a:prstGeom prst="rect">
            <a:avLst/>
          </a:prstGeom>
          <a:ln w="12700">
            <a:miter lim="400000"/>
          </a:ln>
        </p:spPr>
      </p:pic>
      <p:pic>
        <p:nvPicPr>
          <p:cNvPr id="50" name="layout_set_logo.png" descr="layout_set_logo.png"/>
          <p:cNvPicPr>
            <a:picLocks noChangeAspect="1"/>
          </p:cNvPicPr>
          <p:nvPr/>
        </p:nvPicPr>
        <p:blipFill>
          <a:blip r:embed="rId9"/>
          <a:stretch>
            <a:fillRect/>
          </a:stretch>
        </p:blipFill>
        <p:spPr>
          <a:xfrm>
            <a:off x="8548735" y="9110609"/>
            <a:ext cx="3261018" cy="508212"/>
          </a:xfrm>
          <a:prstGeom prst="rect">
            <a:avLst/>
          </a:prstGeom>
          <a:ln w="12700">
            <a:miter lim="400000"/>
          </a:ln>
        </p:spPr>
      </p:pic>
      <p:pic>
        <p:nvPicPr>
          <p:cNvPr id="2" name="Imagen 1">
            <a:extLst>
              <a:ext uri="{FF2B5EF4-FFF2-40B4-BE49-F238E27FC236}">
                <a16:creationId xmlns:a16="http://schemas.microsoft.com/office/drawing/2014/main" id="{071AFE85-36F2-2B1F-984E-26E8128F73A3}"/>
              </a:ext>
            </a:extLst>
          </p:cNvPr>
          <p:cNvPicPr>
            <a:picLocks noChangeAspect="1"/>
          </p:cNvPicPr>
          <p:nvPr/>
        </p:nvPicPr>
        <p:blipFill>
          <a:blip r:embed="rId10"/>
          <a:stretch>
            <a:fillRect/>
          </a:stretch>
        </p:blipFill>
        <p:spPr>
          <a:xfrm>
            <a:off x="6528048" y="253134"/>
            <a:ext cx="4147488" cy="951258"/>
          </a:xfrm>
          <a:prstGeom prst="rect">
            <a:avLst/>
          </a:prstGeom>
        </p:spPr>
      </p:pic>
      <p:sp>
        <p:nvSpPr>
          <p:cNvPr id="3" name="Text Box 3">
            <a:extLst>
              <a:ext uri="{FF2B5EF4-FFF2-40B4-BE49-F238E27FC236}">
                <a16:creationId xmlns:a16="http://schemas.microsoft.com/office/drawing/2014/main" id="{161C221F-9B93-5C01-3C7B-C5DEC6189861}"/>
              </a:ext>
            </a:extLst>
          </p:cNvPr>
          <p:cNvSpPr txBox="1">
            <a:spLocks noChangeArrowheads="1"/>
          </p:cNvSpPr>
          <p:nvPr/>
        </p:nvSpPr>
        <p:spPr bwMode="auto">
          <a:xfrm>
            <a:off x="613137" y="2608572"/>
            <a:ext cx="8193517" cy="2165739"/>
          </a:xfrm>
          <a:prstGeom prst="rect">
            <a:avLst/>
          </a:prstGeom>
          <a:noFill/>
          <a:ln w="9525">
            <a:solidFill>
              <a:schemeClr val="accent1"/>
            </a:solidFill>
            <a:round/>
            <a:headEnd/>
            <a:tailEnd/>
          </a:ln>
          <a:effectLst/>
        </p:spPr>
        <p:txBody>
          <a:bodyPr lIns="90000" tIns="45000" rIns="90000" bIns="45000"/>
          <a:lstStyle/>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sz="2800" b="1" cap="all" dirty="0">
                <a:ln w="5000" cmpd="sng">
                  <a:solidFill>
                    <a:schemeClr val="accent1">
                      <a:tint val="80000"/>
                      <a:shade val="99000"/>
                      <a:satMod val="500000"/>
                    </a:schemeClr>
                  </a:solidFill>
                  <a:prstDash val="solid"/>
                </a:ln>
                <a:solidFill>
                  <a:srgbClr val="FF0000"/>
                </a:solidFill>
                <a:effectLst>
                  <a:outerShdw blurRad="50800" dist="38100" dir="5400000" algn="t" rotWithShape="0">
                    <a:prstClr val="black">
                      <a:alpha val="50000"/>
                    </a:prstClr>
                  </a:outerShdw>
                </a:effectLst>
                <a:latin typeface="Calibri Light" panose="020F0302020204030204" pitchFamily="34" charset="0"/>
                <a:ea typeface="+mj-ea"/>
                <a:cs typeface="Calibri Light" panose="020F0302020204030204" pitchFamily="34" charset="0"/>
              </a:rPr>
              <a:t>09/11/22 </a:t>
            </a:r>
            <a:r>
              <a:rPr lang="es-ES" sz="2800" b="1" dirty="0">
                <a:solidFill>
                  <a:srgbClr val="000000"/>
                </a:solidFill>
                <a:latin typeface="Calibri Light" panose="020F0302020204030204" pitchFamily="34" charset="0"/>
                <a:cs typeface="Calibri Light" panose="020F0302020204030204" pitchFamily="34" charset="0"/>
              </a:rPr>
              <a:t> </a:t>
            </a:r>
            <a:r>
              <a:rPr lang="en-US" sz="2800" dirty="0">
                <a:latin typeface="Calibri Light" panose="020F0302020204030204" pitchFamily="34" charset="0"/>
                <a:cs typeface="Calibri Light" panose="020F0302020204030204" pitchFamily="34" charset="0"/>
              </a:rPr>
              <a:t>Emergency Coordination Centre of the Valencian Community (CCE) issues the first warnings to the population and agencies based on the information received by the Spanish State Meteorological Agency (AEMET). (Yellow level)</a:t>
            </a:r>
            <a:endParaRPr lang="es-ES" sz="2800" b="1" dirty="0">
              <a:solidFill>
                <a:srgbClr val="000000"/>
              </a:solidFill>
              <a:latin typeface="Calibri Light" panose="020F0302020204030204" pitchFamily="34" charset="0"/>
              <a:cs typeface="Calibri Light" panose="020F0302020204030204" pitchFamily="34" charset="0"/>
            </a:endParaRPr>
          </a:p>
        </p:txBody>
      </p:sp>
      <p:sp>
        <p:nvSpPr>
          <p:cNvPr id="5" name="Text Box 3">
            <a:extLst>
              <a:ext uri="{FF2B5EF4-FFF2-40B4-BE49-F238E27FC236}">
                <a16:creationId xmlns:a16="http://schemas.microsoft.com/office/drawing/2014/main" id="{0D19CCF0-951B-0098-ED7E-A507596FFFE1}"/>
              </a:ext>
            </a:extLst>
          </p:cNvPr>
          <p:cNvSpPr txBox="1">
            <a:spLocks noChangeArrowheads="1"/>
          </p:cNvSpPr>
          <p:nvPr/>
        </p:nvSpPr>
        <p:spPr bwMode="auto">
          <a:xfrm>
            <a:off x="613137" y="5384952"/>
            <a:ext cx="8193517" cy="1796104"/>
          </a:xfrm>
          <a:prstGeom prst="rect">
            <a:avLst/>
          </a:prstGeom>
          <a:noFill/>
          <a:ln w="9525">
            <a:solidFill>
              <a:schemeClr val="accent1"/>
            </a:solidFill>
            <a:round/>
            <a:headEnd/>
            <a:tailEnd/>
          </a:ln>
          <a:effectLst/>
        </p:spPr>
        <p:txBody>
          <a:bodyPr lIns="90000" tIns="45000" rIns="90000" bIns="45000"/>
          <a:lstStyle/>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800" b="1" cap="all" dirty="0">
                <a:ln w="5000" cmpd="sng">
                  <a:solidFill>
                    <a:schemeClr val="accent1">
                      <a:tint val="80000"/>
                      <a:shade val="99000"/>
                      <a:satMod val="500000"/>
                    </a:schemeClr>
                  </a:solidFill>
                  <a:prstDash val="solid"/>
                </a:ln>
                <a:solidFill>
                  <a:srgbClr val="FF0000"/>
                </a:solidFill>
                <a:effectLst>
                  <a:outerShdw blurRad="50800" dist="38100" dir="5400000" algn="t" rotWithShape="0">
                    <a:prstClr val="black">
                      <a:alpha val="50000"/>
                    </a:prstClr>
                  </a:outerShdw>
                </a:effectLst>
                <a:latin typeface="Calibri Light" panose="020F0302020204030204" pitchFamily="34" charset="0"/>
                <a:ea typeface="+mj-ea"/>
                <a:cs typeface="Calibri Light" panose="020F0302020204030204" pitchFamily="34" charset="0"/>
              </a:rPr>
              <a:t>10/11/22 </a:t>
            </a:r>
            <a:r>
              <a:rPr lang="en-GB" sz="2800" b="1" dirty="0">
                <a:solidFill>
                  <a:srgbClr val="000000"/>
                </a:solidFill>
                <a:latin typeface="Calibri Light" panose="020F0302020204030204" pitchFamily="34" charset="0"/>
                <a:cs typeface="Calibri Light" panose="020F0302020204030204" pitchFamily="34" charset="0"/>
              </a:rPr>
              <a:t> CCE declares state of P</a:t>
            </a:r>
            <a:r>
              <a:rPr lang="en-GB" sz="2800" dirty="0">
                <a:latin typeface="Calibri Light" panose="020F0302020204030204" pitchFamily="34" charset="0"/>
                <a:cs typeface="Calibri Light" panose="020F0302020204030204" pitchFamily="34" charset="0"/>
              </a:rPr>
              <a:t>re-emergency for rainfall in coast of the provinces of Castellon and Valencia, which is later updated in the interior of Castellon</a:t>
            </a:r>
            <a:endParaRPr lang="en-GB" sz="2800" b="1" dirty="0">
              <a:solidFill>
                <a:srgbClr val="000000"/>
              </a:solidFill>
              <a:latin typeface="Calibri Light" panose="020F0302020204030204" pitchFamily="34" charset="0"/>
              <a:cs typeface="Calibri Light" panose="020F0302020204030204" pitchFamily="34" charset="0"/>
            </a:endParaRPr>
          </a:p>
        </p:txBody>
      </p:sp>
      <p:pic>
        <p:nvPicPr>
          <p:cNvPr id="6" name="Picture 2">
            <a:extLst>
              <a:ext uri="{FF2B5EF4-FFF2-40B4-BE49-F238E27FC236}">
                <a16:creationId xmlns:a16="http://schemas.microsoft.com/office/drawing/2014/main" id="{6D8A4A87-592A-0634-9ACD-42F005679E1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355322" y="2574712"/>
            <a:ext cx="3123742" cy="5464970"/>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3">
            <a:extLst>
              <a:ext uri="{FF2B5EF4-FFF2-40B4-BE49-F238E27FC236}">
                <a16:creationId xmlns:a16="http://schemas.microsoft.com/office/drawing/2014/main" id="{AA22140A-77E2-4499-0B2C-AD7F731367F7}"/>
              </a:ext>
            </a:extLst>
          </p:cNvPr>
          <p:cNvSpPr txBox="1">
            <a:spLocks noChangeArrowheads="1"/>
          </p:cNvSpPr>
          <p:nvPr/>
        </p:nvSpPr>
        <p:spPr bwMode="auto">
          <a:xfrm>
            <a:off x="594028" y="1843206"/>
            <a:ext cx="10228852" cy="52210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lIns="90000" tIns="45000" rIns="90000" bIns="45000"/>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sz="2800" cap="all" dirty="0">
                <a:ln w="5000" cmpd="sng">
                  <a:solidFill>
                    <a:schemeClr val="accent1">
                      <a:tint val="80000"/>
                      <a:shade val="99000"/>
                      <a:satMod val="500000"/>
                    </a:schemeClr>
                  </a:solidFill>
                  <a:prstDash val="solid"/>
                </a:ln>
                <a:solidFill>
                  <a:srgbClr val="FF0000"/>
                </a:solidFill>
                <a:effectLst>
                  <a:outerShdw blurRad="50800" dist="38100" dir="5400000" algn="t" rotWithShape="0">
                    <a:prstClr val="black">
                      <a:alpha val="50000"/>
                    </a:prstClr>
                  </a:outerShdw>
                </a:effectLst>
                <a:latin typeface="Calibri Light" panose="020F0302020204030204" pitchFamily="34" charset="0"/>
                <a:ea typeface="+mj-ea"/>
                <a:cs typeface="Calibri Light" panose="020F0302020204030204" pitchFamily="34" charset="0"/>
              </a:rPr>
              <a:t>Timeline</a:t>
            </a:r>
          </a:p>
        </p:txBody>
      </p:sp>
    </p:spTree>
    <p:extLst>
      <p:ext uri="{BB962C8B-B14F-4D97-AF65-F5344CB8AC3E}">
        <p14:creationId xmlns:p14="http://schemas.microsoft.com/office/powerpoint/2010/main" val="332563375"/>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edera_logo_out.pdf" descr="edera_logo_out.pdf"/>
          <p:cNvPicPr>
            <a:picLocks noChangeAspect="1"/>
          </p:cNvPicPr>
          <p:nvPr/>
        </p:nvPicPr>
        <p:blipFill>
          <a:blip r:embed="rId2"/>
          <a:stretch>
            <a:fillRect/>
          </a:stretch>
        </p:blipFill>
        <p:spPr>
          <a:xfrm>
            <a:off x="165365" y="161983"/>
            <a:ext cx="5604441" cy="1388809"/>
          </a:xfrm>
          <a:prstGeom prst="rect">
            <a:avLst/>
          </a:prstGeom>
          <a:ln w="12700">
            <a:miter lim="400000"/>
          </a:ln>
        </p:spPr>
      </p:pic>
      <p:pic>
        <p:nvPicPr>
          <p:cNvPr id="44" name="crahi_logo.pdf" descr="crahi_logo.pdf"/>
          <p:cNvPicPr>
            <a:picLocks noChangeAspect="1"/>
          </p:cNvPicPr>
          <p:nvPr/>
        </p:nvPicPr>
        <p:blipFill>
          <a:blip r:embed="rId3"/>
          <a:stretch>
            <a:fillRect/>
          </a:stretch>
        </p:blipFill>
        <p:spPr>
          <a:xfrm>
            <a:off x="165365" y="9192305"/>
            <a:ext cx="2752625" cy="344821"/>
          </a:xfrm>
          <a:prstGeom prst="rect">
            <a:avLst/>
          </a:prstGeom>
          <a:ln w="12700">
            <a:miter lim="400000"/>
          </a:ln>
        </p:spPr>
      </p:pic>
      <p:pic>
        <p:nvPicPr>
          <p:cNvPr id="45" name="Picture 6" descr="Picture 6"/>
          <p:cNvPicPr>
            <a:picLocks noChangeAspect="1"/>
          </p:cNvPicPr>
          <p:nvPr/>
        </p:nvPicPr>
        <p:blipFill>
          <a:blip r:embed="rId4"/>
          <a:stretch>
            <a:fillRect/>
          </a:stretch>
        </p:blipFill>
        <p:spPr>
          <a:xfrm>
            <a:off x="11109541" y="-2790"/>
            <a:ext cx="2002270" cy="1954216"/>
          </a:xfrm>
          <a:prstGeom prst="rect">
            <a:avLst/>
          </a:prstGeom>
          <a:ln w="12700">
            <a:miter lim="400000"/>
          </a:ln>
        </p:spPr>
      </p:pic>
      <p:pic>
        <p:nvPicPr>
          <p:cNvPr id="46" name="Picture 12" descr="Picture 12"/>
          <p:cNvPicPr>
            <a:picLocks noChangeAspect="1"/>
          </p:cNvPicPr>
          <p:nvPr/>
        </p:nvPicPr>
        <p:blipFill>
          <a:blip r:embed="rId5"/>
          <a:stretch>
            <a:fillRect/>
          </a:stretch>
        </p:blipFill>
        <p:spPr>
          <a:xfrm>
            <a:off x="4659472" y="9197199"/>
            <a:ext cx="1806255" cy="335032"/>
          </a:xfrm>
          <a:prstGeom prst="rect">
            <a:avLst/>
          </a:prstGeom>
          <a:ln w="12700">
            <a:miter lim="400000"/>
          </a:ln>
        </p:spPr>
      </p:pic>
      <p:pic>
        <p:nvPicPr>
          <p:cNvPr id="47" name="Picture 8" descr="Picture 8"/>
          <p:cNvPicPr>
            <a:picLocks noChangeAspect="1"/>
          </p:cNvPicPr>
          <p:nvPr/>
        </p:nvPicPr>
        <p:blipFill>
          <a:blip r:embed="rId6"/>
          <a:stretch>
            <a:fillRect/>
          </a:stretch>
        </p:blipFill>
        <p:spPr>
          <a:xfrm>
            <a:off x="3047643" y="9237671"/>
            <a:ext cx="1482177" cy="254088"/>
          </a:xfrm>
          <a:prstGeom prst="rect">
            <a:avLst/>
          </a:prstGeom>
          <a:ln w="12700">
            <a:miter lim="400000"/>
          </a:ln>
        </p:spPr>
      </p:pic>
      <p:pic>
        <p:nvPicPr>
          <p:cNvPr id="48" name="ANEPC_logotipo_versao_circular_6cm-digital.png" descr="ANEPC_logotipo_versao_circular_6cm-digital.png"/>
          <p:cNvPicPr>
            <a:picLocks noChangeAspect="1"/>
          </p:cNvPicPr>
          <p:nvPr/>
        </p:nvPicPr>
        <p:blipFill>
          <a:blip r:embed="rId7"/>
          <a:stretch>
            <a:fillRect/>
          </a:stretch>
        </p:blipFill>
        <p:spPr>
          <a:xfrm>
            <a:off x="12029617" y="9015671"/>
            <a:ext cx="698088" cy="698088"/>
          </a:xfrm>
          <a:prstGeom prst="rect">
            <a:avLst/>
          </a:prstGeom>
          <a:ln w="12700">
            <a:miter lim="400000"/>
          </a:ln>
        </p:spPr>
      </p:pic>
      <p:pic>
        <p:nvPicPr>
          <p:cNvPr id="49" name="logo-amaya-web2.png" descr="logo-amaya-web2.png"/>
          <p:cNvPicPr>
            <a:picLocks noChangeAspect="1"/>
          </p:cNvPicPr>
          <p:nvPr/>
        </p:nvPicPr>
        <p:blipFill>
          <a:blip r:embed="rId8"/>
          <a:srcRect r="32327"/>
          <a:stretch>
            <a:fillRect/>
          </a:stretch>
        </p:blipFill>
        <p:spPr>
          <a:xfrm>
            <a:off x="6618736" y="9099404"/>
            <a:ext cx="1710040" cy="530661"/>
          </a:xfrm>
          <a:prstGeom prst="rect">
            <a:avLst/>
          </a:prstGeom>
          <a:ln w="12700">
            <a:miter lim="400000"/>
          </a:ln>
        </p:spPr>
      </p:pic>
      <p:pic>
        <p:nvPicPr>
          <p:cNvPr id="50" name="layout_set_logo.png" descr="layout_set_logo.png"/>
          <p:cNvPicPr>
            <a:picLocks noChangeAspect="1"/>
          </p:cNvPicPr>
          <p:nvPr/>
        </p:nvPicPr>
        <p:blipFill>
          <a:blip r:embed="rId9"/>
          <a:stretch>
            <a:fillRect/>
          </a:stretch>
        </p:blipFill>
        <p:spPr>
          <a:xfrm>
            <a:off x="8548735" y="9110609"/>
            <a:ext cx="3261018" cy="508212"/>
          </a:xfrm>
          <a:prstGeom prst="rect">
            <a:avLst/>
          </a:prstGeom>
          <a:ln w="12700">
            <a:miter lim="400000"/>
          </a:ln>
        </p:spPr>
      </p:pic>
      <p:pic>
        <p:nvPicPr>
          <p:cNvPr id="2" name="Imagen 1">
            <a:extLst>
              <a:ext uri="{FF2B5EF4-FFF2-40B4-BE49-F238E27FC236}">
                <a16:creationId xmlns:a16="http://schemas.microsoft.com/office/drawing/2014/main" id="{071AFE85-36F2-2B1F-984E-26E8128F73A3}"/>
              </a:ext>
            </a:extLst>
          </p:cNvPr>
          <p:cNvPicPr>
            <a:picLocks noChangeAspect="1"/>
          </p:cNvPicPr>
          <p:nvPr/>
        </p:nvPicPr>
        <p:blipFill>
          <a:blip r:embed="rId10"/>
          <a:stretch>
            <a:fillRect/>
          </a:stretch>
        </p:blipFill>
        <p:spPr>
          <a:xfrm>
            <a:off x="6528048" y="253134"/>
            <a:ext cx="4147488" cy="951258"/>
          </a:xfrm>
          <a:prstGeom prst="rect">
            <a:avLst/>
          </a:prstGeom>
        </p:spPr>
      </p:pic>
      <p:sp>
        <p:nvSpPr>
          <p:cNvPr id="7" name="Text Box 3">
            <a:extLst>
              <a:ext uri="{FF2B5EF4-FFF2-40B4-BE49-F238E27FC236}">
                <a16:creationId xmlns:a16="http://schemas.microsoft.com/office/drawing/2014/main" id="{8316077A-F0D7-529A-7001-79A21634F03F}"/>
              </a:ext>
            </a:extLst>
          </p:cNvPr>
          <p:cNvSpPr txBox="1">
            <a:spLocks noChangeArrowheads="1"/>
          </p:cNvSpPr>
          <p:nvPr/>
        </p:nvSpPr>
        <p:spPr bwMode="auto">
          <a:xfrm>
            <a:off x="487526" y="1959752"/>
            <a:ext cx="7455034" cy="2340983"/>
          </a:xfrm>
          <a:prstGeom prst="rect">
            <a:avLst/>
          </a:prstGeom>
          <a:noFill/>
          <a:ln w="9525">
            <a:solidFill>
              <a:schemeClr val="accent1"/>
            </a:solidFill>
            <a:round/>
            <a:headEnd/>
            <a:tailEnd/>
          </a:ln>
          <a:effectLst/>
        </p:spPr>
        <p:txBody>
          <a:bodyPr lIns="90000" tIns="45000" rIns="90000" bIns="45000"/>
          <a:lstStyle/>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800" b="1" cap="all" dirty="0">
                <a:ln w="5000" cmpd="sng">
                  <a:solidFill>
                    <a:schemeClr val="accent1">
                      <a:tint val="80000"/>
                      <a:shade val="99000"/>
                      <a:satMod val="500000"/>
                    </a:schemeClr>
                  </a:solidFill>
                  <a:prstDash val="solid"/>
                </a:ln>
                <a:solidFill>
                  <a:srgbClr val="FF0000"/>
                </a:solidFill>
                <a:effectLst>
                  <a:outerShdw blurRad="50800" dist="38100" dir="5400000" algn="t" rotWithShape="0">
                    <a:prstClr val="black">
                      <a:alpha val="50000"/>
                    </a:prstClr>
                  </a:outerShdw>
                </a:effectLst>
                <a:latin typeface="Calibri Light" panose="020F0302020204030204" pitchFamily="34" charset="0"/>
                <a:ea typeface="+mj-ea"/>
                <a:cs typeface="Calibri Light" panose="020F0302020204030204" pitchFamily="34" charset="0"/>
              </a:rPr>
              <a:t>12/11/22 </a:t>
            </a:r>
            <a:r>
              <a:rPr lang="en-GB" sz="2800" b="1" dirty="0">
                <a:solidFill>
                  <a:srgbClr val="000000"/>
                </a:solidFill>
                <a:latin typeface="Calibri Light" panose="020F0302020204030204" pitchFamily="34" charset="0"/>
                <a:cs typeface="Calibri Light" panose="020F0302020204030204" pitchFamily="34" charset="0"/>
              </a:rPr>
              <a:t> Because </a:t>
            </a:r>
            <a:r>
              <a:rPr lang="en-GB" sz="2800" dirty="0">
                <a:latin typeface="Calibri Light" panose="020F0302020204030204" pitchFamily="34" charset="0"/>
                <a:cs typeface="Calibri Light" panose="020F0302020204030204" pitchFamily="34" charset="0"/>
              </a:rPr>
              <a:t>intensity of the rains and the effect on the population its declared state if Emergency in the councils of </a:t>
            </a:r>
            <a:r>
              <a:rPr lang="en-GB" sz="2800" dirty="0" err="1">
                <a:latin typeface="Calibri Light" panose="020F0302020204030204" pitchFamily="34" charset="0"/>
                <a:cs typeface="Calibri Light" panose="020F0302020204030204" pitchFamily="34" charset="0"/>
              </a:rPr>
              <a:t>L'Horta</a:t>
            </a:r>
            <a:r>
              <a:rPr lang="en-GB" sz="2800" dirty="0">
                <a:latin typeface="Calibri Light" panose="020F0302020204030204" pitchFamily="34" charset="0"/>
                <a:cs typeface="Calibri Light" panose="020F0302020204030204" pitchFamily="34" charset="0"/>
              </a:rPr>
              <a:t> </a:t>
            </a:r>
            <a:r>
              <a:rPr lang="en-GB" sz="2800" dirty="0" err="1">
                <a:latin typeface="Calibri Light" panose="020F0302020204030204" pitchFamily="34" charset="0"/>
                <a:cs typeface="Calibri Light" panose="020F0302020204030204" pitchFamily="34" charset="0"/>
              </a:rPr>
              <a:t>Oest</a:t>
            </a:r>
            <a:r>
              <a:rPr lang="en-GB" sz="2800" dirty="0">
                <a:latin typeface="Calibri Light" panose="020F0302020204030204" pitchFamily="34" charset="0"/>
                <a:cs typeface="Calibri Light" panose="020F0302020204030204" pitchFamily="34" charset="0"/>
              </a:rPr>
              <a:t> and later in Camp de </a:t>
            </a:r>
            <a:r>
              <a:rPr lang="en-GB" sz="2800" dirty="0" err="1">
                <a:latin typeface="Calibri Light" panose="020F0302020204030204" pitchFamily="34" charset="0"/>
                <a:cs typeface="Calibri Light" panose="020F0302020204030204" pitchFamily="34" charset="0"/>
              </a:rPr>
              <a:t>Turia</a:t>
            </a:r>
            <a:r>
              <a:rPr lang="en-GB" sz="2800" dirty="0">
                <a:latin typeface="Calibri Light" panose="020F0302020204030204" pitchFamily="34" charset="0"/>
                <a:cs typeface="Calibri Light" panose="020F0302020204030204" pitchFamily="34" charset="0"/>
              </a:rPr>
              <a:t> (both in Valencia) and in La Plana </a:t>
            </a:r>
            <a:r>
              <a:rPr lang="en-GB" sz="2800" dirty="0" err="1">
                <a:latin typeface="Calibri Light" panose="020F0302020204030204" pitchFamily="34" charset="0"/>
                <a:cs typeface="Calibri Light" panose="020F0302020204030204" pitchFamily="34" charset="0"/>
              </a:rPr>
              <a:t>Baixa</a:t>
            </a:r>
            <a:r>
              <a:rPr lang="en-GB" sz="2800" dirty="0">
                <a:latin typeface="Calibri Light" panose="020F0302020204030204" pitchFamily="34" charset="0"/>
                <a:cs typeface="Calibri Light" panose="020F0302020204030204" pitchFamily="34" charset="0"/>
              </a:rPr>
              <a:t> (</a:t>
            </a:r>
            <a:r>
              <a:rPr lang="en-GB" sz="2800" dirty="0" err="1">
                <a:latin typeface="Calibri Light" panose="020F0302020204030204" pitchFamily="34" charset="0"/>
                <a:cs typeface="Calibri Light" panose="020F0302020204030204" pitchFamily="34" charset="0"/>
              </a:rPr>
              <a:t>Castellón</a:t>
            </a:r>
            <a:r>
              <a:rPr lang="en-GB" sz="2800" dirty="0">
                <a:latin typeface="Calibri Light" panose="020F0302020204030204" pitchFamily="34" charset="0"/>
                <a:cs typeface="Calibri Light" panose="020F0302020204030204" pitchFamily="34" charset="0"/>
              </a:rPr>
              <a:t>)</a:t>
            </a:r>
            <a:endParaRPr lang="en-GB" sz="2800" b="1" dirty="0">
              <a:solidFill>
                <a:srgbClr val="000000"/>
              </a:solidFill>
              <a:latin typeface="Calibri Light" panose="020F0302020204030204" pitchFamily="34" charset="0"/>
              <a:cs typeface="Calibri Light" panose="020F0302020204030204" pitchFamily="34" charset="0"/>
            </a:endParaRPr>
          </a:p>
        </p:txBody>
      </p:sp>
      <p:pic>
        <p:nvPicPr>
          <p:cNvPr id="4" name="Picture 2">
            <a:extLst>
              <a:ext uri="{FF2B5EF4-FFF2-40B4-BE49-F238E27FC236}">
                <a16:creationId xmlns:a16="http://schemas.microsoft.com/office/drawing/2014/main" id="{8CFD70E2-EF82-3778-7A23-34216088AB4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548735" y="1959753"/>
            <a:ext cx="3968539" cy="6730863"/>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3">
            <a:extLst>
              <a:ext uri="{FF2B5EF4-FFF2-40B4-BE49-F238E27FC236}">
                <a16:creationId xmlns:a16="http://schemas.microsoft.com/office/drawing/2014/main" id="{3561AD9A-1259-19BE-0B84-7D234B4D3952}"/>
              </a:ext>
            </a:extLst>
          </p:cNvPr>
          <p:cNvSpPr txBox="1">
            <a:spLocks noChangeArrowheads="1"/>
          </p:cNvSpPr>
          <p:nvPr/>
        </p:nvSpPr>
        <p:spPr bwMode="auto">
          <a:xfrm>
            <a:off x="487526" y="4588769"/>
            <a:ext cx="7455034" cy="530661"/>
          </a:xfrm>
          <a:prstGeom prst="rect">
            <a:avLst/>
          </a:prstGeom>
          <a:noFill/>
          <a:ln w="9525">
            <a:solidFill>
              <a:schemeClr val="accent1"/>
            </a:solidFill>
            <a:round/>
            <a:headEnd/>
            <a:tailEnd/>
          </a:ln>
          <a:effectLst/>
        </p:spPr>
        <p:txBody>
          <a:bodyPr lIns="90000" tIns="45000" rIns="90000" bIns="45000"/>
          <a:lstStyle/>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2800" b="1" cap="all" dirty="0">
                <a:ln w="5000" cmpd="sng">
                  <a:solidFill>
                    <a:schemeClr val="accent1">
                      <a:tint val="80000"/>
                      <a:shade val="99000"/>
                      <a:satMod val="500000"/>
                    </a:schemeClr>
                  </a:solidFill>
                  <a:prstDash val="solid"/>
                </a:ln>
                <a:solidFill>
                  <a:srgbClr val="FF0000"/>
                </a:solidFill>
                <a:effectLst>
                  <a:outerShdw blurRad="50800" dist="38100" dir="5400000" algn="t" rotWithShape="0">
                    <a:prstClr val="black">
                      <a:alpha val="50000"/>
                    </a:prstClr>
                  </a:outerShdw>
                </a:effectLst>
                <a:latin typeface="Calibri Light" panose="020F0302020204030204" pitchFamily="34" charset="0"/>
                <a:ea typeface="+mj-ea"/>
                <a:cs typeface="Calibri Light" panose="020F0302020204030204" pitchFamily="34" charset="0"/>
              </a:rPr>
              <a:t>14/11/22 </a:t>
            </a:r>
            <a:r>
              <a:rPr lang="en-GB" sz="2800" b="1" dirty="0">
                <a:solidFill>
                  <a:srgbClr val="000000"/>
                </a:solidFill>
                <a:latin typeface="Calibri Light" panose="020F0302020204030204" pitchFamily="34" charset="0"/>
                <a:cs typeface="Calibri Light" panose="020F0302020204030204" pitchFamily="34" charset="0"/>
              </a:rPr>
              <a:t> End a</a:t>
            </a:r>
            <a:r>
              <a:rPr lang="en-GB" sz="2800" dirty="0">
                <a:latin typeface="Calibri Light" panose="020F0302020204030204" pitchFamily="34" charset="0"/>
                <a:cs typeface="Calibri Light" panose="020F0302020204030204" pitchFamily="34" charset="0"/>
              </a:rPr>
              <a:t>ll emergency situations</a:t>
            </a:r>
            <a:endParaRPr lang="en-GB" sz="2800" b="1" dirty="0">
              <a:solidFill>
                <a:srgbClr val="000000"/>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512185300"/>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edera_logo_out.pdf" descr="edera_logo_out.pdf"/>
          <p:cNvPicPr>
            <a:picLocks noChangeAspect="1"/>
          </p:cNvPicPr>
          <p:nvPr/>
        </p:nvPicPr>
        <p:blipFill>
          <a:blip r:embed="rId2"/>
          <a:stretch>
            <a:fillRect/>
          </a:stretch>
        </p:blipFill>
        <p:spPr>
          <a:xfrm>
            <a:off x="165365" y="161983"/>
            <a:ext cx="5604441" cy="1388809"/>
          </a:xfrm>
          <a:prstGeom prst="rect">
            <a:avLst/>
          </a:prstGeom>
          <a:ln w="12700">
            <a:miter lim="400000"/>
          </a:ln>
        </p:spPr>
      </p:pic>
      <p:pic>
        <p:nvPicPr>
          <p:cNvPr id="44" name="crahi_logo.pdf" descr="crahi_logo.pdf"/>
          <p:cNvPicPr>
            <a:picLocks noChangeAspect="1"/>
          </p:cNvPicPr>
          <p:nvPr/>
        </p:nvPicPr>
        <p:blipFill>
          <a:blip r:embed="rId3"/>
          <a:stretch>
            <a:fillRect/>
          </a:stretch>
        </p:blipFill>
        <p:spPr>
          <a:xfrm>
            <a:off x="165365" y="9192305"/>
            <a:ext cx="2752625" cy="344821"/>
          </a:xfrm>
          <a:prstGeom prst="rect">
            <a:avLst/>
          </a:prstGeom>
          <a:ln w="12700">
            <a:miter lim="400000"/>
          </a:ln>
        </p:spPr>
      </p:pic>
      <p:pic>
        <p:nvPicPr>
          <p:cNvPr id="45" name="Picture 6" descr="Picture 6"/>
          <p:cNvPicPr>
            <a:picLocks noChangeAspect="1"/>
          </p:cNvPicPr>
          <p:nvPr/>
        </p:nvPicPr>
        <p:blipFill>
          <a:blip r:embed="rId4"/>
          <a:stretch>
            <a:fillRect/>
          </a:stretch>
        </p:blipFill>
        <p:spPr>
          <a:xfrm>
            <a:off x="11109541" y="-2790"/>
            <a:ext cx="2002270" cy="1954216"/>
          </a:xfrm>
          <a:prstGeom prst="rect">
            <a:avLst/>
          </a:prstGeom>
          <a:ln w="12700">
            <a:miter lim="400000"/>
          </a:ln>
        </p:spPr>
      </p:pic>
      <p:pic>
        <p:nvPicPr>
          <p:cNvPr id="46" name="Picture 12" descr="Picture 12"/>
          <p:cNvPicPr>
            <a:picLocks noChangeAspect="1"/>
          </p:cNvPicPr>
          <p:nvPr/>
        </p:nvPicPr>
        <p:blipFill>
          <a:blip r:embed="rId5"/>
          <a:stretch>
            <a:fillRect/>
          </a:stretch>
        </p:blipFill>
        <p:spPr>
          <a:xfrm>
            <a:off x="4659472" y="9197199"/>
            <a:ext cx="1806255" cy="335032"/>
          </a:xfrm>
          <a:prstGeom prst="rect">
            <a:avLst/>
          </a:prstGeom>
          <a:ln w="12700">
            <a:miter lim="400000"/>
          </a:ln>
        </p:spPr>
      </p:pic>
      <p:pic>
        <p:nvPicPr>
          <p:cNvPr id="47" name="Picture 8" descr="Picture 8"/>
          <p:cNvPicPr>
            <a:picLocks noChangeAspect="1"/>
          </p:cNvPicPr>
          <p:nvPr/>
        </p:nvPicPr>
        <p:blipFill>
          <a:blip r:embed="rId6"/>
          <a:stretch>
            <a:fillRect/>
          </a:stretch>
        </p:blipFill>
        <p:spPr>
          <a:xfrm>
            <a:off x="3047643" y="9237671"/>
            <a:ext cx="1482177" cy="254088"/>
          </a:xfrm>
          <a:prstGeom prst="rect">
            <a:avLst/>
          </a:prstGeom>
          <a:ln w="12700">
            <a:miter lim="400000"/>
          </a:ln>
        </p:spPr>
      </p:pic>
      <p:pic>
        <p:nvPicPr>
          <p:cNvPr id="48" name="ANEPC_logotipo_versao_circular_6cm-digital.png" descr="ANEPC_logotipo_versao_circular_6cm-digital.png"/>
          <p:cNvPicPr>
            <a:picLocks noChangeAspect="1"/>
          </p:cNvPicPr>
          <p:nvPr/>
        </p:nvPicPr>
        <p:blipFill>
          <a:blip r:embed="rId7"/>
          <a:stretch>
            <a:fillRect/>
          </a:stretch>
        </p:blipFill>
        <p:spPr>
          <a:xfrm>
            <a:off x="12029617" y="9015671"/>
            <a:ext cx="698088" cy="698088"/>
          </a:xfrm>
          <a:prstGeom prst="rect">
            <a:avLst/>
          </a:prstGeom>
          <a:ln w="12700">
            <a:miter lim="400000"/>
          </a:ln>
        </p:spPr>
      </p:pic>
      <p:pic>
        <p:nvPicPr>
          <p:cNvPr id="49" name="logo-amaya-web2.png" descr="logo-amaya-web2.png"/>
          <p:cNvPicPr>
            <a:picLocks noChangeAspect="1"/>
          </p:cNvPicPr>
          <p:nvPr/>
        </p:nvPicPr>
        <p:blipFill>
          <a:blip r:embed="rId8"/>
          <a:srcRect r="32327"/>
          <a:stretch>
            <a:fillRect/>
          </a:stretch>
        </p:blipFill>
        <p:spPr>
          <a:xfrm>
            <a:off x="6618736" y="9099404"/>
            <a:ext cx="1710040" cy="530661"/>
          </a:xfrm>
          <a:prstGeom prst="rect">
            <a:avLst/>
          </a:prstGeom>
          <a:ln w="12700">
            <a:miter lim="400000"/>
          </a:ln>
        </p:spPr>
      </p:pic>
      <p:pic>
        <p:nvPicPr>
          <p:cNvPr id="50" name="layout_set_logo.png" descr="layout_set_logo.png"/>
          <p:cNvPicPr>
            <a:picLocks noChangeAspect="1"/>
          </p:cNvPicPr>
          <p:nvPr/>
        </p:nvPicPr>
        <p:blipFill>
          <a:blip r:embed="rId9"/>
          <a:stretch>
            <a:fillRect/>
          </a:stretch>
        </p:blipFill>
        <p:spPr>
          <a:xfrm>
            <a:off x="8548735" y="9110609"/>
            <a:ext cx="3261018" cy="508212"/>
          </a:xfrm>
          <a:prstGeom prst="rect">
            <a:avLst/>
          </a:prstGeom>
          <a:ln w="12700">
            <a:miter lim="400000"/>
          </a:ln>
        </p:spPr>
      </p:pic>
      <p:pic>
        <p:nvPicPr>
          <p:cNvPr id="2" name="Imagen 1">
            <a:extLst>
              <a:ext uri="{FF2B5EF4-FFF2-40B4-BE49-F238E27FC236}">
                <a16:creationId xmlns:a16="http://schemas.microsoft.com/office/drawing/2014/main" id="{071AFE85-36F2-2B1F-984E-26E8128F73A3}"/>
              </a:ext>
            </a:extLst>
          </p:cNvPr>
          <p:cNvPicPr>
            <a:picLocks noChangeAspect="1"/>
          </p:cNvPicPr>
          <p:nvPr/>
        </p:nvPicPr>
        <p:blipFill>
          <a:blip r:embed="rId10"/>
          <a:stretch>
            <a:fillRect/>
          </a:stretch>
        </p:blipFill>
        <p:spPr>
          <a:xfrm>
            <a:off x="6528048" y="253134"/>
            <a:ext cx="4147488" cy="951258"/>
          </a:xfrm>
          <a:prstGeom prst="rect">
            <a:avLst/>
          </a:prstGeom>
        </p:spPr>
      </p:pic>
      <p:sp>
        <p:nvSpPr>
          <p:cNvPr id="3" name="Text Box 3">
            <a:extLst>
              <a:ext uri="{FF2B5EF4-FFF2-40B4-BE49-F238E27FC236}">
                <a16:creationId xmlns:a16="http://schemas.microsoft.com/office/drawing/2014/main" id="{161C221F-9B93-5C01-3C7B-C5DEC6189861}"/>
              </a:ext>
            </a:extLst>
          </p:cNvPr>
          <p:cNvSpPr txBox="1">
            <a:spLocks noChangeArrowheads="1"/>
          </p:cNvSpPr>
          <p:nvPr/>
        </p:nvSpPr>
        <p:spPr bwMode="auto">
          <a:xfrm>
            <a:off x="594028" y="2653150"/>
            <a:ext cx="8993052" cy="1002425"/>
          </a:xfrm>
          <a:prstGeom prst="rect">
            <a:avLst/>
          </a:prstGeom>
          <a:noFill/>
          <a:ln w="9525">
            <a:solidFill>
              <a:schemeClr val="accent1"/>
            </a:solidFill>
            <a:round/>
            <a:headEnd/>
            <a:tailEnd/>
          </a:ln>
          <a:effectLst/>
        </p:spPr>
        <p:txBody>
          <a:bodyPr lIns="90000" tIns="45000" rIns="90000" bIns="45000"/>
          <a:lstStyle/>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800" dirty="0">
                <a:latin typeface="Calibri Light" panose="020F0302020204030204" pitchFamily="34" charset="0"/>
                <a:cs typeface="Calibri Light" panose="020F0302020204030204" pitchFamily="34" charset="0"/>
              </a:rPr>
              <a:t>Rescue services managed a total of 200 services mainly related to: water drains, façade cleaning and tree falls</a:t>
            </a:r>
            <a:endParaRPr lang="es-ES" sz="2800" b="1" dirty="0">
              <a:solidFill>
                <a:srgbClr val="000000"/>
              </a:solidFill>
              <a:latin typeface="Calibri Light" panose="020F0302020204030204" pitchFamily="34" charset="0"/>
              <a:cs typeface="Calibri Light" panose="020F0302020204030204" pitchFamily="34" charset="0"/>
            </a:endParaRPr>
          </a:p>
        </p:txBody>
      </p:sp>
      <p:sp>
        <p:nvSpPr>
          <p:cNvPr id="8" name="Text Box 3">
            <a:extLst>
              <a:ext uri="{FF2B5EF4-FFF2-40B4-BE49-F238E27FC236}">
                <a16:creationId xmlns:a16="http://schemas.microsoft.com/office/drawing/2014/main" id="{AA22140A-77E2-4499-0B2C-AD7F731367F7}"/>
              </a:ext>
            </a:extLst>
          </p:cNvPr>
          <p:cNvSpPr txBox="1">
            <a:spLocks noChangeArrowheads="1"/>
          </p:cNvSpPr>
          <p:nvPr/>
        </p:nvSpPr>
        <p:spPr bwMode="auto">
          <a:xfrm>
            <a:off x="594028" y="1843206"/>
            <a:ext cx="10228852" cy="52210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lIns="90000" tIns="45000" rIns="90000" bIns="45000"/>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sz="2800" cap="all">
                <a:ln w="5000" cmpd="sng">
                  <a:solidFill>
                    <a:schemeClr val="accent1">
                      <a:tint val="80000"/>
                      <a:shade val="99000"/>
                      <a:satMod val="500000"/>
                    </a:schemeClr>
                  </a:solidFill>
                  <a:prstDash val="solid"/>
                </a:ln>
                <a:solidFill>
                  <a:srgbClr val="FF0000"/>
                </a:solidFill>
                <a:effectLst>
                  <a:outerShdw blurRad="50800" dist="38100" dir="5400000" algn="t" rotWithShape="0">
                    <a:prstClr val="black">
                      <a:alpha val="50000"/>
                    </a:prstClr>
                  </a:outerShdw>
                </a:effectLst>
                <a:latin typeface="Calibri Light" panose="020F0302020204030204" pitchFamily="34" charset="0"/>
                <a:ea typeface="+mj-ea"/>
                <a:cs typeface="Calibri Light" panose="020F0302020204030204" pitchFamily="34" charset="0"/>
              </a:rPr>
              <a:t>Civil protection incidents</a:t>
            </a:r>
            <a:endParaRPr lang="es-ES" sz="2800" cap="all" dirty="0">
              <a:ln w="5000" cmpd="sng">
                <a:solidFill>
                  <a:schemeClr val="accent1">
                    <a:tint val="80000"/>
                    <a:shade val="99000"/>
                    <a:satMod val="500000"/>
                  </a:schemeClr>
                </a:solidFill>
                <a:prstDash val="solid"/>
              </a:ln>
              <a:solidFill>
                <a:srgbClr val="FF0000"/>
              </a:solidFill>
              <a:effectLst>
                <a:outerShdw blurRad="50800" dist="38100" dir="5400000" algn="t" rotWithShape="0">
                  <a:prstClr val="black">
                    <a:alpha val="50000"/>
                  </a:prstClr>
                </a:outerShdw>
              </a:effectLst>
              <a:latin typeface="Calibri Light" panose="020F0302020204030204" pitchFamily="34" charset="0"/>
              <a:ea typeface="+mj-ea"/>
              <a:cs typeface="Calibri Light" panose="020F0302020204030204" pitchFamily="34" charset="0"/>
            </a:endParaRPr>
          </a:p>
        </p:txBody>
      </p:sp>
      <p:sp>
        <p:nvSpPr>
          <p:cNvPr id="4" name="Text Box 3">
            <a:extLst>
              <a:ext uri="{FF2B5EF4-FFF2-40B4-BE49-F238E27FC236}">
                <a16:creationId xmlns:a16="http://schemas.microsoft.com/office/drawing/2014/main" id="{01171A2C-054E-251D-67F4-663C5F37B5E8}"/>
              </a:ext>
            </a:extLst>
          </p:cNvPr>
          <p:cNvSpPr txBox="1">
            <a:spLocks noChangeArrowheads="1"/>
          </p:cNvSpPr>
          <p:nvPr/>
        </p:nvSpPr>
        <p:spPr bwMode="auto">
          <a:xfrm>
            <a:off x="579382" y="3873960"/>
            <a:ext cx="9022343" cy="698088"/>
          </a:xfrm>
          <a:prstGeom prst="rect">
            <a:avLst/>
          </a:prstGeom>
          <a:noFill/>
          <a:ln w="9525">
            <a:solidFill>
              <a:schemeClr val="accent1"/>
            </a:solidFill>
            <a:round/>
            <a:headEnd/>
            <a:tailEnd/>
          </a:ln>
          <a:effectLst/>
        </p:spPr>
        <p:txBody>
          <a:bodyPr lIns="90000" tIns="45000" rIns="90000" bIns="45000"/>
          <a:lstStyle/>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800">
                <a:latin typeface="Calibri Light" panose="020F0302020204030204" pitchFamily="34" charset="0"/>
                <a:cs typeface="Calibri Light" panose="020F0302020204030204" pitchFamily="34" charset="0"/>
              </a:rPr>
              <a:t>Power cuts in many towns in the metropolitan area of Valencia</a:t>
            </a:r>
            <a:endParaRPr lang="es-ES" sz="2800" b="1" dirty="0">
              <a:solidFill>
                <a:srgbClr val="000000"/>
              </a:solidFill>
              <a:latin typeface="Calibri Light" panose="020F0302020204030204" pitchFamily="34" charset="0"/>
              <a:cs typeface="Calibri Light" panose="020F0302020204030204" pitchFamily="34" charset="0"/>
            </a:endParaRPr>
          </a:p>
        </p:txBody>
      </p:sp>
      <p:sp>
        <p:nvSpPr>
          <p:cNvPr id="9" name="Text Box 3">
            <a:extLst>
              <a:ext uri="{FF2B5EF4-FFF2-40B4-BE49-F238E27FC236}">
                <a16:creationId xmlns:a16="http://schemas.microsoft.com/office/drawing/2014/main" id="{A84BFD4E-EBF5-8C54-C69D-65F30BA9025A}"/>
              </a:ext>
            </a:extLst>
          </p:cNvPr>
          <p:cNvSpPr txBox="1">
            <a:spLocks noChangeArrowheads="1"/>
          </p:cNvSpPr>
          <p:nvPr/>
        </p:nvSpPr>
        <p:spPr bwMode="auto">
          <a:xfrm>
            <a:off x="547224" y="4809867"/>
            <a:ext cx="9022344" cy="1044092"/>
          </a:xfrm>
          <a:prstGeom prst="rect">
            <a:avLst/>
          </a:prstGeom>
          <a:noFill/>
          <a:ln w="9525">
            <a:solidFill>
              <a:schemeClr val="accent1"/>
            </a:solidFill>
            <a:round/>
            <a:headEnd/>
            <a:tailEnd/>
          </a:ln>
          <a:effectLst/>
        </p:spPr>
        <p:txBody>
          <a:bodyPr lIns="90000" tIns="45000" rIns="90000" bIns="45000"/>
          <a:lstStyle/>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800" dirty="0">
                <a:latin typeface="Calibri Light" panose="020F0302020204030204" pitchFamily="34" charset="0"/>
                <a:cs typeface="Calibri Light" panose="020F0302020204030204" pitchFamily="34" charset="0"/>
              </a:rPr>
              <a:t>On the morning of the 12th, Valencia Airport was closed due to accumulation of water on the runway</a:t>
            </a:r>
            <a:endParaRPr lang="es-ES" sz="2800" b="1" dirty="0">
              <a:solidFill>
                <a:srgbClr val="000000"/>
              </a:solidFill>
              <a:latin typeface="Calibri Light" panose="020F0302020204030204" pitchFamily="34" charset="0"/>
              <a:cs typeface="Calibri Light" panose="020F0302020204030204" pitchFamily="34" charset="0"/>
            </a:endParaRPr>
          </a:p>
        </p:txBody>
      </p:sp>
      <p:sp>
        <p:nvSpPr>
          <p:cNvPr id="10" name="Text Box 3">
            <a:extLst>
              <a:ext uri="{FF2B5EF4-FFF2-40B4-BE49-F238E27FC236}">
                <a16:creationId xmlns:a16="http://schemas.microsoft.com/office/drawing/2014/main" id="{30BF20A3-7570-E21F-C505-F0FB156D046E}"/>
              </a:ext>
            </a:extLst>
          </p:cNvPr>
          <p:cNvSpPr txBox="1">
            <a:spLocks noChangeArrowheads="1"/>
          </p:cNvSpPr>
          <p:nvPr/>
        </p:nvSpPr>
        <p:spPr bwMode="auto">
          <a:xfrm>
            <a:off x="547224" y="6187190"/>
            <a:ext cx="9022343" cy="806731"/>
          </a:xfrm>
          <a:prstGeom prst="rect">
            <a:avLst/>
          </a:prstGeom>
          <a:noFill/>
          <a:ln w="9525">
            <a:solidFill>
              <a:schemeClr val="accent1"/>
            </a:solidFill>
            <a:round/>
            <a:headEnd/>
            <a:tailEnd/>
          </a:ln>
          <a:effectLst/>
        </p:spPr>
        <p:txBody>
          <a:bodyPr lIns="90000" tIns="45000" rIns="90000" bIns="45000"/>
          <a:lstStyle/>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800">
                <a:latin typeface="Calibri Light" panose="020F0302020204030204" pitchFamily="34" charset="0"/>
                <a:cs typeface="Calibri Light" panose="020F0302020204030204" pitchFamily="34" charset="0"/>
              </a:rPr>
              <a:t>Closure of numerous roads including the left lane of the A·3</a:t>
            </a:r>
            <a:endParaRPr lang="es-ES" sz="2800" b="1" dirty="0">
              <a:solidFill>
                <a:srgbClr val="000000"/>
              </a:solidFill>
              <a:latin typeface="Calibri Light" panose="020F0302020204030204" pitchFamily="34" charset="0"/>
              <a:cs typeface="Calibri Light" panose="020F0302020204030204" pitchFamily="34" charset="0"/>
            </a:endParaRPr>
          </a:p>
        </p:txBody>
      </p:sp>
      <p:sp>
        <p:nvSpPr>
          <p:cNvPr id="11" name="Text Box 3">
            <a:extLst>
              <a:ext uri="{FF2B5EF4-FFF2-40B4-BE49-F238E27FC236}">
                <a16:creationId xmlns:a16="http://schemas.microsoft.com/office/drawing/2014/main" id="{26ADBA6B-4C57-C8E2-9378-9587973652BD}"/>
              </a:ext>
            </a:extLst>
          </p:cNvPr>
          <p:cNvSpPr txBox="1">
            <a:spLocks noChangeArrowheads="1"/>
          </p:cNvSpPr>
          <p:nvPr/>
        </p:nvSpPr>
        <p:spPr bwMode="auto">
          <a:xfrm>
            <a:off x="533096" y="7212306"/>
            <a:ext cx="9022343" cy="698088"/>
          </a:xfrm>
          <a:prstGeom prst="rect">
            <a:avLst/>
          </a:prstGeom>
          <a:noFill/>
          <a:ln w="9525">
            <a:solidFill>
              <a:schemeClr val="accent1"/>
            </a:solidFill>
            <a:round/>
            <a:headEnd/>
            <a:tailEnd/>
          </a:ln>
          <a:effectLst/>
        </p:spPr>
        <p:txBody>
          <a:bodyPr lIns="90000" tIns="45000" rIns="90000" bIns="45000"/>
          <a:lstStyle/>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800" dirty="0">
                <a:latin typeface="Calibri Light" panose="020F0302020204030204" pitchFamily="34" charset="0"/>
                <a:cs typeface="Calibri Light" panose="020F0302020204030204" pitchFamily="34" charset="0"/>
              </a:rPr>
              <a:t>Shuts in train network and metro lines</a:t>
            </a:r>
            <a:endParaRPr lang="es-ES" sz="2800" b="1" dirty="0">
              <a:solidFill>
                <a:srgbClr val="000000"/>
              </a:solidFill>
              <a:latin typeface="Calibri Light" panose="020F0302020204030204" pitchFamily="34" charset="0"/>
              <a:cs typeface="Calibri Light" panose="020F0302020204030204" pitchFamily="34" charset="0"/>
            </a:endParaRPr>
          </a:p>
        </p:txBody>
      </p:sp>
      <p:pic>
        <p:nvPicPr>
          <p:cNvPr id="12" name="Imagen 11">
            <a:extLst>
              <a:ext uri="{FF2B5EF4-FFF2-40B4-BE49-F238E27FC236}">
                <a16:creationId xmlns:a16="http://schemas.microsoft.com/office/drawing/2014/main" id="{515E3CF7-83E2-C034-BA87-81622E134F50}"/>
              </a:ext>
            </a:extLst>
          </p:cNvPr>
          <p:cNvPicPr>
            <a:picLocks noChangeAspect="1"/>
          </p:cNvPicPr>
          <p:nvPr/>
        </p:nvPicPr>
        <p:blipFill>
          <a:blip r:embed="rId11"/>
          <a:stretch>
            <a:fillRect/>
          </a:stretch>
        </p:blipFill>
        <p:spPr>
          <a:xfrm>
            <a:off x="9886776" y="2633228"/>
            <a:ext cx="2948882" cy="6058248"/>
          </a:xfrm>
          <a:prstGeom prst="rect">
            <a:avLst/>
          </a:prstGeom>
        </p:spPr>
      </p:pic>
    </p:spTree>
    <p:extLst>
      <p:ext uri="{BB962C8B-B14F-4D97-AF65-F5344CB8AC3E}">
        <p14:creationId xmlns:p14="http://schemas.microsoft.com/office/powerpoint/2010/main" val="382256250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edera_logo_out.pdf" descr="edera_logo_out.pdf"/>
          <p:cNvPicPr>
            <a:picLocks noChangeAspect="1"/>
          </p:cNvPicPr>
          <p:nvPr/>
        </p:nvPicPr>
        <p:blipFill>
          <a:blip r:embed="rId2"/>
          <a:stretch>
            <a:fillRect/>
          </a:stretch>
        </p:blipFill>
        <p:spPr>
          <a:xfrm>
            <a:off x="165365" y="161983"/>
            <a:ext cx="5604441" cy="1388809"/>
          </a:xfrm>
          <a:prstGeom prst="rect">
            <a:avLst/>
          </a:prstGeom>
          <a:ln w="12700">
            <a:miter lim="400000"/>
          </a:ln>
        </p:spPr>
      </p:pic>
      <p:pic>
        <p:nvPicPr>
          <p:cNvPr id="44" name="crahi_logo.pdf" descr="crahi_logo.pdf"/>
          <p:cNvPicPr>
            <a:picLocks noChangeAspect="1"/>
          </p:cNvPicPr>
          <p:nvPr/>
        </p:nvPicPr>
        <p:blipFill>
          <a:blip r:embed="rId3"/>
          <a:stretch>
            <a:fillRect/>
          </a:stretch>
        </p:blipFill>
        <p:spPr>
          <a:xfrm>
            <a:off x="165365" y="9192305"/>
            <a:ext cx="2752625" cy="344821"/>
          </a:xfrm>
          <a:prstGeom prst="rect">
            <a:avLst/>
          </a:prstGeom>
          <a:ln w="12700">
            <a:miter lim="400000"/>
          </a:ln>
        </p:spPr>
      </p:pic>
      <p:pic>
        <p:nvPicPr>
          <p:cNvPr id="45" name="Picture 6" descr="Picture 6"/>
          <p:cNvPicPr>
            <a:picLocks noChangeAspect="1"/>
          </p:cNvPicPr>
          <p:nvPr/>
        </p:nvPicPr>
        <p:blipFill>
          <a:blip r:embed="rId4"/>
          <a:stretch>
            <a:fillRect/>
          </a:stretch>
        </p:blipFill>
        <p:spPr>
          <a:xfrm>
            <a:off x="11109541" y="-2790"/>
            <a:ext cx="2002270" cy="1954216"/>
          </a:xfrm>
          <a:prstGeom prst="rect">
            <a:avLst/>
          </a:prstGeom>
          <a:ln w="12700">
            <a:miter lim="400000"/>
          </a:ln>
        </p:spPr>
      </p:pic>
      <p:pic>
        <p:nvPicPr>
          <p:cNvPr id="46" name="Picture 12" descr="Picture 12"/>
          <p:cNvPicPr>
            <a:picLocks noChangeAspect="1"/>
          </p:cNvPicPr>
          <p:nvPr/>
        </p:nvPicPr>
        <p:blipFill>
          <a:blip r:embed="rId5"/>
          <a:stretch>
            <a:fillRect/>
          </a:stretch>
        </p:blipFill>
        <p:spPr>
          <a:xfrm>
            <a:off x="4659472" y="9197199"/>
            <a:ext cx="1806255" cy="335032"/>
          </a:xfrm>
          <a:prstGeom prst="rect">
            <a:avLst/>
          </a:prstGeom>
          <a:ln w="12700">
            <a:miter lim="400000"/>
          </a:ln>
        </p:spPr>
      </p:pic>
      <p:pic>
        <p:nvPicPr>
          <p:cNvPr id="47" name="Picture 8" descr="Picture 8"/>
          <p:cNvPicPr>
            <a:picLocks noChangeAspect="1"/>
          </p:cNvPicPr>
          <p:nvPr/>
        </p:nvPicPr>
        <p:blipFill>
          <a:blip r:embed="rId6"/>
          <a:stretch>
            <a:fillRect/>
          </a:stretch>
        </p:blipFill>
        <p:spPr>
          <a:xfrm>
            <a:off x="3047643" y="9237671"/>
            <a:ext cx="1482177" cy="254088"/>
          </a:xfrm>
          <a:prstGeom prst="rect">
            <a:avLst/>
          </a:prstGeom>
          <a:ln w="12700">
            <a:miter lim="400000"/>
          </a:ln>
        </p:spPr>
      </p:pic>
      <p:pic>
        <p:nvPicPr>
          <p:cNvPr id="48" name="ANEPC_logotipo_versao_circular_6cm-digital.png" descr="ANEPC_logotipo_versao_circular_6cm-digital.png"/>
          <p:cNvPicPr>
            <a:picLocks noChangeAspect="1"/>
          </p:cNvPicPr>
          <p:nvPr/>
        </p:nvPicPr>
        <p:blipFill>
          <a:blip r:embed="rId7"/>
          <a:stretch>
            <a:fillRect/>
          </a:stretch>
        </p:blipFill>
        <p:spPr>
          <a:xfrm>
            <a:off x="12029617" y="9015671"/>
            <a:ext cx="698088" cy="698088"/>
          </a:xfrm>
          <a:prstGeom prst="rect">
            <a:avLst/>
          </a:prstGeom>
          <a:ln w="12700">
            <a:miter lim="400000"/>
          </a:ln>
        </p:spPr>
      </p:pic>
      <p:pic>
        <p:nvPicPr>
          <p:cNvPr id="49" name="logo-amaya-web2.png" descr="logo-amaya-web2.png"/>
          <p:cNvPicPr>
            <a:picLocks noChangeAspect="1"/>
          </p:cNvPicPr>
          <p:nvPr/>
        </p:nvPicPr>
        <p:blipFill>
          <a:blip r:embed="rId8"/>
          <a:srcRect r="32327"/>
          <a:stretch>
            <a:fillRect/>
          </a:stretch>
        </p:blipFill>
        <p:spPr>
          <a:xfrm>
            <a:off x="6618736" y="9099404"/>
            <a:ext cx="1710040" cy="530661"/>
          </a:xfrm>
          <a:prstGeom prst="rect">
            <a:avLst/>
          </a:prstGeom>
          <a:ln w="12700">
            <a:miter lim="400000"/>
          </a:ln>
        </p:spPr>
      </p:pic>
      <p:pic>
        <p:nvPicPr>
          <p:cNvPr id="50" name="layout_set_logo.png" descr="layout_set_logo.png"/>
          <p:cNvPicPr>
            <a:picLocks noChangeAspect="1"/>
          </p:cNvPicPr>
          <p:nvPr/>
        </p:nvPicPr>
        <p:blipFill>
          <a:blip r:embed="rId9"/>
          <a:stretch>
            <a:fillRect/>
          </a:stretch>
        </p:blipFill>
        <p:spPr>
          <a:xfrm>
            <a:off x="8548735" y="9110609"/>
            <a:ext cx="3261018" cy="508212"/>
          </a:xfrm>
          <a:prstGeom prst="rect">
            <a:avLst/>
          </a:prstGeom>
          <a:ln w="12700">
            <a:miter lim="400000"/>
          </a:ln>
        </p:spPr>
      </p:pic>
      <p:pic>
        <p:nvPicPr>
          <p:cNvPr id="2" name="Imagen 1">
            <a:extLst>
              <a:ext uri="{FF2B5EF4-FFF2-40B4-BE49-F238E27FC236}">
                <a16:creationId xmlns:a16="http://schemas.microsoft.com/office/drawing/2014/main" id="{071AFE85-36F2-2B1F-984E-26E8128F73A3}"/>
              </a:ext>
            </a:extLst>
          </p:cNvPr>
          <p:cNvPicPr>
            <a:picLocks noChangeAspect="1"/>
          </p:cNvPicPr>
          <p:nvPr/>
        </p:nvPicPr>
        <p:blipFill>
          <a:blip r:embed="rId10"/>
          <a:stretch>
            <a:fillRect/>
          </a:stretch>
        </p:blipFill>
        <p:spPr>
          <a:xfrm>
            <a:off x="6528048" y="253134"/>
            <a:ext cx="4147488" cy="951258"/>
          </a:xfrm>
          <a:prstGeom prst="rect">
            <a:avLst/>
          </a:prstGeom>
        </p:spPr>
      </p:pic>
      <p:sp>
        <p:nvSpPr>
          <p:cNvPr id="11" name="Text Box 3">
            <a:extLst>
              <a:ext uri="{FF2B5EF4-FFF2-40B4-BE49-F238E27FC236}">
                <a16:creationId xmlns:a16="http://schemas.microsoft.com/office/drawing/2014/main" id="{26ADBA6B-4C57-C8E2-9378-9587973652BD}"/>
              </a:ext>
            </a:extLst>
          </p:cNvPr>
          <p:cNvSpPr txBox="1">
            <a:spLocks noChangeArrowheads="1"/>
          </p:cNvSpPr>
          <p:nvPr/>
        </p:nvSpPr>
        <p:spPr bwMode="auto">
          <a:xfrm>
            <a:off x="523077" y="1942153"/>
            <a:ext cx="4323140" cy="1062440"/>
          </a:xfrm>
          <a:prstGeom prst="rect">
            <a:avLst/>
          </a:prstGeom>
          <a:noFill/>
          <a:ln w="9525">
            <a:solidFill>
              <a:schemeClr val="accent1"/>
            </a:solidFill>
            <a:round/>
            <a:headEnd/>
            <a:tailEnd/>
          </a:ln>
          <a:effectLst/>
        </p:spPr>
        <p:txBody>
          <a:bodyPr lIns="90000" tIns="45000" rIns="90000" bIns="45000"/>
          <a:lstStyle/>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800">
                <a:latin typeface="Calibri Light" panose="020F0302020204030204" pitchFamily="34" charset="0"/>
                <a:cs typeface="Calibri Light" panose="020F0302020204030204" pitchFamily="34" charset="0"/>
              </a:rPr>
              <a:t>The 112 received a total of 3,081 calls (2,136 incidents)</a:t>
            </a:r>
            <a:endParaRPr lang="es-ES" sz="2800" b="1" dirty="0">
              <a:solidFill>
                <a:srgbClr val="000000"/>
              </a:solidFill>
              <a:latin typeface="Calibri Light" panose="020F0302020204030204" pitchFamily="34" charset="0"/>
              <a:cs typeface="Calibri Light" panose="020F0302020204030204" pitchFamily="34" charset="0"/>
            </a:endParaRPr>
          </a:p>
        </p:txBody>
      </p:sp>
      <p:pic>
        <p:nvPicPr>
          <p:cNvPr id="6" name="Imagen 5" descr="Mapa&#10;&#10;Descripción generada automáticamente">
            <a:extLst>
              <a:ext uri="{FF2B5EF4-FFF2-40B4-BE49-F238E27FC236}">
                <a16:creationId xmlns:a16="http://schemas.microsoft.com/office/drawing/2014/main" id="{AD510877-A910-8A0A-7671-7EBC39DC687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226814" y="1422558"/>
            <a:ext cx="5863541" cy="7287417"/>
          </a:xfrm>
          <a:prstGeom prst="rect">
            <a:avLst/>
          </a:prstGeom>
        </p:spPr>
      </p:pic>
    </p:spTree>
    <p:extLst>
      <p:ext uri="{BB962C8B-B14F-4D97-AF65-F5344CB8AC3E}">
        <p14:creationId xmlns:p14="http://schemas.microsoft.com/office/powerpoint/2010/main" val="4214401776"/>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edera_logo_out.pdf" descr="edera_logo_out.pdf"/>
          <p:cNvPicPr>
            <a:picLocks noChangeAspect="1"/>
          </p:cNvPicPr>
          <p:nvPr/>
        </p:nvPicPr>
        <p:blipFill>
          <a:blip r:embed="rId2"/>
          <a:stretch>
            <a:fillRect/>
          </a:stretch>
        </p:blipFill>
        <p:spPr>
          <a:xfrm>
            <a:off x="165365" y="161983"/>
            <a:ext cx="5604441" cy="1388809"/>
          </a:xfrm>
          <a:prstGeom prst="rect">
            <a:avLst/>
          </a:prstGeom>
          <a:ln w="12700">
            <a:miter lim="400000"/>
          </a:ln>
        </p:spPr>
      </p:pic>
      <p:pic>
        <p:nvPicPr>
          <p:cNvPr id="44" name="crahi_logo.pdf" descr="crahi_logo.pdf"/>
          <p:cNvPicPr>
            <a:picLocks noChangeAspect="1"/>
          </p:cNvPicPr>
          <p:nvPr/>
        </p:nvPicPr>
        <p:blipFill>
          <a:blip r:embed="rId3"/>
          <a:stretch>
            <a:fillRect/>
          </a:stretch>
        </p:blipFill>
        <p:spPr>
          <a:xfrm>
            <a:off x="165365" y="9192305"/>
            <a:ext cx="2752625" cy="344821"/>
          </a:xfrm>
          <a:prstGeom prst="rect">
            <a:avLst/>
          </a:prstGeom>
          <a:ln w="12700">
            <a:miter lim="400000"/>
          </a:ln>
        </p:spPr>
      </p:pic>
      <p:pic>
        <p:nvPicPr>
          <p:cNvPr id="45" name="Picture 6" descr="Picture 6"/>
          <p:cNvPicPr>
            <a:picLocks noChangeAspect="1"/>
          </p:cNvPicPr>
          <p:nvPr/>
        </p:nvPicPr>
        <p:blipFill>
          <a:blip r:embed="rId4"/>
          <a:stretch>
            <a:fillRect/>
          </a:stretch>
        </p:blipFill>
        <p:spPr>
          <a:xfrm>
            <a:off x="11109541" y="-2790"/>
            <a:ext cx="2002270" cy="1954216"/>
          </a:xfrm>
          <a:prstGeom prst="rect">
            <a:avLst/>
          </a:prstGeom>
          <a:ln w="12700">
            <a:miter lim="400000"/>
          </a:ln>
        </p:spPr>
      </p:pic>
      <p:pic>
        <p:nvPicPr>
          <p:cNvPr id="46" name="Picture 12" descr="Picture 12"/>
          <p:cNvPicPr>
            <a:picLocks noChangeAspect="1"/>
          </p:cNvPicPr>
          <p:nvPr/>
        </p:nvPicPr>
        <p:blipFill>
          <a:blip r:embed="rId5"/>
          <a:stretch>
            <a:fillRect/>
          </a:stretch>
        </p:blipFill>
        <p:spPr>
          <a:xfrm>
            <a:off x="4659472" y="9197199"/>
            <a:ext cx="1806255" cy="335032"/>
          </a:xfrm>
          <a:prstGeom prst="rect">
            <a:avLst/>
          </a:prstGeom>
          <a:ln w="12700">
            <a:miter lim="400000"/>
          </a:ln>
        </p:spPr>
      </p:pic>
      <p:pic>
        <p:nvPicPr>
          <p:cNvPr id="47" name="Picture 8" descr="Picture 8"/>
          <p:cNvPicPr>
            <a:picLocks noChangeAspect="1"/>
          </p:cNvPicPr>
          <p:nvPr/>
        </p:nvPicPr>
        <p:blipFill>
          <a:blip r:embed="rId6"/>
          <a:stretch>
            <a:fillRect/>
          </a:stretch>
        </p:blipFill>
        <p:spPr>
          <a:xfrm>
            <a:off x="3047643" y="9237671"/>
            <a:ext cx="1482177" cy="254088"/>
          </a:xfrm>
          <a:prstGeom prst="rect">
            <a:avLst/>
          </a:prstGeom>
          <a:ln w="12700">
            <a:miter lim="400000"/>
          </a:ln>
        </p:spPr>
      </p:pic>
      <p:pic>
        <p:nvPicPr>
          <p:cNvPr id="48" name="ANEPC_logotipo_versao_circular_6cm-digital.png" descr="ANEPC_logotipo_versao_circular_6cm-digital.png"/>
          <p:cNvPicPr>
            <a:picLocks noChangeAspect="1"/>
          </p:cNvPicPr>
          <p:nvPr/>
        </p:nvPicPr>
        <p:blipFill>
          <a:blip r:embed="rId7"/>
          <a:stretch>
            <a:fillRect/>
          </a:stretch>
        </p:blipFill>
        <p:spPr>
          <a:xfrm>
            <a:off x="12029617" y="9015671"/>
            <a:ext cx="698088" cy="698088"/>
          </a:xfrm>
          <a:prstGeom prst="rect">
            <a:avLst/>
          </a:prstGeom>
          <a:ln w="12700">
            <a:miter lim="400000"/>
          </a:ln>
        </p:spPr>
      </p:pic>
      <p:pic>
        <p:nvPicPr>
          <p:cNvPr id="49" name="logo-amaya-web2.png" descr="logo-amaya-web2.png"/>
          <p:cNvPicPr>
            <a:picLocks noChangeAspect="1"/>
          </p:cNvPicPr>
          <p:nvPr/>
        </p:nvPicPr>
        <p:blipFill>
          <a:blip r:embed="rId8"/>
          <a:srcRect r="32327"/>
          <a:stretch>
            <a:fillRect/>
          </a:stretch>
        </p:blipFill>
        <p:spPr>
          <a:xfrm>
            <a:off x="6618736" y="9099404"/>
            <a:ext cx="1710040" cy="530661"/>
          </a:xfrm>
          <a:prstGeom prst="rect">
            <a:avLst/>
          </a:prstGeom>
          <a:ln w="12700">
            <a:miter lim="400000"/>
          </a:ln>
        </p:spPr>
      </p:pic>
      <p:pic>
        <p:nvPicPr>
          <p:cNvPr id="50" name="layout_set_logo.png" descr="layout_set_logo.png"/>
          <p:cNvPicPr>
            <a:picLocks noChangeAspect="1"/>
          </p:cNvPicPr>
          <p:nvPr/>
        </p:nvPicPr>
        <p:blipFill>
          <a:blip r:embed="rId9"/>
          <a:stretch>
            <a:fillRect/>
          </a:stretch>
        </p:blipFill>
        <p:spPr>
          <a:xfrm>
            <a:off x="8548735" y="9110609"/>
            <a:ext cx="3261018" cy="508212"/>
          </a:xfrm>
          <a:prstGeom prst="rect">
            <a:avLst/>
          </a:prstGeom>
          <a:ln w="12700">
            <a:miter lim="400000"/>
          </a:ln>
        </p:spPr>
      </p:pic>
      <p:pic>
        <p:nvPicPr>
          <p:cNvPr id="2" name="Imagen 1">
            <a:extLst>
              <a:ext uri="{FF2B5EF4-FFF2-40B4-BE49-F238E27FC236}">
                <a16:creationId xmlns:a16="http://schemas.microsoft.com/office/drawing/2014/main" id="{071AFE85-36F2-2B1F-984E-26E8128F73A3}"/>
              </a:ext>
            </a:extLst>
          </p:cNvPr>
          <p:cNvPicPr>
            <a:picLocks noChangeAspect="1"/>
          </p:cNvPicPr>
          <p:nvPr/>
        </p:nvPicPr>
        <p:blipFill>
          <a:blip r:embed="rId10"/>
          <a:stretch>
            <a:fillRect/>
          </a:stretch>
        </p:blipFill>
        <p:spPr>
          <a:xfrm>
            <a:off x="6528048" y="253134"/>
            <a:ext cx="4147488" cy="951258"/>
          </a:xfrm>
          <a:prstGeom prst="rect">
            <a:avLst/>
          </a:prstGeom>
        </p:spPr>
      </p:pic>
      <p:sp>
        <p:nvSpPr>
          <p:cNvPr id="8" name="Text Box 3">
            <a:extLst>
              <a:ext uri="{FF2B5EF4-FFF2-40B4-BE49-F238E27FC236}">
                <a16:creationId xmlns:a16="http://schemas.microsoft.com/office/drawing/2014/main" id="{AA22140A-77E2-4499-0B2C-AD7F731367F7}"/>
              </a:ext>
            </a:extLst>
          </p:cNvPr>
          <p:cNvSpPr txBox="1">
            <a:spLocks noChangeArrowheads="1"/>
          </p:cNvSpPr>
          <p:nvPr/>
        </p:nvSpPr>
        <p:spPr bwMode="auto">
          <a:xfrm>
            <a:off x="594028" y="1843206"/>
            <a:ext cx="10228852" cy="52210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lIns="90000" tIns="45000" rIns="90000" bIns="45000"/>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sz="2800" cap="all" dirty="0" err="1">
                <a:ln w="5000" cmpd="sng">
                  <a:solidFill>
                    <a:schemeClr val="accent1">
                      <a:tint val="80000"/>
                      <a:shade val="99000"/>
                      <a:satMod val="500000"/>
                    </a:schemeClr>
                  </a:solidFill>
                  <a:prstDash val="solid"/>
                </a:ln>
                <a:solidFill>
                  <a:srgbClr val="FF0000"/>
                </a:solidFill>
                <a:effectLst>
                  <a:outerShdw blurRad="50800" dist="38100" dir="5400000" algn="t" rotWithShape="0">
                    <a:prstClr val="black">
                      <a:alpha val="50000"/>
                    </a:prstClr>
                  </a:outerShdw>
                </a:effectLst>
                <a:latin typeface="Calibri Light" panose="020F0302020204030204" pitchFamily="34" charset="0"/>
                <a:ea typeface="+mj-ea"/>
                <a:cs typeface="Calibri Light" panose="020F0302020204030204" pitchFamily="34" charset="0"/>
              </a:rPr>
              <a:t>rainfall</a:t>
            </a:r>
            <a:endParaRPr lang="es-ES" sz="2800" cap="all" dirty="0">
              <a:ln w="5000" cmpd="sng">
                <a:solidFill>
                  <a:schemeClr val="accent1">
                    <a:tint val="80000"/>
                    <a:shade val="99000"/>
                    <a:satMod val="500000"/>
                  </a:schemeClr>
                </a:solidFill>
                <a:prstDash val="solid"/>
              </a:ln>
              <a:solidFill>
                <a:srgbClr val="FF0000"/>
              </a:solidFill>
              <a:effectLst>
                <a:outerShdw blurRad="50800" dist="38100" dir="5400000" algn="t" rotWithShape="0">
                  <a:prstClr val="black">
                    <a:alpha val="50000"/>
                  </a:prstClr>
                </a:outerShdw>
              </a:effectLst>
              <a:latin typeface="Calibri Light" panose="020F0302020204030204" pitchFamily="34" charset="0"/>
              <a:ea typeface="+mj-ea"/>
              <a:cs typeface="Calibri Light" panose="020F0302020204030204" pitchFamily="34" charset="0"/>
            </a:endParaRPr>
          </a:p>
        </p:txBody>
      </p:sp>
      <p:pic>
        <p:nvPicPr>
          <p:cNvPr id="6" name="Imagen 5" descr="Interfaz de usuario gráfica, Tabla&#10;&#10;Descripción generada automáticamente">
            <a:extLst>
              <a:ext uri="{FF2B5EF4-FFF2-40B4-BE49-F238E27FC236}">
                <a16:creationId xmlns:a16="http://schemas.microsoft.com/office/drawing/2014/main" id="{C4B90A96-B095-C0DB-372D-9FEA4AD3253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2465991"/>
            <a:ext cx="13004800" cy="6267474"/>
          </a:xfrm>
          <a:prstGeom prst="rect">
            <a:avLst/>
          </a:prstGeom>
        </p:spPr>
      </p:pic>
    </p:spTree>
    <p:extLst>
      <p:ext uri="{BB962C8B-B14F-4D97-AF65-F5344CB8AC3E}">
        <p14:creationId xmlns:p14="http://schemas.microsoft.com/office/powerpoint/2010/main" val="377412592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edera_logo_out.pdf" descr="edera_logo_out.pdf"/>
          <p:cNvPicPr>
            <a:picLocks noChangeAspect="1"/>
          </p:cNvPicPr>
          <p:nvPr/>
        </p:nvPicPr>
        <p:blipFill>
          <a:blip r:embed="rId2"/>
          <a:stretch>
            <a:fillRect/>
          </a:stretch>
        </p:blipFill>
        <p:spPr>
          <a:xfrm>
            <a:off x="165365" y="161983"/>
            <a:ext cx="5604441" cy="1388809"/>
          </a:xfrm>
          <a:prstGeom prst="rect">
            <a:avLst/>
          </a:prstGeom>
          <a:ln w="12700">
            <a:miter lim="400000"/>
          </a:ln>
        </p:spPr>
      </p:pic>
      <p:pic>
        <p:nvPicPr>
          <p:cNvPr id="44" name="crahi_logo.pdf" descr="crahi_logo.pdf"/>
          <p:cNvPicPr>
            <a:picLocks noChangeAspect="1"/>
          </p:cNvPicPr>
          <p:nvPr/>
        </p:nvPicPr>
        <p:blipFill>
          <a:blip r:embed="rId3"/>
          <a:stretch>
            <a:fillRect/>
          </a:stretch>
        </p:blipFill>
        <p:spPr>
          <a:xfrm>
            <a:off x="165365" y="9192305"/>
            <a:ext cx="2752625" cy="344821"/>
          </a:xfrm>
          <a:prstGeom prst="rect">
            <a:avLst/>
          </a:prstGeom>
          <a:ln w="12700">
            <a:miter lim="400000"/>
          </a:ln>
        </p:spPr>
      </p:pic>
      <p:pic>
        <p:nvPicPr>
          <p:cNvPr id="45" name="Picture 6" descr="Picture 6"/>
          <p:cNvPicPr>
            <a:picLocks noChangeAspect="1"/>
          </p:cNvPicPr>
          <p:nvPr/>
        </p:nvPicPr>
        <p:blipFill>
          <a:blip r:embed="rId4"/>
          <a:stretch>
            <a:fillRect/>
          </a:stretch>
        </p:blipFill>
        <p:spPr>
          <a:xfrm>
            <a:off x="11109541" y="-2790"/>
            <a:ext cx="2002270" cy="1954216"/>
          </a:xfrm>
          <a:prstGeom prst="rect">
            <a:avLst/>
          </a:prstGeom>
          <a:ln w="12700">
            <a:miter lim="400000"/>
          </a:ln>
        </p:spPr>
      </p:pic>
      <p:pic>
        <p:nvPicPr>
          <p:cNvPr id="46" name="Picture 12" descr="Picture 12"/>
          <p:cNvPicPr>
            <a:picLocks noChangeAspect="1"/>
          </p:cNvPicPr>
          <p:nvPr/>
        </p:nvPicPr>
        <p:blipFill>
          <a:blip r:embed="rId5"/>
          <a:stretch>
            <a:fillRect/>
          </a:stretch>
        </p:blipFill>
        <p:spPr>
          <a:xfrm>
            <a:off x="4659472" y="9197199"/>
            <a:ext cx="1806255" cy="335032"/>
          </a:xfrm>
          <a:prstGeom prst="rect">
            <a:avLst/>
          </a:prstGeom>
          <a:ln w="12700">
            <a:miter lim="400000"/>
          </a:ln>
        </p:spPr>
      </p:pic>
      <p:pic>
        <p:nvPicPr>
          <p:cNvPr id="47" name="Picture 8" descr="Picture 8"/>
          <p:cNvPicPr>
            <a:picLocks noChangeAspect="1"/>
          </p:cNvPicPr>
          <p:nvPr/>
        </p:nvPicPr>
        <p:blipFill>
          <a:blip r:embed="rId6"/>
          <a:stretch>
            <a:fillRect/>
          </a:stretch>
        </p:blipFill>
        <p:spPr>
          <a:xfrm>
            <a:off x="3047643" y="9237671"/>
            <a:ext cx="1482177" cy="254088"/>
          </a:xfrm>
          <a:prstGeom prst="rect">
            <a:avLst/>
          </a:prstGeom>
          <a:ln w="12700">
            <a:miter lim="400000"/>
          </a:ln>
        </p:spPr>
      </p:pic>
      <p:pic>
        <p:nvPicPr>
          <p:cNvPr id="48" name="ANEPC_logotipo_versao_circular_6cm-digital.png" descr="ANEPC_logotipo_versao_circular_6cm-digital.png"/>
          <p:cNvPicPr>
            <a:picLocks noChangeAspect="1"/>
          </p:cNvPicPr>
          <p:nvPr/>
        </p:nvPicPr>
        <p:blipFill>
          <a:blip r:embed="rId7"/>
          <a:stretch>
            <a:fillRect/>
          </a:stretch>
        </p:blipFill>
        <p:spPr>
          <a:xfrm>
            <a:off x="12029617" y="9015671"/>
            <a:ext cx="698088" cy="698088"/>
          </a:xfrm>
          <a:prstGeom prst="rect">
            <a:avLst/>
          </a:prstGeom>
          <a:ln w="12700">
            <a:miter lim="400000"/>
          </a:ln>
        </p:spPr>
      </p:pic>
      <p:pic>
        <p:nvPicPr>
          <p:cNvPr id="49" name="logo-amaya-web2.png" descr="logo-amaya-web2.png"/>
          <p:cNvPicPr>
            <a:picLocks noChangeAspect="1"/>
          </p:cNvPicPr>
          <p:nvPr/>
        </p:nvPicPr>
        <p:blipFill>
          <a:blip r:embed="rId8"/>
          <a:srcRect r="32327"/>
          <a:stretch>
            <a:fillRect/>
          </a:stretch>
        </p:blipFill>
        <p:spPr>
          <a:xfrm>
            <a:off x="6618736" y="9099404"/>
            <a:ext cx="1710040" cy="530661"/>
          </a:xfrm>
          <a:prstGeom prst="rect">
            <a:avLst/>
          </a:prstGeom>
          <a:ln w="12700">
            <a:miter lim="400000"/>
          </a:ln>
        </p:spPr>
      </p:pic>
      <p:pic>
        <p:nvPicPr>
          <p:cNvPr id="50" name="layout_set_logo.png" descr="layout_set_logo.png"/>
          <p:cNvPicPr>
            <a:picLocks noChangeAspect="1"/>
          </p:cNvPicPr>
          <p:nvPr/>
        </p:nvPicPr>
        <p:blipFill>
          <a:blip r:embed="rId9"/>
          <a:stretch>
            <a:fillRect/>
          </a:stretch>
        </p:blipFill>
        <p:spPr>
          <a:xfrm>
            <a:off x="8548735" y="9110609"/>
            <a:ext cx="3261018" cy="508212"/>
          </a:xfrm>
          <a:prstGeom prst="rect">
            <a:avLst/>
          </a:prstGeom>
          <a:ln w="12700">
            <a:miter lim="400000"/>
          </a:ln>
        </p:spPr>
      </p:pic>
      <p:pic>
        <p:nvPicPr>
          <p:cNvPr id="2" name="Imagen 1">
            <a:extLst>
              <a:ext uri="{FF2B5EF4-FFF2-40B4-BE49-F238E27FC236}">
                <a16:creationId xmlns:a16="http://schemas.microsoft.com/office/drawing/2014/main" id="{071AFE85-36F2-2B1F-984E-26E8128F73A3}"/>
              </a:ext>
            </a:extLst>
          </p:cNvPr>
          <p:cNvPicPr>
            <a:picLocks noChangeAspect="1"/>
          </p:cNvPicPr>
          <p:nvPr/>
        </p:nvPicPr>
        <p:blipFill>
          <a:blip r:embed="rId10"/>
          <a:stretch>
            <a:fillRect/>
          </a:stretch>
        </p:blipFill>
        <p:spPr>
          <a:xfrm>
            <a:off x="6528048" y="253134"/>
            <a:ext cx="4147488" cy="951258"/>
          </a:xfrm>
          <a:prstGeom prst="rect">
            <a:avLst/>
          </a:prstGeom>
        </p:spPr>
      </p:pic>
      <p:sp>
        <p:nvSpPr>
          <p:cNvPr id="3" name="Rectángulo 2">
            <a:hlinkClick r:id="rId11"/>
            <a:extLst>
              <a:ext uri="{FF2B5EF4-FFF2-40B4-BE49-F238E27FC236}">
                <a16:creationId xmlns:a16="http://schemas.microsoft.com/office/drawing/2014/main" id="{DC45DAC2-501E-1EA5-FDAF-A30CB0506F3E}"/>
              </a:ext>
            </a:extLst>
          </p:cNvPr>
          <p:cNvSpPr/>
          <p:nvPr/>
        </p:nvSpPr>
        <p:spPr>
          <a:xfrm>
            <a:off x="654593" y="2617485"/>
            <a:ext cx="2232248" cy="441146"/>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s-ES" sz="2200" b="0" i="0" u="none" strike="noStrike" cap="none" spc="0" normalizeH="0" baseline="0" dirty="0">
                <a:ln>
                  <a:noFill/>
                </a:ln>
                <a:solidFill>
                  <a:srgbClr val="FFFFFF"/>
                </a:solidFill>
                <a:effectLst/>
                <a:uFillTx/>
                <a:latin typeface="+mn-lt"/>
                <a:ea typeface="+mn-ea"/>
                <a:cs typeface="+mn-cs"/>
                <a:sym typeface="Helvetica Neue Medium"/>
              </a:rPr>
              <a:t>X</a:t>
            </a:r>
          </a:p>
        </p:txBody>
      </p:sp>
      <p:sp>
        <p:nvSpPr>
          <p:cNvPr id="4" name="Text Box 3">
            <a:extLst>
              <a:ext uri="{FF2B5EF4-FFF2-40B4-BE49-F238E27FC236}">
                <a16:creationId xmlns:a16="http://schemas.microsoft.com/office/drawing/2014/main" id="{87574D2F-5ADD-057E-CA17-6ABCE7A3CE41}"/>
              </a:ext>
            </a:extLst>
          </p:cNvPr>
          <p:cNvSpPr txBox="1">
            <a:spLocks noChangeArrowheads="1"/>
          </p:cNvSpPr>
          <p:nvPr/>
        </p:nvSpPr>
        <p:spPr bwMode="auto">
          <a:xfrm>
            <a:off x="594028" y="1843206"/>
            <a:ext cx="10228852" cy="52210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lIns="90000" tIns="45000" rIns="90000" bIns="45000"/>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s-ES" sz="2800" cap="all" dirty="0">
                <a:ln w="5000" cmpd="sng">
                  <a:solidFill>
                    <a:schemeClr val="accent1">
                      <a:tint val="80000"/>
                      <a:shade val="99000"/>
                      <a:satMod val="500000"/>
                    </a:schemeClr>
                  </a:solidFill>
                  <a:prstDash val="solid"/>
                </a:ln>
                <a:solidFill>
                  <a:srgbClr val="FF0000"/>
                </a:solidFill>
                <a:effectLst>
                  <a:outerShdw blurRad="50800" dist="38100" dir="5400000" algn="t" rotWithShape="0">
                    <a:prstClr val="black">
                      <a:alpha val="50000"/>
                    </a:prstClr>
                  </a:outerShdw>
                </a:effectLst>
                <a:latin typeface="Calibri Light" panose="020F0302020204030204" pitchFamily="34" charset="0"/>
                <a:ea typeface="+mj-ea"/>
                <a:cs typeface="Calibri Light" panose="020F0302020204030204" pitchFamily="34" charset="0"/>
              </a:rPr>
              <a:t>Social Media</a:t>
            </a:r>
          </a:p>
        </p:txBody>
      </p:sp>
      <p:pic>
        <p:nvPicPr>
          <p:cNvPr id="6" name="Imagen 5" descr="Interfaz de usuario gráfica, Sitio web&#10;&#10;Descripción generada automáticamente">
            <a:extLst>
              <a:ext uri="{FF2B5EF4-FFF2-40B4-BE49-F238E27FC236}">
                <a16:creationId xmlns:a16="http://schemas.microsoft.com/office/drawing/2014/main" id="{2C373E10-9D28-AF55-FDD4-989400E8A12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23185" y="2515535"/>
            <a:ext cx="7287491" cy="6358263"/>
          </a:xfrm>
          <a:prstGeom prst="rect">
            <a:avLst/>
          </a:prstGeom>
        </p:spPr>
      </p:pic>
      <p:sp>
        <p:nvSpPr>
          <p:cNvPr id="7" name="Rectángulo 6">
            <a:extLst>
              <a:ext uri="{FF2B5EF4-FFF2-40B4-BE49-F238E27FC236}">
                <a16:creationId xmlns:a16="http://schemas.microsoft.com/office/drawing/2014/main" id="{9EF693B0-2EE3-D37F-037F-A4B6067D5D3A}"/>
              </a:ext>
            </a:extLst>
          </p:cNvPr>
          <p:cNvSpPr/>
          <p:nvPr/>
        </p:nvSpPr>
        <p:spPr>
          <a:xfrm>
            <a:off x="4823185" y="3058631"/>
            <a:ext cx="7527022" cy="378009"/>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s-ES" sz="2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8" name="Rectángulo 7">
            <a:extLst>
              <a:ext uri="{FF2B5EF4-FFF2-40B4-BE49-F238E27FC236}">
                <a16:creationId xmlns:a16="http://schemas.microsoft.com/office/drawing/2014/main" id="{0D368799-3A50-F673-72FF-BB9BC78A643B}"/>
              </a:ext>
            </a:extLst>
          </p:cNvPr>
          <p:cNvSpPr/>
          <p:nvPr/>
        </p:nvSpPr>
        <p:spPr>
          <a:xfrm>
            <a:off x="9742760" y="4948808"/>
            <a:ext cx="2607447" cy="3924990"/>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s-ES" sz="2200" b="0" i="0" u="none" strike="noStrike" cap="none" spc="0" normalizeH="0" baseline="0">
              <a:ln>
                <a:noFill/>
              </a:ln>
              <a:solidFill>
                <a:srgbClr val="FFFFFF"/>
              </a:solidFill>
              <a:effectLst/>
              <a:uFillTx/>
              <a:latin typeface="+mn-lt"/>
              <a:ea typeface="+mn-ea"/>
              <a:cs typeface="+mn-cs"/>
              <a:sym typeface="Helvetica Neue Medium"/>
            </a:endParaRPr>
          </a:p>
        </p:txBody>
      </p:sp>
      <p:pic>
        <p:nvPicPr>
          <p:cNvPr id="10" name="Imagen 9" descr="Vista de una calle&#10;&#10;Descripción generada automáticamente">
            <a:extLst>
              <a:ext uri="{FF2B5EF4-FFF2-40B4-BE49-F238E27FC236}">
                <a16:creationId xmlns:a16="http://schemas.microsoft.com/office/drawing/2014/main" id="{B0CE4D99-57BA-41F3-CBE6-07AE4BDD40BE}"/>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543869" y="3204256"/>
            <a:ext cx="2685943" cy="5525368"/>
          </a:xfrm>
          <a:prstGeom prst="rect">
            <a:avLst/>
          </a:prstGeom>
        </p:spPr>
      </p:pic>
    </p:spTree>
    <p:extLst>
      <p:ext uri="{BB962C8B-B14F-4D97-AF65-F5344CB8AC3E}">
        <p14:creationId xmlns:p14="http://schemas.microsoft.com/office/powerpoint/2010/main" val="1273287634"/>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p:cNvSpPr txBox="1">
            <a:spLocks noGrp="1"/>
          </p:cNvSpPr>
          <p:nvPr>
            <p:ph type="ctrTitle"/>
          </p:nvPr>
        </p:nvSpPr>
        <p:spPr>
          <a:xfrm>
            <a:off x="1270000" y="2184501"/>
            <a:ext cx="10464800" cy="2986532"/>
          </a:xfrm>
          <a:prstGeom prst="rect">
            <a:avLst/>
          </a:prstGeom>
        </p:spPr>
        <p:txBody>
          <a:bodyPr>
            <a:normAutofit fontScale="90000"/>
          </a:bodyPr>
          <a:lstStyle/>
          <a:p>
            <a:pPr>
              <a:defRPr sz="5000"/>
            </a:pPr>
            <a:br>
              <a:rPr lang="es-ES" dirty="0"/>
            </a:br>
            <a:br>
              <a:rPr lang="es-ES" dirty="0"/>
            </a:br>
            <a:br>
              <a:rPr lang="es-ES" dirty="0"/>
            </a:br>
            <a:br>
              <a:rPr lang="es-ES" dirty="0"/>
            </a:br>
            <a:r>
              <a:rPr lang="es-ES" sz="3600" b="1" dirty="0"/>
              <a:t>MANISES 10th -12th  Nov 2022 </a:t>
            </a:r>
            <a:br>
              <a:rPr lang="es-ES" sz="3600" b="1" dirty="0"/>
            </a:br>
            <a:r>
              <a:rPr lang="es-ES" sz="3600" b="1" dirty="0"/>
              <a:t>EXAMPLE OF FLASH FLOOD IMPACT OVER THE RIVER, AND URBAN AREAS AND SUB-CACHTMENTS</a:t>
            </a:r>
            <a:br>
              <a:rPr lang="es-ES" dirty="0"/>
            </a:br>
            <a:endParaRPr dirty="0"/>
          </a:p>
        </p:txBody>
      </p:sp>
      <p:sp>
        <p:nvSpPr>
          <p:cNvPr id="42" name="Body"/>
          <p:cNvSpPr txBox="1">
            <a:spLocks noGrp="1"/>
          </p:cNvSpPr>
          <p:nvPr>
            <p:ph type="subTitle" sz="quarter" idx="1"/>
          </p:nvPr>
        </p:nvSpPr>
        <p:spPr>
          <a:xfrm>
            <a:off x="1269999" y="4876800"/>
            <a:ext cx="10539753" cy="2232248"/>
          </a:xfrm>
          <a:prstGeom prst="rect">
            <a:avLst/>
          </a:prstGeom>
        </p:spPr>
        <p:txBody>
          <a:bodyPr>
            <a:normAutofit fontScale="85000" lnSpcReduction="20000"/>
          </a:bodyPr>
          <a:lstStyle/>
          <a:p>
            <a:pPr>
              <a:defRPr sz="3000"/>
            </a:pPr>
            <a:r>
              <a:rPr lang="es-ES" dirty="0"/>
              <a:t>NATIONAL PERSPECTIVE:</a:t>
            </a:r>
          </a:p>
          <a:p>
            <a:pPr>
              <a:defRPr sz="3000"/>
            </a:pPr>
            <a:r>
              <a:rPr lang="es-ES" dirty="0"/>
              <a:t>AEMET ALERTS</a:t>
            </a:r>
          </a:p>
          <a:p>
            <a:pPr>
              <a:defRPr sz="3000"/>
            </a:pPr>
            <a:r>
              <a:rPr lang="es-ES" dirty="0"/>
              <a:t>EFAS INFORMATION</a:t>
            </a:r>
          </a:p>
          <a:p>
            <a:pPr>
              <a:defRPr sz="3000"/>
            </a:pPr>
            <a:r>
              <a:rPr lang="es-ES" dirty="0" err="1"/>
              <a:t>How</a:t>
            </a:r>
            <a:r>
              <a:rPr lang="es-ES" dirty="0"/>
              <a:t> </a:t>
            </a:r>
            <a:r>
              <a:rPr lang="es-ES" dirty="0" err="1"/>
              <a:t>to</a:t>
            </a:r>
            <a:r>
              <a:rPr lang="es-ES" dirty="0"/>
              <a:t> use </a:t>
            </a:r>
            <a:r>
              <a:rPr lang="es-ES" dirty="0" err="1"/>
              <a:t>Edera</a:t>
            </a:r>
            <a:r>
              <a:rPr lang="es-ES" dirty="0"/>
              <a:t> </a:t>
            </a:r>
            <a:r>
              <a:rPr lang="es-ES" dirty="0" err="1"/>
              <a:t>Platform</a:t>
            </a:r>
            <a:r>
              <a:rPr lang="es-ES" dirty="0"/>
              <a:t>?</a:t>
            </a:r>
          </a:p>
          <a:p>
            <a:pPr algn="l">
              <a:defRPr sz="3000"/>
            </a:pPr>
            <a:endParaRPr lang="es-ES" dirty="0"/>
          </a:p>
          <a:p>
            <a:pPr algn="l">
              <a:defRPr sz="3000"/>
            </a:pPr>
            <a:r>
              <a:rPr lang="es-ES" dirty="0"/>
              <a:t>Rosa Torres (DGPCE)</a:t>
            </a:r>
          </a:p>
          <a:p>
            <a:pPr>
              <a:defRPr sz="3000"/>
            </a:pPr>
            <a:endParaRPr dirty="0"/>
          </a:p>
        </p:txBody>
      </p:sp>
      <p:pic>
        <p:nvPicPr>
          <p:cNvPr id="43" name="edera_logo_out.pdf" descr="edera_logo_out.pdf"/>
          <p:cNvPicPr>
            <a:picLocks noChangeAspect="1"/>
          </p:cNvPicPr>
          <p:nvPr/>
        </p:nvPicPr>
        <p:blipFill>
          <a:blip r:embed="rId2"/>
          <a:stretch>
            <a:fillRect/>
          </a:stretch>
        </p:blipFill>
        <p:spPr>
          <a:xfrm>
            <a:off x="165365" y="161983"/>
            <a:ext cx="5604441" cy="1388809"/>
          </a:xfrm>
          <a:prstGeom prst="rect">
            <a:avLst/>
          </a:prstGeom>
          <a:ln w="12700">
            <a:miter lim="400000"/>
          </a:ln>
        </p:spPr>
      </p:pic>
      <p:pic>
        <p:nvPicPr>
          <p:cNvPr id="44" name="crahi_logo.pdf" descr="crahi_logo.pdf"/>
          <p:cNvPicPr>
            <a:picLocks noChangeAspect="1"/>
          </p:cNvPicPr>
          <p:nvPr/>
        </p:nvPicPr>
        <p:blipFill>
          <a:blip r:embed="rId3"/>
          <a:stretch>
            <a:fillRect/>
          </a:stretch>
        </p:blipFill>
        <p:spPr>
          <a:xfrm>
            <a:off x="165365" y="9192305"/>
            <a:ext cx="2752625" cy="344821"/>
          </a:xfrm>
          <a:prstGeom prst="rect">
            <a:avLst/>
          </a:prstGeom>
          <a:ln w="12700">
            <a:miter lim="400000"/>
          </a:ln>
        </p:spPr>
      </p:pic>
      <p:pic>
        <p:nvPicPr>
          <p:cNvPr id="45" name="Picture 6" descr="Picture 6"/>
          <p:cNvPicPr>
            <a:picLocks noChangeAspect="1"/>
          </p:cNvPicPr>
          <p:nvPr/>
        </p:nvPicPr>
        <p:blipFill>
          <a:blip r:embed="rId4"/>
          <a:stretch>
            <a:fillRect/>
          </a:stretch>
        </p:blipFill>
        <p:spPr>
          <a:xfrm>
            <a:off x="11109541" y="-2790"/>
            <a:ext cx="2002270" cy="1954216"/>
          </a:xfrm>
          <a:prstGeom prst="rect">
            <a:avLst/>
          </a:prstGeom>
          <a:ln w="12700">
            <a:miter lim="400000"/>
          </a:ln>
        </p:spPr>
      </p:pic>
      <p:pic>
        <p:nvPicPr>
          <p:cNvPr id="46" name="Picture 12" descr="Picture 12"/>
          <p:cNvPicPr>
            <a:picLocks noChangeAspect="1"/>
          </p:cNvPicPr>
          <p:nvPr/>
        </p:nvPicPr>
        <p:blipFill>
          <a:blip r:embed="rId5"/>
          <a:stretch>
            <a:fillRect/>
          </a:stretch>
        </p:blipFill>
        <p:spPr>
          <a:xfrm>
            <a:off x="4659472" y="9197199"/>
            <a:ext cx="1806255" cy="335032"/>
          </a:xfrm>
          <a:prstGeom prst="rect">
            <a:avLst/>
          </a:prstGeom>
          <a:ln w="12700">
            <a:miter lim="400000"/>
          </a:ln>
        </p:spPr>
      </p:pic>
      <p:pic>
        <p:nvPicPr>
          <p:cNvPr id="47" name="Picture 8" descr="Picture 8"/>
          <p:cNvPicPr>
            <a:picLocks noChangeAspect="1"/>
          </p:cNvPicPr>
          <p:nvPr/>
        </p:nvPicPr>
        <p:blipFill>
          <a:blip r:embed="rId6"/>
          <a:stretch>
            <a:fillRect/>
          </a:stretch>
        </p:blipFill>
        <p:spPr>
          <a:xfrm>
            <a:off x="3047643" y="9237671"/>
            <a:ext cx="1482177" cy="254088"/>
          </a:xfrm>
          <a:prstGeom prst="rect">
            <a:avLst/>
          </a:prstGeom>
          <a:ln w="12700">
            <a:miter lim="400000"/>
          </a:ln>
        </p:spPr>
      </p:pic>
      <p:pic>
        <p:nvPicPr>
          <p:cNvPr id="48" name="ANEPC_logotipo_versao_circular_6cm-digital.png" descr="ANEPC_logotipo_versao_circular_6cm-digital.png"/>
          <p:cNvPicPr>
            <a:picLocks noChangeAspect="1"/>
          </p:cNvPicPr>
          <p:nvPr/>
        </p:nvPicPr>
        <p:blipFill>
          <a:blip r:embed="rId7"/>
          <a:stretch>
            <a:fillRect/>
          </a:stretch>
        </p:blipFill>
        <p:spPr>
          <a:xfrm>
            <a:off x="12029617" y="9015671"/>
            <a:ext cx="698088" cy="698088"/>
          </a:xfrm>
          <a:prstGeom prst="rect">
            <a:avLst/>
          </a:prstGeom>
          <a:ln w="12700">
            <a:miter lim="400000"/>
          </a:ln>
        </p:spPr>
      </p:pic>
      <p:pic>
        <p:nvPicPr>
          <p:cNvPr id="49" name="logo-amaya-web2.png" descr="logo-amaya-web2.png"/>
          <p:cNvPicPr>
            <a:picLocks noChangeAspect="1"/>
          </p:cNvPicPr>
          <p:nvPr/>
        </p:nvPicPr>
        <p:blipFill>
          <a:blip r:embed="rId8"/>
          <a:srcRect r="32327"/>
          <a:stretch>
            <a:fillRect/>
          </a:stretch>
        </p:blipFill>
        <p:spPr>
          <a:xfrm>
            <a:off x="6618736" y="9099404"/>
            <a:ext cx="1710040" cy="530661"/>
          </a:xfrm>
          <a:prstGeom prst="rect">
            <a:avLst/>
          </a:prstGeom>
          <a:ln w="12700">
            <a:miter lim="400000"/>
          </a:ln>
        </p:spPr>
      </p:pic>
      <p:pic>
        <p:nvPicPr>
          <p:cNvPr id="50" name="layout_set_logo.png" descr="layout_set_logo.png"/>
          <p:cNvPicPr>
            <a:picLocks noChangeAspect="1"/>
          </p:cNvPicPr>
          <p:nvPr/>
        </p:nvPicPr>
        <p:blipFill>
          <a:blip r:embed="rId9"/>
          <a:stretch>
            <a:fillRect/>
          </a:stretch>
        </p:blipFill>
        <p:spPr>
          <a:xfrm>
            <a:off x="8548735" y="9110609"/>
            <a:ext cx="3261018" cy="508212"/>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le"/>
          <p:cNvSpPr txBox="1">
            <a:spLocks noGrp="1"/>
          </p:cNvSpPr>
          <p:nvPr>
            <p:ph type="title"/>
          </p:nvPr>
        </p:nvSpPr>
        <p:spPr>
          <a:prstGeom prst="rect">
            <a:avLst/>
          </a:prstGeom>
        </p:spPr>
        <p:txBody>
          <a:bodyPr/>
          <a:lstStyle/>
          <a:p>
            <a:r>
              <a:rPr lang="es-ES" dirty="0"/>
              <a:t>OFICIAL </a:t>
            </a:r>
            <a:r>
              <a:rPr lang="es-ES" dirty="0" err="1"/>
              <a:t>Summary</a:t>
            </a:r>
            <a:r>
              <a:rPr lang="es-ES" dirty="0"/>
              <a:t> </a:t>
            </a:r>
            <a:r>
              <a:rPr lang="es-ES" dirty="0" err="1"/>
              <a:t>of</a:t>
            </a:r>
            <a:r>
              <a:rPr lang="es-ES" dirty="0"/>
              <a:t> </a:t>
            </a:r>
            <a:r>
              <a:rPr lang="es-ES" dirty="0" err="1"/>
              <a:t>the</a:t>
            </a:r>
            <a:r>
              <a:rPr lang="es-ES" dirty="0"/>
              <a:t> </a:t>
            </a:r>
            <a:r>
              <a:rPr lang="es-ES" dirty="0" err="1"/>
              <a:t>episode</a:t>
            </a:r>
            <a:r>
              <a:rPr lang="es-ES" dirty="0"/>
              <a:t>:</a:t>
            </a:r>
            <a:endParaRPr dirty="0"/>
          </a:p>
        </p:txBody>
      </p:sp>
      <p:sp>
        <p:nvSpPr>
          <p:cNvPr id="53" name="Body"/>
          <p:cNvSpPr txBox="1">
            <a:spLocks noGrp="1"/>
          </p:cNvSpPr>
          <p:nvPr>
            <p:ph type="body" idx="1"/>
          </p:nvPr>
        </p:nvSpPr>
        <p:spPr>
          <a:xfrm>
            <a:off x="254000" y="1231825"/>
            <a:ext cx="12496800" cy="7509113"/>
          </a:xfrm>
          <a:prstGeom prst="rect">
            <a:avLst/>
          </a:prstGeom>
        </p:spPr>
        <p:txBody>
          <a:bodyPr/>
          <a:lstStyle/>
          <a:p>
            <a:endParaRPr lang="es-ES" sz="2400" dirty="0"/>
          </a:p>
          <a:p>
            <a:r>
              <a:rPr lang="es-ES" sz="2400" dirty="0"/>
              <a:t>OFICIAL WARNINGS</a:t>
            </a:r>
          </a:p>
          <a:p>
            <a:r>
              <a:rPr lang="es-ES" sz="2400" dirty="0"/>
              <a:t>AEMET ALERTS</a:t>
            </a:r>
          </a:p>
          <a:p>
            <a:r>
              <a:rPr lang="es-ES" sz="2400" dirty="0"/>
              <a:t>AND ACCUMULATION</a:t>
            </a:r>
          </a:p>
          <a:p>
            <a:r>
              <a:rPr lang="es-ES" sz="2400" dirty="0"/>
              <a:t>INFORMATION</a:t>
            </a:r>
            <a:endParaRPr sz="2400" dirty="0"/>
          </a:p>
        </p:txBody>
      </p:sp>
      <p:pic>
        <p:nvPicPr>
          <p:cNvPr id="54" name="Picture 6" descr="Picture 6"/>
          <p:cNvPicPr>
            <a:picLocks noChangeAspect="1"/>
          </p:cNvPicPr>
          <p:nvPr/>
        </p:nvPicPr>
        <p:blipFill>
          <a:blip r:embed="rId2"/>
          <a:stretch>
            <a:fillRect/>
          </a:stretch>
        </p:blipFill>
        <p:spPr>
          <a:xfrm>
            <a:off x="11795945" y="8640424"/>
            <a:ext cx="1164367" cy="1136422"/>
          </a:xfrm>
          <a:prstGeom prst="rect">
            <a:avLst/>
          </a:prstGeom>
          <a:ln w="12700">
            <a:miter lim="400000"/>
          </a:ln>
        </p:spPr>
      </p:pic>
      <p:pic>
        <p:nvPicPr>
          <p:cNvPr id="55" name="edera1.pdf" descr="edera1.pdf"/>
          <p:cNvPicPr>
            <a:picLocks noChangeAspect="1"/>
          </p:cNvPicPr>
          <p:nvPr/>
        </p:nvPicPr>
        <p:blipFill>
          <a:blip r:embed="rId3"/>
          <a:stretch>
            <a:fillRect/>
          </a:stretch>
        </p:blipFill>
        <p:spPr>
          <a:xfrm>
            <a:off x="173939" y="8737589"/>
            <a:ext cx="1723018" cy="766095"/>
          </a:xfrm>
          <a:prstGeom prst="rect">
            <a:avLst/>
          </a:prstGeom>
          <a:ln w="12700">
            <a:miter lim="400000"/>
          </a:ln>
        </p:spPr>
      </p:pic>
      <p:pic>
        <p:nvPicPr>
          <p:cNvPr id="3" name="Imagen 2">
            <a:extLst>
              <a:ext uri="{FF2B5EF4-FFF2-40B4-BE49-F238E27FC236}">
                <a16:creationId xmlns:a16="http://schemas.microsoft.com/office/drawing/2014/main" id="{CC7568F1-8E5D-48A0-B3F1-3D8003E208C8}"/>
              </a:ext>
            </a:extLst>
          </p:cNvPr>
          <p:cNvPicPr>
            <a:picLocks noChangeAspect="1"/>
          </p:cNvPicPr>
          <p:nvPr/>
        </p:nvPicPr>
        <p:blipFill>
          <a:blip r:embed="rId4"/>
          <a:stretch>
            <a:fillRect/>
          </a:stretch>
        </p:blipFill>
        <p:spPr>
          <a:xfrm>
            <a:off x="1894010" y="5462783"/>
            <a:ext cx="9216779" cy="4181078"/>
          </a:xfrm>
          <a:prstGeom prst="rect">
            <a:avLst/>
          </a:prstGeom>
        </p:spPr>
      </p:pic>
      <p:pic>
        <p:nvPicPr>
          <p:cNvPr id="1026" name="Picture 2" descr="La Aemet avisa del riesgo para las actividades al aire libre en ...">
            <a:extLst>
              <a:ext uri="{FF2B5EF4-FFF2-40B4-BE49-F238E27FC236}">
                <a16:creationId xmlns:a16="http://schemas.microsoft.com/office/drawing/2014/main" id="{AFF27597-38C3-471A-BD16-37178A8761B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4030" y="999470"/>
            <a:ext cx="5509263" cy="385648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gencia Estatal de Meteorología - AEMET. Gobierno de España">
            <a:extLst>
              <a:ext uri="{FF2B5EF4-FFF2-40B4-BE49-F238E27FC236}">
                <a16:creationId xmlns:a16="http://schemas.microsoft.com/office/drawing/2014/main" id="{DAC99BE0-6BE1-4E3F-B737-953723F2946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333066" y="328902"/>
            <a:ext cx="1164367" cy="1164367"/>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D25BBC79-80E3-45E3-A829-C6EF872C052A}"/>
              </a:ext>
            </a:extLst>
          </p:cNvPr>
          <p:cNvPicPr>
            <a:picLocks noChangeAspect="1"/>
          </p:cNvPicPr>
          <p:nvPr/>
        </p:nvPicPr>
        <p:blipFill>
          <a:blip r:embed="rId7"/>
          <a:stretch>
            <a:fillRect/>
          </a:stretch>
        </p:blipFill>
        <p:spPr>
          <a:xfrm>
            <a:off x="9013293" y="2355994"/>
            <a:ext cx="3889094" cy="3368233"/>
          </a:xfrm>
          <a:prstGeom prst="rect">
            <a:avLst/>
          </a:prstGeom>
        </p:spPr>
      </p:pic>
      <p:sp>
        <p:nvSpPr>
          <p:cNvPr id="5" name="CuadroTexto 4">
            <a:extLst>
              <a:ext uri="{FF2B5EF4-FFF2-40B4-BE49-F238E27FC236}">
                <a16:creationId xmlns:a16="http://schemas.microsoft.com/office/drawing/2014/main" id="{C39E6F26-3E32-4813-A053-1357DFFCEB30}"/>
              </a:ext>
            </a:extLst>
          </p:cNvPr>
          <p:cNvSpPr txBox="1"/>
          <p:nvPr/>
        </p:nvSpPr>
        <p:spPr>
          <a:xfrm>
            <a:off x="9526736" y="1467259"/>
            <a:ext cx="2880320" cy="4103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s-ES" sz="2000" b="1" i="0" u="none" strike="noStrike" cap="none" spc="0" normalizeH="0" baseline="0" dirty="0">
                <a:ln>
                  <a:noFill/>
                </a:ln>
                <a:solidFill>
                  <a:srgbClr val="000000"/>
                </a:solidFill>
                <a:effectLst/>
                <a:uFillTx/>
                <a:latin typeface="Helvetica Neue"/>
                <a:ea typeface="Helvetica Neue"/>
                <a:cs typeface="Helvetica Neue"/>
                <a:sym typeface="Helvetica Neue"/>
              </a:rPr>
              <a:t>Radar </a:t>
            </a:r>
            <a:r>
              <a:rPr kumimoji="0" lang="es-ES" sz="2000" b="1" i="0" u="none" strike="noStrike" cap="none" spc="0" normalizeH="0" baseline="0" dirty="0" err="1">
                <a:ln>
                  <a:noFill/>
                </a:ln>
                <a:solidFill>
                  <a:srgbClr val="000000"/>
                </a:solidFill>
                <a:effectLst/>
                <a:uFillTx/>
                <a:latin typeface="Helvetica Neue"/>
                <a:ea typeface="Helvetica Neue"/>
                <a:cs typeface="Helvetica Neue"/>
                <a:sym typeface="Helvetica Neue"/>
              </a:rPr>
              <a:t>information</a:t>
            </a:r>
            <a:endParaRPr kumimoji="0" lang="es-ES" sz="20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F760F3-7AF4-4246-9BBA-5ABE1BF12FE2}"/>
              </a:ext>
            </a:extLst>
          </p:cNvPr>
          <p:cNvSpPr>
            <a:spLocks noGrp="1"/>
          </p:cNvSpPr>
          <p:nvPr>
            <p:ph type="title"/>
          </p:nvPr>
        </p:nvSpPr>
        <p:spPr/>
        <p:txBody>
          <a:bodyPr/>
          <a:lstStyle/>
          <a:p>
            <a:r>
              <a:rPr lang="es-ES" dirty="0"/>
              <a:t>OFICIAL </a:t>
            </a:r>
            <a:r>
              <a:rPr lang="es-ES" dirty="0" err="1"/>
              <a:t>Summary</a:t>
            </a:r>
            <a:r>
              <a:rPr lang="es-ES" dirty="0"/>
              <a:t> </a:t>
            </a:r>
            <a:r>
              <a:rPr lang="es-ES" dirty="0" err="1"/>
              <a:t>of</a:t>
            </a:r>
            <a:r>
              <a:rPr lang="es-ES" dirty="0"/>
              <a:t> </a:t>
            </a:r>
            <a:r>
              <a:rPr lang="es-ES" dirty="0" err="1"/>
              <a:t>the</a:t>
            </a:r>
            <a:r>
              <a:rPr lang="es-ES" dirty="0"/>
              <a:t> </a:t>
            </a:r>
            <a:r>
              <a:rPr lang="es-ES" dirty="0" err="1"/>
              <a:t>episode</a:t>
            </a:r>
            <a:r>
              <a:rPr lang="es-ES" dirty="0"/>
              <a:t>:</a:t>
            </a:r>
          </a:p>
        </p:txBody>
      </p:sp>
      <p:sp>
        <p:nvSpPr>
          <p:cNvPr id="3" name="Marcador de texto 2">
            <a:extLst>
              <a:ext uri="{FF2B5EF4-FFF2-40B4-BE49-F238E27FC236}">
                <a16:creationId xmlns:a16="http://schemas.microsoft.com/office/drawing/2014/main" id="{BAD2C0B7-A943-4D10-9ED7-6136B993FA58}"/>
              </a:ext>
            </a:extLst>
          </p:cNvPr>
          <p:cNvSpPr>
            <a:spLocks noGrp="1"/>
          </p:cNvSpPr>
          <p:nvPr>
            <p:ph type="body" idx="1"/>
          </p:nvPr>
        </p:nvSpPr>
        <p:spPr>
          <a:xfrm>
            <a:off x="354604" y="1148620"/>
            <a:ext cx="12225064" cy="8350980"/>
          </a:xfrm>
        </p:spPr>
        <p:txBody>
          <a:bodyPr/>
          <a:lstStyle/>
          <a:p>
            <a:pPr marL="342900" indent="-342900">
              <a:buFont typeface="Arial" panose="020B0604020202020204" pitchFamily="34" charset="0"/>
              <a:buChar char="•"/>
            </a:pPr>
            <a:endParaRPr lang="es-ES" sz="2400" dirty="0"/>
          </a:p>
          <a:p>
            <a:pPr marL="342900" indent="-342900">
              <a:buFont typeface="Arial" panose="020B0604020202020204" pitchFamily="34" charset="0"/>
              <a:buChar char="•"/>
            </a:pPr>
            <a:r>
              <a:rPr lang="en-GB" sz="2400" dirty="0">
                <a:solidFill>
                  <a:srgbClr val="000000"/>
                </a:solidFill>
                <a:effectLst/>
                <a:latin typeface="Arial" panose="020B0604020202020204" pitchFamily="34" charset="0"/>
                <a:ea typeface="Arial" panose="020B0604020202020204" pitchFamily="34" charset="0"/>
              </a:rPr>
              <a:t>Heavy rainfall forecast 10</a:t>
            </a:r>
            <a:r>
              <a:rPr lang="en-GB" sz="2400" baseline="30000" dirty="0">
                <a:solidFill>
                  <a:srgbClr val="000000"/>
                </a:solidFill>
                <a:effectLst/>
                <a:latin typeface="Arial" panose="020B0604020202020204" pitchFamily="34" charset="0"/>
                <a:ea typeface="Arial" panose="020B0604020202020204" pitchFamily="34" charset="0"/>
              </a:rPr>
              <a:t>th</a:t>
            </a:r>
            <a:r>
              <a:rPr lang="en-GB" sz="2400" dirty="0">
                <a:solidFill>
                  <a:srgbClr val="000000"/>
                </a:solidFill>
                <a:effectLst/>
                <a:latin typeface="Arial" panose="020B0604020202020204" pitchFamily="34" charset="0"/>
                <a:ea typeface="Arial" panose="020B0604020202020204" pitchFamily="34" charset="0"/>
              </a:rPr>
              <a:t> to 12</a:t>
            </a:r>
            <a:r>
              <a:rPr lang="en-GB" sz="2400" baseline="30000" dirty="0">
                <a:solidFill>
                  <a:srgbClr val="000000"/>
                </a:solidFill>
                <a:effectLst/>
                <a:latin typeface="Arial" panose="020B0604020202020204" pitchFamily="34" charset="0"/>
                <a:ea typeface="Arial" panose="020B0604020202020204" pitchFamily="34" charset="0"/>
              </a:rPr>
              <a:t>th</a:t>
            </a:r>
            <a:r>
              <a:rPr lang="en-GB" sz="2400" dirty="0">
                <a:solidFill>
                  <a:srgbClr val="000000"/>
                </a:solidFill>
                <a:effectLst/>
                <a:latin typeface="Arial" panose="020B0604020202020204" pitchFamily="34" charset="0"/>
                <a:ea typeface="Arial" panose="020B0604020202020204" pitchFamily="34" charset="0"/>
              </a:rPr>
              <a:t> November. </a:t>
            </a:r>
          </a:p>
          <a:p>
            <a:pPr marL="342900" indent="-342900">
              <a:buFont typeface="Arial" panose="020B0604020202020204" pitchFamily="34" charset="0"/>
              <a:buChar char="•"/>
            </a:pPr>
            <a:r>
              <a:rPr lang="es-ES" sz="2400" dirty="0" err="1">
                <a:solidFill>
                  <a:srgbClr val="000000"/>
                </a:solidFill>
                <a:effectLst/>
                <a:latin typeface="Arial" panose="020B0604020202020204" pitchFamily="34" charset="0"/>
                <a:ea typeface="Arial" panose="020B0604020202020204" pitchFamily="34" charset="0"/>
              </a:rPr>
              <a:t>Precipitations</a:t>
            </a:r>
            <a:r>
              <a:rPr lang="es-ES" sz="2400" dirty="0">
                <a:solidFill>
                  <a:srgbClr val="000000"/>
                </a:solidFill>
                <a:effectLst/>
                <a:latin typeface="Arial" panose="020B0604020202020204" pitchFamily="34" charset="0"/>
                <a:ea typeface="Arial" panose="020B0604020202020204" pitchFamily="34" charset="0"/>
              </a:rPr>
              <a:t> up </a:t>
            </a:r>
            <a:r>
              <a:rPr lang="es-ES" sz="2400" dirty="0" err="1">
                <a:solidFill>
                  <a:srgbClr val="000000"/>
                </a:solidFill>
                <a:effectLst/>
                <a:latin typeface="Arial" panose="020B0604020202020204" pitchFamily="34" charset="0"/>
                <a:ea typeface="Arial" panose="020B0604020202020204" pitchFamily="34" charset="0"/>
              </a:rPr>
              <a:t>to</a:t>
            </a:r>
            <a:r>
              <a:rPr lang="es-ES" sz="2400" dirty="0">
                <a:solidFill>
                  <a:srgbClr val="000000"/>
                </a:solidFill>
                <a:effectLst/>
                <a:latin typeface="Arial" panose="020B0604020202020204" pitchFamily="34" charset="0"/>
                <a:ea typeface="Arial" panose="020B0604020202020204" pitchFamily="34" charset="0"/>
              </a:rPr>
              <a:t> </a:t>
            </a:r>
            <a:r>
              <a:rPr lang="en-GB" sz="2400" dirty="0">
                <a:solidFill>
                  <a:srgbClr val="000000"/>
                </a:solidFill>
                <a:effectLst/>
                <a:latin typeface="Arial" panose="020B0604020202020204" pitchFamily="34" charset="0"/>
                <a:ea typeface="Arial" panose="020B0604020202020204" pitchFamily="34" charset="0"/>
              </a:rPr>
              <a:t>122 l/m2 in 12 hours and 66 in 1/h</a:t>
            </a:r>
            <a:r>
              <a:rPr lang="en-GB" sz="1100" dirty="0">
                <a:solidFill>
                  <a:srgbClr val="000000"/>
                </a:solidFill>
                <a:latin typeface="Calibri" panose="020F0502020204030204" pitchFamily="34" charset="0"/>
                <a:ea typeface="Arial" panose="020B0604020202020204" pitchFamily="34" charset="0"/>
                <a:cs typeface="Times New Roman" panose="02020603050405020304" pitchFamily="18" charset="0"/>
              </a:rPr>
              <a:t> </a:t>
            </a:r>
            <a:r>
              <a:rPr lang="en-GB" sz="1100" dirty="0">
                <a:latin typeface="Calibri" panose="020F0502020204030204" pitchFamily="34" charset="0"/>
                <a:ea typeface="Arial" panose="020B0604020202020204" pitchFamily="34" charset="0"/>
                <a:cs typeface="Times New Roman" panose="02020603050405020304" pitchFamily="18" charset="0"/>
              </a:rPr>
              <a:t> </a:t>
            </a:r>
            <a:r>
              <a:rPr lang="en-GB" sz="2400" dirty="0">
                <a:solidFill>
                  <a:srgbClr val="000000"/>
                </a:solidFill>
                <a:effectLst/>
                <a:latin typeface="Arial" panose="020B0604020202020204" pitchFamily="34" charset="0"/>
                <a:ea typeface="Arial" panose="020B0604020202020204" pitchFamily="34" charset="0"/>
              </a:rPr>
              <a:t>122 l/m2 in 12 hours and 66 in 1/h around metropolitan Valencia area and </a:t>
            </a:r>
            <a:r>
              <a:rPr lang="en-GB" sz="2400" dirty="0" err="1">
                <a:solidFill>
                  <a:srgbClr val="000000"/>
                </a:solidFill>
                <a:effectLst/>
                <a:latin typeface="Arial" panose="020B0604020202020204" pitchFamily="34" charset="0"/>
                <a:ea typeface="Arial" panose="020B0604020202020204" pitchFamily="34" charset="0"/>
              </a:rPr>
              <a:t>Manises</a:t>
            </a:r>
            <a:r>
              <a:rPr lang="en-GB" sz="2400" dirty="0">
                <a:solidFill>
                  <a:srgbClr val="000000"/>
                </a:solidFill>
                <a:effectLst/>
                <a:latin typeface="Arial" panose="020B0604020202020204" pitchFamily="34" charset="0"/>
                <a:ea typeface="Arial" panose="020B0604020202020204" pitchFamily="34" charset="0"/>
              </a:rPr>
              <a:t> Airport.(Urban Area)</a:t>
            </a:r>
          </a:p>
          <a:p>
            <a:pPr marL="342900" indent="-342900">
              <a:buFont typeface="Arial" panose="020B0604020202020204" pitchFamily="34" charset="0"/>
              <a:buChar char="•"/>
            </a:pPr>
            <a:r>
              <a:rPr lang="en-GB" sz="2400" dirty="0">
                <a:latin typeface="Arial" panose="020B0604020202020204" pitchFamily="34" charset="0"/>
              </a:rPr>
              <a:t>Heavy storms with lightning and hail</a:t>
            </a:r>
          </a:p>
          <a:p>
            <a:pPr marL="342900" indent="-342900">
              <a:buFont typeface="Arial" panose="020B0604020202020204" pitchFamily="34" charset="0"/>
              <a:buChar char="•"/>
            </a:pPr>
            <a:r>
              <a:rPr lang="en-GB" sz="2400" dirty="0">
                <a:latin typeface="Arial" panose="020B0604020202020204" pitchFamily="34" charset="0"/>
              </a:rPr>
              <a:t>Also heavy rain (100 l/m)  on Jucar basin.</a:t>
            </a:r>
            <a:endParaRPr lang="es-ES" sz="2400" dirty="0"/>
          </a:p>
          <a:p>
            <a:pPr marL="342900" indent="-342900">
              <a:buFont typeface="Arial" panose="020B0604020202020204" pitchFamily="34" charset="0"/>
              <a:buChar char="•"/>
            </a:pPr>
            <a:endParaRPr lang="es-ES" sz="2400" dirty="0"/>
          </a:p>
          <a:p>
            <a:pPr marL="342900" indent="-342900">
              <a:buFont typeface="Arial" panose="020B0604020202020204" pitchFamily="34" charset="0"/>
              <a:buChar char="•"/>
            </a:pPr>
            <a:endParaRPr lang="es-ES" sz="2400" dirty="0"/>
          </a:p>
        </p:txBody>
      </p:sp>
      <p:pic>
        <p:nvPicPr>
          <p:cNvPr id="5" name="Imagen 4">
            <a:extLst>
              <a:ext uri="{FF2B5EF4-FFF2-40B4-BE49-F238E27FC236}">
                <a16:creationId xmlns:a16="http://schemas.microsoft.com/office/drawing/2014/main" id="{C1FAB740-D66E-43F6-8BD1-B351E6E6DA71}"/>
              </a:ext>
            </a:extLst>
          </p:cNvPr>
          <p:cNvPicPr>
            <a:picLocks noChangeAspect="1"/>
          </p:cNvPicPr>
          <p:nvPr/>
        </p:nvPicPr>
        <p:blipFill>
          <a:blip r:embed="rId2"/>
          <a:stretch>
            <a:fillRect/>
          </a:stretch>
        </p:blipFill>
        <p:spPr>
          <a:xfrm>
            <a:off x="381720" y="3868688"/>
            <a:ext cx="5807743" cy="5018697"/>
          </a:xfrm>
          <a:prstGeom prst="rect">
            <a:avLst/>
          </a:prstGeom>
        </p:spPr>
      </p:pic>
      <p:pic>
        <p:nvPicPr>
          <p:cNvPr id="6" name="Imagen 5">
            <a:extLst>
              <a:ext uri="{FF2B5EF4-FFF2-40B4-BE49-F238E27FC236}">
                <a16:creationId xmlns:a16="http://schemas.microsoft.com/office/drawing/2014/main" id="{5A89819F-340A-400B-9AA4-EA8575ABDFD9}"/>
              </a:ext>
            </a:extLst>
          </p:cNvPr>
          <p:cNvPicPr>
            <a:picLocks noChangeAspect="1"/>
          </p:cNvPicPr>
          <p:nvPr/>
        </p:nvPicPr>
        <p:blipFill>
          <a:blip r:embed="rId3"/>
          <a:stretch>
            <a:fillRect/>
          </a:stretch>
        </p:blipFill>
        <p:spPr>
          <a:xfrm>
            <a:off x="5081873" y="4358560"/>
            <a:ext cx="7647755" cy="4038952"/>
          </a:xfrm>
          <a:prstGeom prst="rect">
            <a:avLst/>
          </a:prstGeom>
        </p:spPr>
      </p:pic>
    </p:spTree>
    <p:extLst>
      <p:ext uri="{BB962C8B-B14F-4D97-AF65-F5344CB8AC3E}">
        <p14:creationId xmlns:p14="http://schemas.microsoft.com/office/powerpoint/2010/main" val="578851718"/>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CEB08E-EAC7-42C6-A187-FFBA002ECC5D}"/>
              </a:ext>
            </a:extLst>
          </p:cNvPr>
          <p:cNvSpPr>
            <a:spLocks noGrp="1"/>
          </p:cNvSpPr>
          <p:nvPr>
            <p:ph type="title"/>
          </p:nvPr>
        </p:nvSpPr>
        <p:spPr/>
        <p:txBody>
          <a:bodyPr>
            <a:normAutofit/>
          </a:bodyPr>
          <a:lstStyle/>
          <a:p>
            <a:r>
              <a:rPr lang="es-ES" sz="2400" dirty="0"/>
              <a:t>EFAS INFORMATION: </a:t>
            </a:r>
            <a:r>
              <a:rPr lang="es-ES" sz="2400" dirty="0" err="1"/>
              <a:t>Flood</a:t>
            </a:r>
            <a:r>
              <a:rPr lang="es-ES" sz="2400" dirty="0"/>
              <a:t> </a:t>
            </a:r>
            <a:r>
              <a:rPr lang="es-ES" sz="2400" dirty="0" err="1"/>
              <a:t>probability</a:t>
            </a:r>
            <a:r>
              <a:rPr lang="es-ES" sz="2400" dirty="0"/>
              <a:t> 24 h.- </a:t>
            </a:r>
            <a:r>
              <a:rPr lang="es-ES" sz="2400" dirty="0" err="1"/>
              <a:t>Ericha</a:t>
            </a:r>
            <a:r>
              <a:rPr lang="es-ES" sz="2400" dirty="0"/>
              <a:t> </a:t>
            </a:r>
            <a:r>
              <a:rPr lang="es-ES" sz="2400" dirty="0" err="1"/>
              <a:t>acumulation</a:t>
            </a:r>
            <a:r>
              <a:rPr lang="es-ES" sz="2400" dirty="0"/>
              <a:t>- Eric </a:t>
            </a:r>
            <a:r>
              <a:rPr lang="es-ES" sz="2400" dirty="0" err="1"/>
              <a:t>point</a:t>
            </a:r>
            <a:r>
              <a:rPr lang="es-ES" sz="2400" dirty="0"/>
              <a:t> 08/11/2022</a:t>
            </a:r>
          </a:p>
        </p:txBody>
      </p:sp>
      <p:pic>
        <p:nvPicPr>
          <p:cNvPr id="5" name="Picture 4">
            <a:extLst>
              <a:ext uri="{FF2B5EF4-FFF2-40B4-BE49-F238E27FC236}">
                <a16:creationId xmlns:a16="http://schemas.microsoft.com/office/drawing/2014/main" id="{7D9AA1DB-842B-4087-BA24-7E5851F976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000" y="1141994"/>
            <a:ext cx="7605886" cy="362839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AE39D8C5-D734-4F2B-99D0-E3BA1CF4C4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2160" y="5120345"/>
            <a:ext cx="7449441" cy="3524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1420162"/>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C11F41-9D10-4FF2-9DE1-1064326C4FAE}"/>
              </a:ext>
            </a:extLst>
          </p:cNvPr>
          <p:cNvSpPr>
            <a:spLocks noGrp="1"/>
          </p:cNvSpPr>
          <p:nvPr>
            <p:ph type="title"/>
          </p:nvPr>
        </p:nvSpPr>
        <p:spPr/>
        <p:txBody>
          <a:bodyPr/>
          <a:lstStyle/>
          <a:p>
            <a:r>
              <a:rPr lang="es-ES" sz="4000" dirty="0"/>
              <a:t>EFAS INFORMATION:</a:t>
            </a:r>
            <a:endParaRPr lang="es-ES" dirty="0"/>
          </a:p>
        </p:txBody>
      </p:sp>
      <p:pic>
        <p:nvPicPr>
          <p:cNvPr id="4" name="Picture 6">
            <a:extLst>
              <a:ext uri="{FF2B5EF4-FFF2-40B4-BE49-F238E27FC236}">
                <a16:creationId xmlns:a16="http://schemas.microsoft.com/office/drawing/2014/main" id="{2635C67E-4527-4535-8037-624310086DC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719" y="857739"/>
            <a:ext cx="10009113" cy="473575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a:extLst>
              <a:ext uri="{FF2B5EF4-FFF2-40B4-BE49-F238E27FC236}">
                <a16:creationId xmlns:a16="http://schemas.microsoft.com/office/drawing/2014/main" id="{DEBFDA1E-B194-48C4-A1FD-04BA9FFD79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2241" y="3936982"/>
            <a:ext cx="7416824" cy="55626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9123049"/>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Plataforma web en tiempo real EDERA"/>
          <p:cNvSpPr txBox="1">
            <a:spLocks noGrp="1"/>
          </p:cNvSpPr>
          <p:nvPr>
            <p:ph type="title"/>
          </p:nvPr>
        </p:nvSpPr>
        <p:spPr>
          <a:xfrm>
            <a:off x="4126136" y="254000"/>
            <a:ext cx="8878663" cy="1022400"/>
          </a:xfrm>
          <a:prstGeom prst="rect">
            <a:avLst/>
          </a:prstGeom>
        </p:spPr>
        <p:txBody>
          <a:bodyPr>
            <a:normAutofit/>
          </a:bodyPr>
          <a:lstStyle/>
          <a:p>
            <a:pPr algn="ctr" defTabSz="914400"/>
            <a:r>
              <a:rPr lang="es-ES" sz="3200" dirty="0" err="1"/>
              <a:t>What</a:t>
            </a:r>
            <a:r>
              <a:rPr lang="es-ES" sz="3200" dirty="0"/>
              <a:t> can </a:t>
            </a:r>
            <a:r>
              <a:rPr lang="es-ES" sz="3200" dirty="0" err="1"/>
              <a:t>we</a:t>
            </a:r>
            <a:r>
              <a:rPr lang="es-ES" sz="3200" dirty="0"/>
              <a:t> </a:t>
            </a:r>
            <a:r>
              <a:rPr lang="es-ES" sz="3200" dirty="0" err="1"/>
              <a:t>find</a:t>
            </a:r>
            <a:r>
              <a:rPr lang="es-ES" sz="3200" dirty="0"/>
              <a:t> in </a:t>
            </a:r>
            <a:r>
              <a:rPr lang="es-ES" sz="3200" dirty="0" err="1"/>
              <a:t>Edera</a:t>
            </a:r>
            <a:r>
              <a:rPr lang="es-ES" sz="3200" dirty="0"/>
              <a:t> </a:t>
            </a:r>
            <a:r>
              <a:rPr lang="es-ES" sz="3200" dirty="0" err="1"/>
              <a:t>during</a:t>
            </a:r>
            <a:r>
              <a:rPr lang="es-ES" sz="3200" dirty="0"/>
              <a:t> and after </a:t>
            </a:r>
            <a:r>
              <a:rPr lang="es-ES" sz="3200" dirty="0" err="1"/>
              <a:t>the</a:t>
            </a:r>
            <a:r>
              <a:rPr lang="es-ES" sz="3200" dirty="0"/>
              <a:t> </a:t>
            </a:r>
            <a:r>
              <a:rPr lang="es-ES" sz="3200" dirty="0" err="1"/>
              <a:t>event</a:t>
            </a:r>
            <a:r>
              <a:rPr lang="es-ES" sz="3200" dirty="0"/>
              <a:t>?</a:t>
            </a:r>
            <a:endParaRPr sz="3200" dirty="0"/>
          </a:p>
        </p:txBody>
      </p:sp>
      <p:sp>
        <p:nvSpPr>
          <p:cNvPr id="287" name="3 grupos de capas dinámicas:…"/>
          <p:cNvSpPr txBox="1">
            <a:spLocks noGrp="1"/>
          </p:cNvSpPr>
          <p:nvPr>
            <p:ph type="body" idx="1"/>
          </p:nvPr>
        </p:nvSpPr>
        <p:spPr>
          <a:xfrm>
            <a:off x="537029" y="1436914"/>
            <a:ext cx="12061370" cy="3439886"/>
          </a:xfrm>
          <a:prstGeom prst="rect">
            <a:avLst/>
          </a:prstGeom>
        </p:spPr>
        <p:txBody>
          <a:bodyPr/>
          <a:lstStyle/>
          <a:p>
            <a:r>
              <a:rPr lang="es-ES" sz="2800" dirty="0"/>
              <a:t>A) </a:t>
            </a:r>
            <a:r>
              <a:rPr sz="2800" dirty="0"/>
              <a:t>3 gr</a:t>
            </a:r>
            <a:r>
              <a:rPr lang="es-ES" sz="2800" dirty="0" err="1"/>
              <a:t>oups</a:t>
            </a:r>
            <a:r>
              <a:rPr sz="2800" dirty="0"/>
              <a:t> </a:t>
            </a:r>
            <a:r>
              <a:rPr lang="es-ES" sz="2800" dirty="0" err="1"/>
              <a:t>of</a:t>
            </a:r>
            <a:r>
              <a:rPr lang="es-ES" sz="2800" dirty="0"/>
              <a:t> </a:t>
            </a:r>
            <a:r>
              <a:rPr lang="es-ES" sz="2800" dirty="0" err="1"/>
              <a:t>dinamic</a:t>
            </a:r>
            <a:r>
              <a:rPr lang="es-ES" sz="2800" dirty="0"/>
              <a:t> </a:t>
            </a:r>
            <a:r>
              <a:rPr lang="es-ES" sz="2800" dirty="0" err="1"/>
              <a:t>layers</a:t>
            </a:r>
            <a:r>
              <a:rPr lang="es-ES" sz="2800" dirty="0"/>
              <a:t>:</a:t>
            </a:r>
            <a:endParaRPr sz="2800" dirty="0"/>
          </a:p>
          <a:p>
            <a:pPr marL="228600" indent="-228600">
              <a:buSzPct val="100000"/>
              <a:buChar char="•"/>
            </a:pPr>
            <a:r>
              <a:rPr lang="es-ES" sz="2800" dirty="0" err="1"/>
              <a:t>Forecast</a:t>
            </a:r>
            <a:r>
              <a:rPr lang="es-ES" sz="2800" dirty="0"/>
              <a:t> </a:t>
            </a:r>
            <a:r>
              <a:rPr lang="es-ES" sz="2800" dirty="0" err="1"/>
              <a:t>summary</a:t>
            </a:r>
            <a:r>
              <a:rPr sz="2800" dirty="0"/>
              <a:t>: 0 - 120 h</a:t>
            </a:r>
          </a:p>
          <a:p>
            <a:pPr marL="228600" indent="-228600">
              <a:buSzPct val="100000"/>
              <a:buChar char="•"/>
            </a:pPr>
            <a:r>
              <a:rPr lang="es-ES" sz="2800" dirty="0" err="1"/>
              <a:t>Storms</a:t>
            </a:r>
            <a:r>
              <a:rPr lang="es-ES" sz="2800" dirty="0"/>
              <a:t> and </a:t>
            </a:r>
            <a:r>
              <a:rPr lang="es-ES" sz="2800" dirty="0" err="1"/>
              <a:t>Animated</a:t>
            </a:r>
            <a:r>
              <a:rPr lang="es-ES" sz="2800" dirty="0"/>
              <a:t> flash </a:t>
            </a:r>
            <a:r>
              <a:rPr lang="es-ES" sz="2800" dirty="0" err="1"/>
              <a:t>flood</a:t>
            </a:r>
            <a:r>
              <a:rPr lang="es-ES" sz="2800" dirty="0"/>
              <a:t> </a:t>
            </a:r>
            <a:r>
              <a:rPr lang="es-ES" sz="2800" dirty="0" err="1"/>
              <a:t>nowcasting</a:t>
            </a:r>
            <a:endParaRPr lang="es-ES" sz="2800" dirty="0"/>
          </a:p>
          <a:p>
            <a:pPr marL="228600" indent="-228600">
              <a:buSzPct val="100000"/>
              <a:buChar char="•"/>
            </a:pPr>
            <a:r>
              <a:rPr lang="es-ES" sz="2800" dirty="0" err="1"/>
              <a:t>Daily</a:t>
            </a:r>
            <a:r>
              <a:rPr lang="es-ES" sz="2800" dirty="0"/>
              <a:t> </a:t>
            </a:r>
            <a:r>
              <a:rPr lang="es-ES" sz="2800" dirty="0" err="1"/>
              <a:t>summary</a:t>
            </a:r>
            <a:r>
              <a:rPr lang="es-ES" sz="2800" dirty="0"/>
              <a:t>.</a:t>
            </a:r>
            <a:endParaRPr sz="2800" dirty="0"/>
          </a:p>
          <a:p>
            <a:r>
              <a:rPr lang="es-ES" sz="2800" dirty="0"/>
              <a:t>B) </a:t>
            </a:r>
            <a:r>
              <a:rPr lang="es-ES" sz="2800" dirty="0" err="1"/>
              <a:t>Statics</a:t>
            </a:r>
            <a:r>
              <a:rPr lang="es-ES" sz="2800" dirty="0"/>
              <a:t> </a:t>
            </a:r>
            <a:r>
              <a:rPr lang="es-ES" sz="2800" dirty="0" err="1"/>
              <a:t>layers</a:t>
            </a:r>
            <a:r>
              <a:rPr lang="es-ES" sz="2800" dirty="0"/>
              <a:t>: </a:t>
            </a:r>
            <a:r>
              <a:rPr lang="es-ES" sz="2800" dirty="0" err="1"/>
              <a:t>exposure</a:t>
            </a:r>
            <a:r>
              <a:rPr lang="es-ES" sz="2800" dirty="0"/>
              <a:t>, </a:t>
            </a:r>
            <a:r>
              <a:rPr lang="es-ES" sz="2800" dirty="0" err="1"/>
              <a:t>return</a:t>
            </a:r>
            <a:r>
              <a:rPr lang="es-ES" sz="2800" dirty="0"/>
              <a:t> </a:t>
            </a:r>
            <a:r>
              <a:rPr lang="es-ES" sz="2800" dirty="0" err="1"/>
              <a:t>period</a:t>
            </a:r>
            <a:r>
              <a:rPr lang="es-ES" sz="2800" dirty="0"/>
              <a:t>..</a:t>
            </a:r>
            <a:endParaRPr sz="2800" dirty="0"/>
          </a:p>
          <a:p>
            <a:endParaRPr lang="es-ES" sz="2400" dirty="0"/>
          </a:p>
          <a:p>
            <a:endParaRPr lang="es-ES" dirty="0"/>
          </a:p>
        </p:txBody>
      </p:sp>
      <p:pic>
        <p:nvPicPr>
          <p:cNvPr id="288" name="edera1.pdf" descr="edera1.pdf"/>
          <p:cNvPicPr>
            <a:picLocks noChangeAspect="1"/>
          </p:cNvPicPr>
          <p:nvPr/>
        </p:nvPicPr>
        <p:blipFill>
          <a:blip r:embed="rId2"/>
          <a:stretch>
            <a:fillRect/>
          </a:stretch>
        </p:blipFill>
        <p:spPr>
          <a:xfrm>
            <a:off x="173939" y="8737589"/>
            <a:ext cx="1723018" cy="766095"/>
          </a:xfrm>
          <a:prstGeom prst="rect">
            <a:avLst/>
          </a:prstGeom>
          <a:ln w="12700">
            <a:miter lim="400000"/>
          </a:ln>
        </p:spPr>
      </p:pic>
      <p:pic>
        <p:nvPicPr>
          <p:cNvPr id="2" name="Imagen 1">
            <a:extLst>
              <a:ext uri="{FF2B5EF4-FFF2-40B4-BE49-F238E27FC236}">
                <a16:creationId xmlns:a16="http://schemas.microsoft.com/office/drawing/2014/main" id="{914695F6-8C8A-409A-A6DC-A59A6C8738E0}"/>
              </a:ext>
            </a:extLst>
          </p:cNvPr>
          <p:cNvPicPr>
            <a:picLocks noChangeAspect="1"/>
          </p:cNvPicPr>
          <p:nvPr/>
        </p:nvPicPr>
        <p:blipFill>
          <a:blip r:embed="rId3"/>
          <a:stretch>
            <a:fillRect/>
          </a:stretch>
        </p:blipFill>
        <p:spPr>
          <a:xfrm>
            <a:off x="497234" y="4172857"/>
            <a:ext cx="5624047" cy="4470401"/>
          </a:xfrm>
          <a:prstGeom prst="rect">
            <a:avLst/>
          </a:prstGeom>
        </p:spPr>
      </p:pic>
      <p:pic>
        <p:nvPicPr>
          <p:cNvPr id="3" name="Imagen 2">
            <a:extLst>
              <a:ext uri="{FF2B5EF4-FFF2-40B4-BE49-F238E27FC236}">
                <a16:creationId xmlns:a16="http://schemas.microsoft.com/office/drawing/2014/main" id="{58D45587-4594-4804-A690-F031AD09E264}"/>
              </a:ext>
            </a:extLst>
          </p:cNvPr>
          <p:cNvPicPr>
            <a:picLocks noChangeAspect="1"/>
          </p:cNvPicPr>
          <p:nvPr/>
        </p:nvPicPr>
        <p:blipFill>
          <a:blip r:embed="rId4"/>
          <a:stretch>
            <a:fillRect/>
          </a:stretch>
        </p:blipFill>
        <p:spPr>
          <a:xfrm>
            <a:off x="6749144" y="4172857"/>
            <a:ext cx="6052456" cy="4470401"/>
          </a:xfrm>
          <a:prstGeom prst="rect">
            <a:avLst/>
          </a:prstGeom>
        </p:spPr>
      </p:pic>
      <p:pic>
        <p:nvPicPr>
          <p:cNvPr id="8" name="Imagen 7">
            <a:extLst>
              <a:ext uri="{FF2B5EF4-FFF2-40B4-BE49-F238E27FC236}">
                <a16:creationId xmlns:a16="http://schemas.microsoft.com/office/drawing/2014/main" id="{E7100B76-A2AF-4509-AB5B-CE1A48335D59}"/>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176664" y="273957"/>
            <a:ext cx="2493965" cy="887186"/>
          </a:xfrm>
          <a:prstGeom prst="rect">
            <a:avLst/>
          </a:prstGeom>
        </p:spPr>
      </p:pic>
    </p:spTree>
    <p:extLst>
      <p:ext uri="{BB962C8B-B14F-4D97-AF65-F5344CB8AC3E}">
        <p14:creationId xmlns:p14="http://schemas.microsoft.com/office/powerpoint/2010/main" val="3096290735"/>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87">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287">
                                            <p:txEl>
                                              <p:pRg st="0" end="0"/>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iterate>
                                    <p:tmAbs val="0"/>
                                  </p:iterate>
                                  <p:childTnLst>
                                    <p:set>
                                      <p:cBhvr>
                                        <p:cTn id="11" fill="hold"/>
                                        <p:tgtEl>
                                          <p:spTgt spid="287">
                                            <p:txEl>
                                              <p:pRg st="1" end="1"/>
                                            </p:txEl>
                                          </p:spTgt>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0" nodeType="afterEffect">
                                  <p:stCondLst>
                                    <p:cond delay="0"/>
                                  </p:stCondLst>
                                  <p:iterate>
                                    <p:tmAbs val="0"/>
                                  </p:iterate>
                                  <p:childTnLst>
                                    <p:set>
                                      <p:cBhvr>
                                        <p:cTn id="14" fill="hold"/>
                                        <p:tgtEl>
                                          <p:spTgt spid="287">
                                            <p:txEl>
                                              <p:pRg st="2" end="2"/>
                                            </p:txEl>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iterate>
                                    <p:tmAbs val="0"/>
                                  </p:iterate>
                                  <p:childTnLst>
                                    <p:set>
                                      <p:cBhvr>
                                        <p:cTn id="17" fill="hold"/>
                                        <p:tgtEl>
                                          <p:spTgt spid="287">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iterate>
                                    <p:tmAbs val="0"/>
                                  </p:iterate>
                                  <p:childTnLst>
                                    <p:set>
                                      <p:cBhvr>
                                        <p:cTn id="21" fill="hold"/>
                                        <p:tgtEl>
                                          <p:spTgt spid="2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 grpId="0" build="p" bldLvl="5"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9109F3-8B30-4BBF-8F9E-56468CF5445E}"/>
              </a:ext>
            </a:extLst>
          </p:cNvPr>
          <p:cNvSpPr>
            <a:spLocks noGrp="1"/>
          </p:cNvSpPr>
          <p:nvPr>
            <p:ph type="title"/>
          </p:nvPr>
        </p:nvSpPr>
        <p:spPr/>
        <p:txBody>
          <a:bodyPr>
            <a:normAutofit fontScale="90000"/>
          </a:bodyPr>
          <a:lstStyle/>
          <a:p>
            <a:r>
              <a:rPr lang="es-ES" dirty="0"/>
              <a:t>MANISES (VALENCIA): 10th -11th </a:t>
            </a:r>
            <a:r>
              <a:rPr lang="es-ES" dirty="0" err="1"/>
              <a:t>November</a:t>
            </a:r>
            <a:r>
              <a:rPr lang="es-ES" dirty="0"/>
              <a:t> 2022</a:t>
            </a:r>
          </a:p>
        </p:txBody>
      </p:sp>
      <p:sp>
        <p:nvSpPr>
          <p:cNvPr id="3" name="Marcador de texto 2">
            <a:extLst>
              <a:ext uri="{FF2B5EF4-FFF2-40B4-BE49-F238E27FC236}">
                <a16:creationId xmlns:a16="http://schemas.microsoft.com/office/drawing/2014/main" id="{4913D4E0-6D8A-4A9E-B617-98AD5A45FC71}"/>
              </a:ext>
            </a:extLst>
          </p:cNvPr>
          <p:cNvSpPr>
            <a:spLocks noGrp="1"/>
          </p:cNvSpPr>
          <p:nvPr>
            <p:ph type="body" idx="1"/>
          </p:nvPr>
        </p:nvSpPr>
        <p:spPr>
          <a:xfrm>
            <a:off x="254000" y="1231825"/>
            <a:ext cx="12441088" cy="7821439"/>
          </a:xfrm>
        </p:spPr>
        <p:txBody>
          <a:bodyPr/>
          <a:lstStyle/>
          <a:p>
            <a:endParaRPr lang="es-ES" dirty="0"/>
          </a:p>
        </p:txBody>
      </p:sp>
      <p:pic>
        <p:nvPicPr>
          <p:cNvPr id="4" name="Imagen 3">
            <a:extLst>
              <a:ext uri="{FF2B5EF4-FFF2-40B4-BE49-F238E27FC236}">
                <a16:creationId xmlns:a16="http://schemas.microsoft.com/office/drawing/2014/main" id="{D25C4494-7446-4E65-9A76-F8418041BDA3}"/>
              </a:ext>
            </a:extLst>
          </p:cNvPr>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09712" y="1231825"/>
            <a:ext cx="12025336" cy="7533407"/>
          </a:xfrm>
          <a:prstGeom prst="rect">
            <a:avLst/>
          </a:prstGeom>
          <a:noFill/>
          <a:ln>
            <a:noFill/>
          </a:ln>
        </p:spPr>
      </p:pic>
    </p:spTree>
    <p:extLst>
      <p:ext uri="{BB962C8B-B14F-4D97-AF65-F5344CB8AC3E}">
        <p14:creationId xmlns:p14="http://schemas.microsoft.com/office/powerpoint/2010/main" val="1521834923"/>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3A6CA9-17D3-481E-87D3-DF9100DE40FE}"/>
              </a:ext>
            </a:extLst>
          </p:cNvPr>
          <p:cNvSpPr>
            <a:spLocks noGrp="1"/>
          </p:cNvSpPr>
          <p:nvPr>
            <p:ph type="title"/>
          </p:nvPr>
        </p:nvSpPr>
        <p:spPr/>
        <p:txBody>
          <a:bodyPr/>
          <a:lstStyle/>
          <a:p>
            <a:r>
              <a:rPr lang="es-ES" dirty="0"/>
              <a:t>A)  FORECAST 0-120 h.</a:t>
            </a:r>
          </a:p>
        </p:txBody>
      </p:sp>
      <p:pic>
        <p:nvPicPr>
          <p:cNvPr id="1028" name="Imagen 1">
            <a:extLst>
              <a:ext uri="{FF2B5EF4-FFF2-40B4-BE49-F238E27FC236}">
                <a16:creationId xmlns:a16="http://schemas.microsoft.com/office/drawing/2014/main" id="{1AA76D9E-32FA-4E64-AC65-985EAB40938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9368" y="5164832"/>
            <a:ext cx="58547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Imagen 1">
            <a:extLst>
              <a:ext uri="{FF2B5EF4-FFF2-40B4-BE49-F238E27FC236}">
                <a16:creationId xmlns:a16="http://schemas.microsoft.com/office/drawing/2014/main" id="{B4279AB5-9067-4541-8BF6-1455EAFB75C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50100" y="5164832"/>
            <a:ext cx="58547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uadroTexto 6">
            <a:extLst>
              <a:ext uri="{FF2B5EF4-FFF2-40B4-BE49-F238E27FC236}">
                <a16:creationId xmlns:a16="http://schemas.microsoft.com/office/drawing/2014/main" id="{6339FFD7-6688-4305-9EF6-F4FF9AE459FF}"/>
              </a:ext>
            </a:extLst>
          </p:cNvPr>
          <p:cNvSpPr txBox="1"/>
          <p:nvPr/>
        </p:nvSpPr>
        <p:spPr>
          <a:xfrm>
            <a:off x="9670752" y="844352"/>
            <a:ext cx="2520280" cy="34163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indent="-342900" algn="l">
              <a:buFont typeface="Arial" panose="020B0604020202020204" pitchFamily="34" charset="0"/>
              <a:buChar char="•"/>
            </a:pPr>
            <a:r>
              <a:rPr lang="es-ES" dirty="0"/>
              <a:t>Oficial </a:t>
            </a:r>
            <a:r>
              <a:rPr lang="es-ES" dirty="0" err="1"/>
              <a:t>warning</a:t>
            </a:r>
            <a:r>
              <a:rPr lang="es-ES" dirty="0"/>
              <a:t> (AEMET)</a:t>
            </a:r>
          </a:p>
          <a:p>
            <a:pPr marL="342900" indent="-342900" algn="l">
              <a:buFont typeface="Arial" panose="020B0604020202020204" pitchFamily="34" charset="0"/>
              <a:buChar char="•"/>
            </a:pPr>
            <a:r>
              <a:rPr lang="es-ES" dirty="0" err="1"/>
              <a:t>Flood</a:t>
            </a:r>
            <a:r>
              <a:rPr lang="es-ES" dirty="0"/>
              <a:t> </a:t>
            </a:r>
            <a:r>
              <a:rPr lang="es-ES" dirty="0" err="1"/>
              <a:t>Impact</a:t>
            </a:r>
            <a:r>
              <a:rPr lang="es-ES" dirty="0"/>
              <a:t> </a:t>
            </a:r>
            <a:r>
              <a:rPr lang="es-ES" dirty="0" err="1"/>
              <a:t>over</a:t>
            </a:r>
            <a:r>
              <a:rPr lang="es-ES" dirty="0"/>
              <a:t> sub </a:t>
            </a:r>
            <a:r>
              <a:rPr lang="es-ES" dirty="0" err="1"/>
              <a:t>cachtment</a:t>
            </a:r>
            <a:r>
              <a:rPr lang="es-ES" dirty="0"/>
              <a:t> (EFAS)</a:t>
            </a:r>
          </a:p>
          <a:p>
            <a:pPr marL="342900" indent="-342900" algn="l">
              <a:buFont typeface="Arial" panose="020B0604020202020204" pitchFamily="34" charset="0"/>
              <a:buChar char="•"/>
            </a:pPr>
            <a:r>
              <a:rPr lang="es-ES" dirty="0"/>
              <a:t>EDERA </a:t>
            </a:r>
            <a:r>
              <a:rPr lang="es-ES" dirty="0" err="1"/>
              <a:t>notificacion</a:t>
            </a:r>
            <a:endParaRPr lang="es-ES" dirty="0"/>
          </a:p>
        </p:txBody>
      </p:sp>
      <p:pic>
        <p:nvPicPr>
          <p:cNvPr id="4" name="Imagen 3">
            <a:extLst>
              <a:ext uri="{FF2B5EF4-FFF2-40B4-BE49-F238E27FC236}">
                <a16:creationId xmlns:a16="http://schemas.microsoft.com/office/drawing/2014/main" id="{78208CE5-4438-4EC7-97D2-EA6E659E564D}"/>
              </a:ext>
            </a:extLst>
          </p:cNvPr>
          <p:cNvPicPr>
            <a:picLocks noChangeAspect="1"/>
          </p:cNvPicPr>
          <p:nvPr/>
        </p:nvPicPr>
        <p:blipFill>
          <a:blip r:embed="rId4"/>
          <a:stretch>
            <a:fillRect/>
          </a:stretch>
        </p:blipFill>
        <p:spPr>
          <a:xfrm>
            <a:off x="453728" y="940095"/>
            <a:ext cx="8461053" cy="4043813"/>
          </a:xfrm>
          <a:prstGeom prst="rect">
            <a:avLst/>
          </a:prstGeom>
        </p:spPr>
      </p:pic>
    </p:spTree>
    <p:extLst>
      <p:ext uri="{BB962C8B-B14F-4D97-AF65-F5344CB8AC3E}">
        <p14:creationId xmlns:p14="http://schemas.microsoft.com/office/powerpoint/2010/main" val="1947313845"/>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Imagen 1">
            <a:extLst>
              <a:ext uri="{FF2B5EF4-FFF2-40B4-BE49-F238E27FC236}">
                <a16:creationId xmlns:a16="http://schemas.microsoft.com/office/drawing/2014/main" id="{B72B0893-245C-4C22-BB65-0381E88AC2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0152" y="4876800"/>
            <a:ext cx="8045929" cy="384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Imagen 1">
            <a:extLst>
              <a:ext uri="{FF2B5EF4-FFF2-40B4-BE49-F238E27FC236}">
                <a16:creationId xmlns:a16="http://schemas.microsoft.com/office/drawing/2014/main" id="{651A2BDA-2374-4D5E-8F4A-99668F35FA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0" y="268601"/>
            <a:ext cx="8715099" cy="4168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uadroTexto 1">
            <a:extLst>
              <a:ext uri="{FF2B5EF4-FFF2-40B4-BE49-F238E27FC236}">
                <a16:creationId xmlns:a16="http://schemas.microsoft.com/office/drawing/2014/main" id="{3AABB512-719C-4346-B24E-B8EA2347AB5D}"/>
              </a:ext>
            </a:extLst>
          </p:cNvPr>
          <p:cNvSpPr txBox="1"/>
          <p:nvPr/>
        </p:nvSpPr>
        <p:spPr>
          <a:xfrm>
            <a:off x="9238704" y="2401905"/>
            <a:ext cx="3077377" cy="12105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s-ES" dirty="0" err="1"/>
              <a:t>Seamless</a:t>
            </a:r>
            <a:r>
              <a:rPr lang="es-ES" dirty="0"/>
              <a:t> </a:t>
            </a:r>
            <a:r>
              <a:rPr lang="es-ES" dirty="0" err="1"/>
              <a:t>precipitation</a:t>
            </a:r>
            <a:r>
              <a:rPr lang="es-ES" dirty="0"/>
              <a:t> </a:t>
            </a:r>
            <a:r>
              <a:rPr lang="es-ES" dirty="0" err="1"/>
              <a:t>accumulation</a:t>
            </a:r>
            <a:endParaRPr kumimoji="0" lang="es-ES" sz="24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
        <p:nvSpPr>
          <p:cNvPr id="3" name="CuadroTexto 2">
            <a:extLst>
              <a:ext uri="{FF2B5EF4-FFF2-40B4-BE49-F238E27FC236}">
                <a16:creationId xmlns:a16="http://schemas.microsoft.com/office/drawing/2014/main" id="{CD6E4101-5118-4D89-9E62-1967E38B420D}"/>
              </a:ext>
            </a:extLst>
          </p:cNvPr>
          <p:cNvSpPr txBox="1"/>
          <p:nvPr/>
        </p:nvSpPr>
        <p:spPr>
          <a:xfrm>
            <a:off x="669752" y="6688420"/>
            <a:ext cx="3168352"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s-ES" sz="2400" b="1" i="0" u="none" strike="noStrike" cap="none" spc="0" normalizeH="0" baseline="0" dirty="0">
                <a:ln>
                  <a:noFill/>
                </a:ln>
                <a:solidFill>
                  <a:srgbClr val="000000"/>
                </a:solidFill>
                <a:effectLst/>
                <a:uFillTx/>
                <a:latin typeface="Helvetica Neue"/>
                <a:ea typeface="Helvetica Neue"/>
                <a:cs typeface="Helvetica Neue"/>
                <a:sym typeface="Helvetica Neue"/>
              </a:rPr>
              <a:t>Flash </a:t>
            </a:r>
            <a:r>
              <a:rPr kumimoji="0" lang="es-ES" sz="2400" b="1" i="0" u="none" strike="noStrike" cap="none" spc="0" normalizeH="0" baseline="0" dirty="0" err="1">
                <a:ln>
                  <a:noFill/>
                </a:ln>
                <a:solidFill>
                  <a:srgbClr val="000000"/>
                </a:solidFill>
                <a:effectLst/>
                <a:uFillTx/>
                <a:latin typeface="Helvetica Neue"/>
                <a:ea typeface="Helvetica Neue"/>
                <a:cs typeface="Helvetica Neue"/>
                <a:sym typeface="Helvetica Neue"/>
              </a:rPr>
              <a:t>flood</a:t>
            </a:r>
            <a:r>
              <a:rPr kumimoji="0" lang="es-ES" sz="2400" b="1" i="0" u="none" strike="noStrike" cap="none" spc="0" normalizeH="0" baseline="0" dirty="0">
                <a:ln>
                  <a:noFill/>
                </a:ln>
                <a:solidFill>
                  <a:srgbClr val="000000"/>
                </a:solidFill>
                <a:effectLst/>
                <a:uFillTx/>
                <a:latin typeface="Helvetica Neue"/>
                <a:ea typeface="Helvetica Neue"/>
                <a:cs typeface="Helvetica Neue"/>
                <a:sym typeface="Helvetica Neue"/>
              </a:rPr>
              <a:t> </a:t>
            </a:r>
            <a:r>
              <a:rPr kumimoji="0" lang="es-ES" sz="2400" b="1" i="0" u="none" strike="noStrike" cap="none" spc="0" normalizeH="0" baseline="0" dirty="0" err="1">
                <a:ln>
                  <a:noFill/>
                </a:ln>
                <a:solidFill>
                  <a:srgbClr val="000000"/>
                </a:solidFill>
                <a:effectLst/>
                <a:uFillTx/>
                <a:latin typeface="Helvetica Neue"/>
                <a:ea typeface="Helvetica Neue"/>
                <a:cs typeface="Helvetica Neue"/>
                <a:sym typeface="Helvetica Neue"/>
              </a:rPr>
              <a:t>impact</a:t>
            </a:r>
            <a:r>
              <a:rPr kumimoji="0" lang="es-ES" sz="2400" b="1" i="0" u="none" strike="noStrike" cap="none" spc="0" normalizeH="0" baseline="0" dirty="0">
                <a:ln>
                  <a:noFill/>
                </a:ln>
                <a:solidFill>
                  <a:srgbClr val="000000"/>
                </a:solidFill>
                <a:effectLst/>
                <a:uFillTx/>
                <a:latin typeface="Helvetica Neue"/>
                <a:ea typeface="Helvetica Neue"/>
                <a:cs typeface="Helvetica Neue"/>
                <a:sym typeface="Helvetica Neue"/>
              </a:rPr>
              <a:t> </a:t>
            </a:r>
            <a:r>
              <a:rPr kumimoji="0" lang="es-ES" sz="2400" b="1" i="0" u="none" strike="noStrike" cap="none" spc="0" normalizeH="0" baseline="0" dirty="0" err="1">
                <a:ln>
                  <a:noFill/>
                </a:ln>
                <a:solidFill>
                  <a:srgbClr val="000000"/>
                </a:solidFill>
                <a:effectLst/>
                <a:uFillTx/>
                <a:latin typeface="Helvetica Neue"/>
                <a:ea typeface="Helvetica Neue"/>
                <a:cs typeface="Helvetica Neue"/>
                <a:sym typeface="Helvetica Neue"/>
              </a:rPr>
              <a:t>over</a:t>
            </a:r>
            <a:r>
              <a:rPr kumimoji="0" lang="es-ES" sz="2400" b="1" i="0" u="none" strike="noStrike" cap="none" spc="0" normalizeH="0" baseline="0" dirty="0">
                <a:ln>
                  <a:noFill/>
                </a:ln>
                <a:solidFill>
                  <a:srgbClr val="000000"/>
                </a:solidFill>
                <a:effectLst/>
                <a:uFillTx/>
                <a:latin typeface="Helvetica Neue"/>
                <a:ea typeface="Helvetica Neue"/>
                <a:cs typeface="Helvetica Neue"/>
                <a:sym typeface="Helvetica Neue"/>
              </a:rPr>
              <a:t> </a:t>
            </a:r>
            <a:r>
              <a:rPr kumimoji="0" lang="es-ES" sz="2400" b="1" i="0" u="none" strike="noStrike" cap="none" spc="0" normalizeH="0" baseline="0" dirty="0" err="1">
                <a:ln>
                  <a:noFill/>
                </a:ln>
                <a:solidFill>
                  <a:srgbClr val="000000"/>
                </a:solidFill>
                <a:effectLst/>
                <a:uFillTx/>
                <a:latin typeface="Helvetica Neue"/>
                <a:ea typeface="Helvetica Neue"/>
                <a:cs typeface="Helvetica Neue"/>
                <a:sym typeface="Helvetica Neue"/>
              </a:rPr>
              <a:t>subcatchment</a:t>
            </a:r>
            <a:endParaRPr kumimoji="0" lang="es-ES" sz="24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Tree>
    <p:extLst>
      <p:ext uri="{BB962C8B-B14F-4D97-AF65-F5344CB8AC3E}">
        <p14:creationId xmlns:p14="http://schemas.microsoft.com/office/powerpoint/2010/main" val="3777624755"/>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79AADA-45CE-4E41-AE82-5A755510BC8A}"/>
              </a:ext>
            </a:extLst>
          </p:cNvPr>
          <p:cNvSpPr>
            <a:spLocks noGrp="1"/>
          </p:cNvSpPr>
          <p:nvPr>
            <p:ph type="title"/>
          </p:nvPr>
        </p:nvSpPr>
        <p:spPr/>
        <p:txBody>
          <a:bodyPr/>
          <a:lstStyle/>
          <a:p>
            <a:r>
              <a:rPr lang="es-ES" dirty="0"/>
              <a:t>B) STORMS</a:t>
            </a:r>
          </a:p>
        </p:txBody>
      </p:sp>
      <p:sp>
        <p:nvSpPr>
          <p:cNvPr id="3" name="Marcador de texto 2">
            <a:extLst>
              <a:ext uri="{FF2B5EF4-FFF2-40B4-BE49-F238E27FC236}">
                <a16:creationId xmlns:a16="http://schemas.microsoft.com/office/drawing/2014/main" id="{F2EF2E38-524E-4339-95D8-4EEB5DC666EB}"/>
              </a:ext>
            </a:extLst>
          </p:cNvPr>
          <p:cNvSpPr>
            <a:spLocks noGrp="1"/>
          </p:cNvSpPr>
          <p:nvPr>
            <p:ph type="body" idx="1"/>
          </p:nvPr>
        </p:nvSpPr>
        <p:spPr/>
        <p:txBody>
          <a:bodyPr/>
          <a:lstStyle/>
          <a:p>
            <a:endParaRPr lang="es-ES" dirty="0"/>
          </a:p>
        </p:txBody>
      </p:sp>
      <p:pic>
        <p:nvPicPr>
          <p:cNvPr id="7" name="Imagen 6">
            <a:extLst>
              <a:ext uri="{FF2B5EF4-FFF2-40B4-BE49-F238E27FC236}">
                <a16:creationId xmlns:a16="http://schemas.microsoft.com/office/drawing/2014/main" id="{0A8048CE-F1D5-44B2-B058-540549A1B192}"/>
              </a:ext>
            </a:extLst>
          </p:cNvPr>
          <p:cNvPicPr>
            <a:picLocks noChangeAspect="1"/>
          </p:cNvPicPr>
          <p:nvPr/>
        </p:nvPicPr>
        <p:blipFill>
          <a:blip r:embed="rId2"/>
          <a:stretch>
            <a:fillRect/>
          </a:stretch>
        </p:blipFill>
        <p:spPr>
          <a:xfrm>
            <a:off x="254000" y="844352"/>
            <a:ext cx="8762384" cy="4187829"/>
          </a:xfrm>
          <a:prstGeom prst="rect">
            <a:avLst/>
          </a:prstGeom>
        </p:spPr>
      </p:pic>
      <p:pic>
        <p:nvPicPr>
          <p:cNvPr id="9" name="Imagen 8">
            <a:extLst>
              <a:ext uri="{FF2B5EF4-FFF2-40B4-BE49-F238E27FC236}">
                <a16:creationId xmlns:a16="http://schemas.microsoft.com/office/drawing/2014/main" id="{FDEF4046-7E72-41A4-B688-F47356CE1EAF}"/>
              </a:ext>
            </a:extLst>
          </p:cNvPr>
          <p:cNvPicPr>
            <a:picLocks noChangeAspect="1"/>
          </p:cNvPicPr>
          <p:nvPr/>
        </p:nvPicPr>
        <p:blipFill>
          <a:blip r:embed="rId3"/>
          <a:stretch>
            <a:fillRect/>
          </a:stretch>
        </p:blipFill>
        <p:spPr>
          <a:xfrm>
            <a:off x="1927755" y="5115386"/>
            <a:ext cx="9149290" cy="4372744"/>
          </a:xfrm>
          <a:prstGeom prst="rect">
            <a:avLst/>
          </a:prstGeom>
        </p:spPr>
      </p:pic>
    </p:spTree>
    <p:extLst>
      <p:ext uri="{BB962C8B-B14F-4D97-AF65-F5344CB8AC3E}">
        <p14:creationId xmlns:p14="http://schemas.microsoft.com/office/powerpoint/2010/main" val="143415822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E8C297-2ED7-45F0-BCB5-640FC3531D91}"/>
              </a:ext>
            </a:extLst>
          </p:cNvPr>
          <p:cNvSpPr>
            <a:spLocks noGrp="1"/>
          </p:cNvSpPr>
          <p:nvPr>
            <p:ph type="title"/>
          </p:nvPr>
        </p:nvSpPr>
        <p:spPr/>
        <p:txBody>
          <a:bodyPr/>
          <a:lstStyle/>
          <a:p>
            <a:r>
              <a:rPr lang="es-ES" dirty="0"/>
              <a:t>STORM, </a:t>
            </a:r>
            <a:r>
              <a:rPr lang="es-ES" dirty="0" err="1"/>
              <a:t>Lighting</a:t>
            </a:r>
            <a:r>
              <a:rPr lang="es-ES" dirty="0"/>
              <a:t> and </a:t>
            </a:r>
            <a:r>
              <a:rPr lang="es-ES" dirty="0" err="1"/>
              <a:t>hail</a:t>
            </a:r>
            <a:r>
              <a:rPr lang="es-ES" dirty="0"/>
              <a:t> </a:t>
            </a:r>
            <a:r>
              <a:rPr lang="es-ES" dirty="0" err="1"/>
              <a:t>hazards</a:t>
            </a:r>
            <a:endParaRPr lang="es-ES" dirty="0"/>
          </a:p>
        </p:txBody>
      </p:sp>
      <p:sp>
        <p:nvSpPr>
          <p:cNvPr id="3" name="Marcador de texto 2">
            <a:extLst>
              <a:ext uri="{FF2B5EF4-FFF2-40B4-BE49-F238E27FC236}">
                <a16:creationId xmlns:a16="http://schemas.microsoft.com/office/drawing/2014/main" id="{CFC992E4-A389-4CB6-92D3-264243DEC95F}"/>
              </a:ext>
            </a:extLst>
          </p:cNvPr>
          <p:cNvSpPr>
            <a:spLocks noGrp="1"/>
          </p:cNvSpPr>
          <p:nvPr>
            <p:ph type="body" idx="1"/>
          </p:nvPr>
        </p:nvSpPr>
        <p:spPr/>
        <p:txBody>
          <a:bodyPr/>
          <a:lstStyle/>
          <a:p>
            <a:endParaRPr lang="es-ES" dirty="0"/>
          </a:p>
        </p:txBody>
      </p:sp>
      <p:pic>
        <p:nvPicPr>
          <p:cNvPr id="5" name="Imagen 4">
            <a:extLst>
              <a:ext uri="{FF2B5EF4-FFF2-40B4-BE49-F238E27FC236}">
                <a16:creationId xmlns:a16="http://schemas.microsoft.com/office/drawing/2014/main" id="{873D5357-37F7-4A8B-B8D7-04387F084DBC}"/>
              </a:ext>
            </a:extLst>
          </p:cNvPr>
          <p:cNvPicPr>
            <a:picLocks noChangeAspect="1"/>
          </p:cNvPicPr>
          <p:nvPr/>
        </p:nvPicPr>
        <p:blipFill>
          <a:blip r:embed="rId2"/>
          <a:stretch>
            <a:fillRect/>
          </a:stretch>
        </p:blipFill>
        <p:spPr>
          <a:xfrm>
            <a:off x="93688" y="977003"/>
            <a:ext cx="6502400" cy="3899797"/>
          </a:xfrm>
          <a:prstGeom prst="rect">
            <a:avLst/>
          </a:prstGeom>
        </p:spPr>
      </p:pic>
      <p:pic>
        <p:nvPicPr>
          <p:cNvPr id="7" name="Imagen 6">
            <a:extLst>
              <a:ext uri="{FF2B5EF4-FFF2-40B4-BE49-F238E27FC236}">
                <a16:creationId xmlns:a16="http://schemas.microsoft.com/office/drawing/2014/main" id="{E08673A1-05A6-46BA-9DAF-771587F7E728}"/>
              </a:ext>
            </a:extLst>
          </p:cNvPr>
          <p:cNvPicPr>
            <a:picLocks noChangeAspect="1"/>
          </p:cNvPicPr>
          <p:nvPr/>
        </p:nvPicPr>
        <p:blipFill>
          <a:blip r:embed="rId3"/>
          <a:stretch>
            <a:fillRect/>
          </a:stretch>
        </p:blipFill>
        <p:spPr>
          <a:xfrm>
            <a:off x="0" y="4876799"/>
            <a:ext cx="6502400" cy="3107709"/>
          </a:xfrm>
          <a:prstGeom prst="rect">
            <a:avLst/>
          </a:prstGeom>
        </p:spPr>
      </p:pic>
      <p:pic>
        <p:nvPicPr>
          <p:cNvPr id="9" name="Imagen 8">
            <a:extLst>
              <a:ext uri="{FF2B5EF4-FFF2-40B4-BE49-F238E27FC236}">
                <a16:creationId xmlns:a16="http://schemas.microsoft.com/office/drawing/2014/main" id="{D75330C7-E68E-4807-9208-FCEF16081D90}"/>
              </a:ext>
            </a:extLst>
          </p:cNvPr>
          <p:cNvPicPr>
            <a:picLocks noChangeAspect="1"/>
          </p:cNvPicPr>
          <p:nvPr/>
        </p:nvPicPr>
        <p:blipFill>
          <a:blip r:embed="rId4"/>
          <a:stretch>
            <a:fillRect/>
          </a:stretch>
        </p:blipFill>
        <p:spPr>
          <a:xfrm>
            <a:off x="6185510" y="977003"/>
            <a:ext cx="7307997" cy="3492730"/>
          </a:xfrm>
          <a:prstGeom prst="rect">
            <a:avLst/>
          </a:prstGeom>
        </p:spPr>
      </p:pic>
      <p:pic>
        <p:nvPicPr>
          <p:cNvPr id="6" name="Imagen 5">
            <a:extLst>
              <a:ext uri="{FF2B5EF4-FFF2-40B4-BE49-F238E27FC236}">
                <a16:creationId xmlns:a16="http://schemas.microsoft.com/office/drawing/2014/main" id="{DB0C0B1C-02D6-4F9E-A3F4-6DF6485B7BE3}"/>
              </a:ext>
            </a:extLst>
          </p:cNvPr>
          <p:cNvPicPr>
            <a:picLocks noChangeAspect="1"/>
          </p:cNvPicPr>
          <p:nvPr/>
        </p:nvPicPr>
        <p:blipFill>
          <a:blip r:embed="rId5"/>
          <a:stretch>
            <a:fillRect/>
          </a:stretch>
        </p:blipFill>
        <p:spPr>
          <a:xfrm>
            <a:off x="6504344" y="4935915"/>
            <a:ext cx="6502400" cy="3107709"/>
          </a:xfrm>
          <a:prstGeom prst="rect">
            <a:avLst/>
          </a:prstGeom>
        </p:spPr>
      </p:pic>
    </p:spTree>
    <p:extLst>
      <p:ext uri="{BB962C8B-B14F-4D97-AF65-F5344CB8AC3E}">
        <p14:creationId xmlns:p14="http://schemas.microsoft.com/office/powerpoint/2010/main" val="172156816"/>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5A765D-9AFB-4F2C-ADBE-33361B38A971}"/>
              </a:ext>
            </a:extLst>
          </p:cNvPr>
          <p:cNvSpPr>
            <a:spLocks noGrp="1"/>
          </p:cNvSpPr>
          <p:nvPr>
            <p:ph type="title"/>
          </p:nvPr>
        </p:nvSpPr>
        <p:spPr/>
        <p:txBody>
          <a:bodyPr>
            <a:normAutofit fontScale="90000"/>
          </a:bodyPr>
          <a:lstStyle/>
          <a:p>
            <a:r>
              <a:rPr lang="es-ES" dirty="0"/>
              <a:t>C) ANIMATED NOWCASTING.  1.- </a:t>
            </a:r>
            <a:r>
              <a:rPr lang="es-ES" dirty="0" err="1"/>
              <a:t>Hourly</a:t>
            </a:r>
            <a:r>
              <a:rPr lang="es-ES" dirty="0"/>
              <a:t> </a:t>
            </a:r>
            <a:r>
              <a:rPr lang="es-ES" dirty="0" err="1"/>
              <a:t>precipitation</a:t>
            </a:r>
            <a:endParaRPr lang="es-ES" dirty="0"/>
          </a:p>
        </p:txBody>
      </p:sp>
      <p:pic>
        <p:nvPicPr>
          <p:cNvPr id="7" name="Imagen 6">
            <a:extLst>
              <a:ext uri="{FF2B5EF4-FFF2-40B4-BE49-F238E27FC236}">
                <a16:creationId xmlns:a16="http://schemas.microsoft.com/office/drawing/2014/main" id="{240EB00B-9F02-4C9E-B15E-0B03E4D97B77}"/>
              </a:ext>
            </a:extLst>
          </p:cNvPr>
          <p:cNvPicPr>
            <a:picLocks noChangeAspect="1"/>
          </p:cNvPicPr>
          <p:nvPr/>
        </p:nvPicPr>
        <p:blipFill>
          <a:blip r:embed="rId2"/>
          <a:stretch>
            <a:fillRect/>
          </a:stretch>
        </p:blipFill>
        <p:spPr>
          <a:xfrm>
            <a:off x="3622080" y="1420417"/>
            <a:ext cx="9167083" cy="4381248"/>
          </a:xfrm>
          <a:prstGeom prst="rect">
            <a:avLst/>
          </a:prstGeom>
        </p:spPr>
      </p:pic>
      <p:pic>
        <p:nvPicPr>
          <p:cNvPr id="9" name="Imagen 8">
            <a:extLst>
              <a:ext uri="{FF2B5EF4-FFF2-40B4-BE49-F238E27FC236}">
                <a16:creationId xmlns:a16="http://schemas.microsoft.com/office/drawing/2014/main" id="{FC368621-C2CC-4B9B-8696-96073C053FC3}"/>
              </a:ext>
            </a:extLst>
          </p:cNvPr>
          <p:cNvPicPr>
            <a:picLocks noChangeAspect="1"/>
          </p:cNvPicPr>
          <p:nvPr/>
        </p:nvPicPr>
        <p:blipFill>
          <a:blip r:embed="rId3"/>
          <a:stretch>
            <a:fillRect/>
          </a:stretch>
        </p:blipFill>
        <p:spPr>
          <a:xfrm>
            <a:off x="2685976" y="5801664"/>
            <a:ext cx="8230592" cy="3933668"/>
          </a:xfrm>
          <a:prstGeom prst="rect">
            <a:avLst/>
          </a:prstGeom>
        </p:spPr>
      </p:pic>
    </p:spTree>
    <p:extLst>
      <p:ext uri="{BB962C8B-B14F-4D97-AF65-F5344CB8AC3E}">
        <p14:creationId xmlns:p14="http://schemas.microsoft.com/office/powerpoint/2010/main" val="2469935389"/>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3ECA12-8877-4B5B-A3D4-431AE77D5C66}"/>
              </a:ext>
            </a:extLst>
          </p:cNvPr>
          <p:cNvSpPr>
            <a:spLocks noGrp="1"/>
          </p:cNvSpPr>
          <p:nvPr>
            <p:ph type="title"/>
          </p:nvPr>
        </p:nvSpPr>
        <p:spPr/>
        <p:txBody>
          <a:bodyPr/>
          <a:lstStyle/>
          <a:p>
            <a:r>
              <a:rPr lang="es-ES" dirty="0"/>
              <a:t>C) 2.-IMPACT (I)</a:t>
            </a:r>
          </a:p>
        </p:txBody>
      </p:sp>
      <p:sp>
        <p:nvSpPr>
          <p:cNvPr id="3" name="CuadroTexto 2">
            <a:extLst>
              <a:ext uri="{FF2B5EF4-FFF2-40B4-BE49-F238E27FC236}">
                <a16:creationId xmlns:a16="http://schemas.microsoft.com/office/drawing/2014/main" id="{06BFC84C-42FE-4195-BC51-534305880ADB}"/>
              </a:ext>
            </a:extLst>
          </p:cNvPr>
          <p:cNvSpPr txBox="1"/>
          <p:nvPr/>
        </p:nvSpPr>
        <p:spPr>
          <a:xfrm>
            <a:off x="741760" y="1607210"/>
            <a:ext cx="1962709" cy="12105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s-ES" dirty="0"/>
              <a:t>Flash </a:t>
            </a:r>
            <a:r>
              <a:rPr lang="es-ES" dirty="0" err="1"/>
              <a:t>flood</a:t>
            </a:r>
            <a:r>
              <a:rPr lang="es-ES" dirty="0"/>
              <a:t> </a:t>
            </a:r>
            <a:r>
              <a:rPr lang="es-ES" dirty="0" err="1"/>
              <a:t>impact</a:t>
            </a:r>
            <a:r>
              <a:rPr lang="es-ES" dirty="0"/>
              <a:t> </a:t>
            </a:r>
            <a:r>
              <a:rPr lang="es-ES" dirty="0" err="1"/>
              <a:t>over</a:t>
            </a:r>
            <a:r>
              <a:rPr lang="es-ES" dirty="0"/>
              <a:t> </a:t>
            </a:r>
            <a:r>
              <a:rPr lang="es-ES" dirty="0" err="1"/>
              <a:t>the</a:t>
            </a:r>
            <a:r>
              <a:rPr lang="es-ES" dirty="0"/>
              <a:t> </a:t>
            </a:r>
            <a:r>
              <a:rPr lang="es-ES" dirty="0" err="1"/>
              <a:t>river</a:t>
            </a:r>
            <a:endParaRPr kumimoji="0" lang="es-ES" sz="24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pic>
        <p:nvPicPr>
          <p:cNvPr id="10" name="Imagen 9">
            <a:extLst>
              <a:ext uri="{FF2B5EF4-FFF2-40B4-BE49-F238E27FC236}">
                <a16:creationId xmlns:a16="http://schemas.microsoft.com/office/drawing/2014/main" id="{D899E519-F311-41F3-808B-C7BFCA9C0C6F}"/>
              </a:ext>
            </a:extLst>
          </p:cNvPr>
          <p:cNvPicPr>
            <a:picLocks noChangeAspect="1"/>
          </p:cNvPicPr>
          <p:nvPr/>
        </p:nvPicPr>
        <p:blipFill>
          <a:blip r:embed="rId2"/>
          <a:stretch>
            <a:fillRect/>
          </a:stretch>
        </p:blipFill>
        <p:spPr>
          <a:xfrm>
            <a:off x="3982120" y="4282199"/>
            <a:ext cx="8280920" cy="3848388"/>
          </a:xfrm>
          <a:prstGeom prst="rect">
            <a:avLst/>
          </a:prstGeom>
        </p:spPr>
      </p:pic>
      <p:pic>
        <p:nvPicPr>
          <p:cNvPr id="9" name="Imagen 8">
            <a:extLst>
              <a:ext uri="{FF2B5EF4-FFF2-40B4-BE49-F238E27FC236}">
                <a16:creationId xmlns:a16="http://schemas.microsoft.com/office/drawing/2014/main" id="{74460491-B5FB-4949-A692-10934D40EE7A}"/>
              </a:ext>
            </a:extLst>
          </p:cNvPr>
          <p:cNvPicPr>
            <a:picLocks noChangeAspect="1"/>
          </p:cNvPicPr>
          <p:nvPr/>
        </p:nvPicPr>
        <p:blipFill>
          <a:blip r:embed="rId3"/>
          <a:stretch>
            <a:fillRect/>
          </a:stretch>
        </p:blipFill>
        <p:spPr>
          <a:xfrm>
            <a:off x="3982120" y="274426"/>
            <a:ext cx="8110254" cy="3876155"/>
          </a:xfrm>
          <a:prstGeom prst="rect">
            <a:avLst/>
          </a:prstGeom>
        </p:spPr>
      </p:pic>
      <p:sp>
        <p:nvSpPr>
          <p:cNvPr id="19" name="CuadroTexto 18">
            <a:extLst>
              <a:ext uri="{FF2B5EF4-FFF2-40B4-BE49-F238E27FC236}">
                <a16:creationId xmlns:a16="http://schemas.microsoft.com/office/drawing/2014/main" id="{76D9F64F-5D5E-4984-928B-AEF20174B0CF}"/>
              </a:ext>
            </a:extLst>
          </p:cNvPr>
          <p:cNvSpPr txBox="1"/>
          <p:nvPr/>
        </p:nvSpPr>
        <p:spPr>
          <a:xfrm>
            <a:off x="597744" y="5209141"/>
            <a:ext cx="2592289" cy="12105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s-ES" sz="2400" b="1" i="0" u="none" strike="noStrike" cap="none" spc="0" normalizeH="0" baseline="0" dirty="0">
                <a:ln>
                  <a:noFill/>
                </a:ln>
                <a:solidFill>
                  <a:srgbClr val="000000"/>
                </a:solidFill>
                <a:effectLst/>
                <a:uFillTx/>
                <a:latin typeface="Helvetica Neue"/>
                <a:ea typeface="Helvetica Neue"/>
                <a:cs typeface="Helvetica Neue"/>
                <a:sym typeface="Helvetica Neue"/>
              </a:rPr>
              <a:t>Pluvial </a:t>
            </a:r>
            <a:r>
              <a:rPr kumimoji="0" lang="es-ES" sz="2400" b="1" i="0" u="none" strike="noStrike" cap="none" spc="0" normalizeH="0" baseline="0" dirty="0" err="1">
                <a:ln>
                  <a:noFill/>
                </a:ln>
                <a:solidFill>
                  <a:srgbClr val="000000"/>
                </a:solidFill>
                <a:effectLst/>
                <a:uFillTx/>
                <a:latin typeface="Helvetica Neue"/>
                <a:ea typeface="Helvetica Neue"/>
                <a:cs typeface="Helvetica Neue"/>
                <a:sym typeface="Helvetica Neue"/>
              </a:rPr>
              <a:t>flood</a:t>
            </a:r>
            <a:r>
              <a:rPr kumimoji="0" lang="es-ES" sz="2400" b="1" i="0" u="none" strike="noStrike" cap="none" spc="0" normalizeH="0" baseline="0" dirty="0">
                <a:ln>
                  <a:noFill/>
                </a:ln>
                <a:solidFill>
                  <a:srgbClr val="000000"/>
                </a:solidFill>
                <a:effectLst/>
                <a:uFillTx/>
                <a:latin typeface="Helvetica Neue"/>
                <a:ea typeface="Helvetica Neue"/>
                <a:cs typeface="Helvetica Neue"/>
                <a:sym typeface="Helvetica Neue"/>
              </a:rPr>
              <a:t> Hazard in </a:t>
            </a:r>
            <a:r>
              <a:rPr kumimoji="0" lang="es-ES" sz="2400" b="1" i="0" u="none" strike="noStrike" cap="none" spc="0" normalizeH="0" baseline="0" dirty="0" err="1">
                <a:ln>
                  <a:noFill/>
                </a:ln>
                <a:solidFill>
                  <a:srgbClr val="000000"/>
                </a:solidFill>
                <a:effectLst/>
                <a:uFillTx/>
                <a:latin typeface="Helvetica Neue"/>
                <a:ea typeface="Helvetica Neue"/>
                <a:cs typeface="Helvetica Neue"/>
                <a:sym typeface="Helvetica Neue"/>
              </a:rPr>
              <a:t>urban</a:t>
            </a:r>
            <a:r>
              <a:rPr kumimoji="0" lang="es-ES" sz="2400" b="1" i="0" u="none" strike="noStrike" cap="none" spc="0" normalizeH="0" baseline="0" dirty="0">
                <a:ln>
                  <a:noFill/>
                </a:ln>
                <a:solidFill>
                  <a:srgbClr val="000000"/>
                </a:solidFill>
                <a:effectLst/>
                <a:uFillTx/>
                <a:latin typeface="Helvetica Neue"/>
                <a:ea typeface="Helvetica Neue"/>
                <a:cs typeface="Helvetica Neue"/>
                <a:sym typeface="Helvetica Neue"/>
              </a:rPr>
              <a:t> </a:t>
            </a:r>
            <a:r>
              <a:rPr kumimoji="0" lang="es-ES" sz="2400" b="1" i="0" u="none" strike="noStrike" cap="none" spc="0" normalizeH="0" baseline="0" dirty="0" err="1">
                <a:ln>
                  <a:noFill/>
                </a:ln>
                <a:solidFill>
                  <a:srgbClr val="000000"/>
                </a:solidFill>
                <a:effectLst/>
                <a:uFillTx/>
                <a:latin typeface="Helvetica Neue"/>
                <a:ea typeface="Helvetica Neue"/>
                <a:cs typeface="Helvetica Neue"/>
                <a:sym typeface="Helvetica Neue"/>
              </a:rPr>
              <a:t>area</a:t>
            </a:r>
            <a:endParaRPr kumimoji="0" lang="es-ES" sz="24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Tree>
    <p:extLst>
      <p:ext uri="{BB962C8B-B14F-4D97-AF65-F5344CB8AC3E}">
        <p14:creationId xmlns:p14="http://schemas.microsoft.com/office/powerpoint/2010/main" val="982410121"/>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61B54A-7FE1-4C34-82E4-51F36C8828B1}"/>
              </a:ext>
            </a:extLst>
          </p:cNvPr>
          <p:cNvSpPr>
            <a:spLocks noGrp="1"/>
          </p:cNvSpPr>
          <p:nvPr>
            <p:ph type="title"/>
          </p:nvPr>
        </p:nvSpPr>
        <p:spPr/>
        <p:txBody>
          <a:bodyPr/>
          <a:lstStyle/>
          <a:p>
            <a:r>
              <a:rPr lang="es-ES" dirty="0"/>
              <a:t>C) 2.- IMPACT (II)</a:t>
            </a:r>
          </a:p>
        </p:txBody>
      </p:sp>
      <p:pic>
        <p:nvPicPr>
          <p:cNvPr id="4" name="Imagen 3">
            <a:extLst>
              <a:ext uri="{FF2B5EF4-FFF2-40B4-BE49-F238E27FC236}">
                <a16:creationId xmlns:a16="http://schemas.microsoft.com/office/drawing/2014/main" id="{5C7C95B9-9C42-48B9-B392-90FDA2CBC590}"/>
              </a:ext>
            </a:extLst>
          </p:cNvPr>
          <p:cNvPicPr>
            <a:picLocks noChangeAspect="1"/>
          </p:cNvPicPr>
          <p:nvPr/>
        </p:nvPicPr>
        <p:blipFill>
          <a:blip r:embed="rId2"/>
          <a:stretch>
            <a:fillRect/>
          </a:stretch>
        </p:blipFill>
        <p:spPr>
          <a:xfrm>
            <a:off x="4558184" y="5380856"/>
            <a:ext cx="7492008" cy="3580675"/>
          </a:xfrm>
          <a:prstGeom prst="rect">
            <a:avLst/>
          </a:prstGeom>
        </p:spPr>
      </p:pic>
      <p:pic>
        <p:nvPicPr>
          <p:cNvPr id="5" name="Imagen 4">
            <a:extLst>
              <a:ext uri="{FF2B5EF4-FFF2-40B4-BE49-F238E27FC236}">
                <a16:creationId xmlns:a16="http://schemas.microsoft.com/office/drawing/2014/main" id="{17C1F0B2-3BF0-4F42-8ED8-813FEBA432D9}"/>
              </a:ext>
            </a:extLst>
          </p:cNvPr>
          <p:cNvPicPr>
            <a:picLocks noChangeAspect="1"/>
          </p:cNvPicPr>
          <p:nvPr/>
        </p:nvPicPr>
        <p:blipFill>
          <a:blip r:embed="rId3"/>
          <a:stretch>
            <a:fillRect/>
          </a:stretch>
        </p:blipFill>
        <p:spPr>
          <a:xfrm>
            <a:off x="4783882" y="972463"/>
            <a:ext cx="7266309" cy="4170636"/>
          </a:xfrm>
          <a:prstGeom prst="rect">
            <a:avLst/>
          </a:prstGeom>
        </p:spPr>
      </p:pic>
      <p:sp>
        <p:nvSpPr>
          <p:cNvPr id="7" name="Marcador de texto 6">
            <a:extLst>
              <a:ext uri="{FF2B5EF4-FFF2-40B4-BE49-F238E27FC236}">
                <a16:creationId xmlns:a16="http://schemas.microsoft.com/office/drawing/2014/main" id="{A642FC09-43F9-4774-8889-2CF56F152B09}"/>
              </a:ext>
            </a:extLst>
          </p:cNvPr>
          <p:cNvSpPr txBox="1">
            <a:spLocks noGrp="1"/>
          </p:cNvSpPr>
          <p:nvPr>
            <p:ph type="body" idx="1"/>
          </p:nvPr>
        </p:nvSpPr>
        <p:spPr>
          <a:xfrm>
            <a:off x="254000" y="2712649"/>
            <a:ext cx="3440088"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s-ES" sz="2400" b="1" i="0" u="none" strike="noStrike" cap="none" spc="0" normalizeH="0" baseline="0" dirty="0" err="1">
                <a:ln>
                  <a:noFill/>
                </a:ln>
                <a:solidFill>
                  <a:srgbClr val="000000"/>
                </a:solidFill>
                <a:effectLst/>
                <a:uFillTx/>
                <a:latin typeface="Helvetica Neue"/>
                <a:ea typeface="Helvetica Neue"/>
                <a:cs typeface="Helvetica Neue"/>
                <a:sym typeface="Helvetica Neue"/>
              </a:rPr>
              <a:t>Flooded</a:t>
            </a:r>
            <a:r>
              <a:rPr kumimoji="0" lang="es-ES" sz="2400" b="1" i="0" u="none" strike="noStrike" cap="none" spc="0" normalizeH="0" baseline="0" dirty="0">
                <a:ln>
                  <a:noFill/>
                </a:ln>
                <a:solidFill>
                  <a:srgbClr val="000000"/>
                </a:solidFill>
                <a:effectLst/>
                <a:uFillTx/>
                <a:latin typeface="Helvetica Neue"/>
                <a:ea typeface="Helvetica Neue"/>
                <a:cs typeface="Helvetica Neue"/>
                <a:sym typeface="Helvetica Neue"/>
              </a:rPr>
              <a:t> </a:t>
            </a:r>
            <a:r>
              <a:rPr kumimoji="0" lang="es-ES" sz="2400" b="1" i="0" u="none" strike="noStrike" cap="none" spc="0" normalizeH="0" baseline="0" dirty="0" err="1">
                <a:ln>
                  <a:noFill/>
                </a:ln>
                <a:solidFill>
                  <a:srgbClr val="000000"/>
                </a:solidFill>
                <a:effectLst/>
                <a:uFillTx/>
                <a:latin typeface="Helvetica Neue"/>
                <a:ea typeface="Helvetica Neue"/>
                <a:cs typeface="Helvetica Neue"/>
                <a:sym typeface="Helvetica Neue"/>
              </a:rPr>
              <a:t>Area</a:t>
            </a:r>
            <a:endParaRPr kumimoji="0" lang="es-ES" sz="24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
        <p:nvSpPr>
          <p:cNvPr id="8" name="CuadroTexto 7">
            <a:extLst>
              <a:ext uri="{FF2B5EF4-FFF2-40B4-BE49-F238E27FC236}">
                <a16:creationId xmlns:a16="http://schemas.microsoft.com/office/drawing/2014/main" id="{2BF7BC5F-5AD1-42E1-A074-37DD02ADA2AD}"/>
              </a:ext>
            </a:extLst>
          </p:cNvPr>
          <p:cNvSpPr txBox="1"/>
          <p:nvPr/>
        </p:nvSpPr>
        <p:spPr>
          <a:xfrm>
            <a:off x="254000" y="5380856"/>
            <a:ext cx="3872136"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indent="-342900" algn="l">
              <a:buFont typeface="Arial" panose="020B0604020202020204" pitchFamily="34" charset="0"/>
              <a:buChar char="•"/>
            </a:pPr>
            <a:r>
              <a:rPr lang="es-ES" dirty="0" err="1"/>
              <a:t>Flood</a:t>
            </a:r>
            <a:r>
              <a:rPr lang="es-ES" dirty="0"/>
              <a:t> </a:t>
            </a:r>
            <a:r>
              <a:rPr lang="es-ES" dirty="0" err="1"/>
              <a:t>Impact</a:t>
            </a:r>
            <a:r>
              <a:rPr lang="es-ES" dirty="0"/>
              <a:t> </a:t>
            </a:r>
            <a:r>
              <a:rPr lang="es-ES" dirty="0" err="1"/>
              <a:t>over</a:t>
            </a:r>
            <a:r>
              <a:rPr lang="es-ES" dirty="0"/>
              <a:t> </a:t>
            </a:r>
            <a:r>
              <a:rPr lang="es-ES" dirty="0" err="1"/>
              <a:t>sub-cachtment</a:t>
            </a:r>
            <a:r>
              <a:rPr lang="es-ES" dirty="0"/>
              <a:t> </a:t>
            </a:r>
          </a:p>
        </p:txBody>
      </p:sp>
    </p:spTree>
    <p:extLst>
      <p:ext uri="{BB962C8B-B14F-4D97-AF65-F5344CB8AC3E}">
        <p14:creationId xmlns:p14="http://schemas.microsoft.com/office/powerpoint/2010/main" val="3685186281"/>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FCEF6E-B249-4A3A-B505-C4F7FF425B3B}"/>
              </a:ext>
            </a:extLst>
          </p:cNvPr>
          <p:cNvSpPr>
            <a:spLocks noGrp="1"/>
          </p:cNvSpPr>
          <p:nvPr>
            <p:ph type="title"/>
          </p:nvPr>
        </p:nvSpPr>
        <p:spPr/>
        <p:txBody>
          <a:bodyPr>
            <a:normAutofit fontScale="90000"/>
          </a:bodyPr>
          <a:lstStyle/>
          <a:p>
            <a:r>
              <a:rPr lang="es-ES" dirty="0"/>
              <a:t>C) ANIMATED NOWCASTING: 2. </a:t>
            </a:r>
            <a:r>
              <a:rPr lang="es-ES" dirty="0" err="1"/>
              <a:t>Impact</a:t>
            </a:r>
            <a:r>
              <a:rPr lang="es-ES" dirty="0"/>
              <a:t> SUMMARY</a:t>
            </a:r>
          </a:p>
        </p:txBody>
      </p:sp>
      <p:sp>
        <p:nvSpPr>
          <p:cNvPr id="3" name="Marcador de texto 2">
            <a:extLst>
              <a:ext uri="{FF2B5EF4-FFF2-40B4-BE49-F238E27FC236}">
                <a16:creationId xmlns:a16="http://schemas.microsoft.com/office/drawing/2014/main" id="{AE6BDFFC-69D6-4FAF-8EAC-4072395DAA3C}"/>
              </a:ext>
            </a:extLst>
          </p:cNvPr>
          <p:cNvSpPr>
            <a:spLocks noGrp="1"/>
          </p:cNvSpPr>
          <p:nvPr>
            <p:ph type="body" idx="1"/>
          </p:nvPr>
        </p:nvSpPr>
        <p:spPr/>
        <p:txBody>
          <a:bodyPr/>
          <a:lstStyle/>
          <a:p>
            <a:endParaRPr lang="es-ES" dirty="0"/>
          </a:p>
        </p:txBody>
      </p:sp>
      <p:pic>
        <p:nvPicPr>
          <p:cNvPr id="4" name="Imagen 3">
            <a:extLst>
              <a:ext uri="{FF2B5EF4-FFF2-40B4-BE49-F238E27FC236}">
                <a16:creationId xmlns:a16="http://schemas.microsoft.com/office/drawing/2014/main" id="{9E9FDD26-D2E5-4E4B-A555-FA675103365D}"/>
              </a:ext>
            </a:extLst>
          </p:cNvPr>
          <p:cNvPicPr>
            <a:picLocks noChangeAspect="1"/>
          </p:cNvPicPr>
          <p:nvPr/>
        </p:nvPicPr>
        <p:blipFill>
          <a:blip r:embed="rId2"/>
          <a:stretch>
            <a:fillRect/>
          </a:stretch>
        </p:blipFill>
        <p:spPr>
          <a:xfrm>
            <a:off x="254000" y="988368"/>
            <a:ext cx="12718112" cy="7314416"/>
          </a:xfrm>
          <a:prstGeom prst="rect">
            <a:avLst/>
          </a:prstGeom>
        </p:spPr>
      </p:pic>
    </p:spTree>
    <p:extLst>
      <p:ext uri="{BB962C8B-B14F-4D97-AF65-F5344CB8AC3E}">
        <p14:creationId xmlns:p14="http://schemas.microsoft.com/office/powerpoint/2010/main" val="3175674068"/>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B7BC4D-5E13-4582-B373-1677F5BB40C9}"/>
              </a:ext>
            </a:extLst>
          </p:cNvPr>
          <p:cNvSpPr>
            <a:spLocks noGrp="1"/>
          </p:cNvSpPr>
          <p:nvPr>
            <p:ph type="title"/>
          </p:nvPr>
        </p:nvSpPr>
        <p:spPr/>
        <p:txBody>
          <a:bodyPr/>
          <a:lstStyle/>
          <a:p>
            <a:r>
              <a:rPr lang="es-ES" dirty="0"/>
              <a:t>D) DAILY </a:t>
            </a:r>
            <a:r>
              <a:rPr lang="es-ES" dirty="0" err="1"/>
              <a:t>summary</a:t>
            </a:r>
            <a:r>
              <a:rPr lang="es-ES" dirty="0"/>
              <a:t>- 11 </a:t>
            </a:r>
            <a:r>
              <a:rPr lang="es-ES" dirty="0" err="1"/>
              <a:t>November</a:t>
            </a:r>
            <a:r>
              <a:rPr lang="es-ES" dirty="0"/>
              <a:t> 2024</a:t>
            </a:r>
          </a:p>
        </p:txBody>
      </p:sp>
      <p:pic>
        <p:nvPicPr>
          <p:cNvPr id="5123" name="Imagen 1">
            <a:extLst>
              <a:ext uri="{FF2B5EF4-FFF2-40B4-BE49-F238E27FC236}">
                <a16:creationId xmlns:a16="http://schemas.microsoft.com/office/drawing/2014/main" id="{B26DB5AE-4929-46EA-BCF6-AC66A46C69D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33040" y="1002049"/>
            <a:ext cx="6917760" cy="3308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uadroTexto 2">
            <a:extLst>
              <a:ext uri="{FF2B5EF4-FFF2-40B4-BE49-F238E27FC236}">
                <a16:creationId xmlns:a16="http://schemas.microsoft.com/office/drawing/2014/main" id="{A7BA521B-EF37-4DC5-875F-EF358C5F66D5}"/>
              </a:ext>
            </a:extLst>
          </p:cNvPr>
          <p:cNvSpPr txBox="1"/>
          <p:nvPr/>
        </p:nvSpPr>
        <p:spPr>
          <a:xfrm>
            <a:off x="1029792" y="1886429"/>
            <a:ext cx="3984359"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s-ES" sz="2400" b="1" i="0" u="none" strike="noStrike" cap="none" spc="0" normalizeH="0" baseline="0" dirty="0">
                <a:ln>
                  <a:noFill/>
                </a:ln>
                <a:solidFill>
                  <a:srgbClr val="000000"/>
                </a:solidFill>
                <a:effectLst/>
                <a:uFillTx/>
                <a:latin typeface="Helvetica Neue"/>
                <a:ea typeface="Helvetica Neue"/>
                <a:cs typeface="Helvetica Neue"/>
                <a:sym typeface="Helvetica Neue"/>
              </a:rPr>
              <a:t>Rain </a:t>
            </a:r>
            <a:r>
              <a:rPr kumimoji="0" lang="es-ES" sz="2400" b="1" i="0" u="none" strike="noStrike" cap="none" spc="0" normalizeH="0" baseline="0" dirty="0" err="1">
                <a:ln>
                  <a:noFill/>
                </a:ln>
                <a:solidFill>
                  <a:srgbClr val="000000"/>
                </a:solidFill>
                <a:effectLst/>
                <a:uFillTx/>
                <a:latin typeface="Helvetica Neue"/>
                <a:ea typeface="Helvetica Neue"/>
                <a:cs typeface="Helvetica Neue"/>
                <a:sym typeface="Helvetica Neue"/>
              </a:rPr>
              <a:t>accumulation</a:t>
            </a:r>
            <a:r>
              <a:rPr kumimoji="0" lang="es-ES" sz="2400" b="1" i="0" u="none" strike="noStrike" cap="none" spc="0" normalizeH="0" baseline="0" dirty="0">
                <a:ln>
                  <a:noFill/>
                </a:ln>
                <a:solidFill>
                  <a:srgbClr val="000000"/>
                </a:solidFill>
                <a:effectLst/>
                <a:uFillTx/>
                <a:latin typeface="Helvetica Neue"/>
                <a:ea typeface="Helvetica Neue"/>
                <a:cs typeface="Helvetica Neue"/>
                <a:sym typeface="Helvetica Neue"/>
              </a:rPr>
              <a:t> OPERA radar</a:t>
            </a:r>
          </a:p>
        </p:txBody>
      </p:sp>
      <p:pic>
        <p:nvPicPr>
          <p:cNvPr id="6" name="Imagen 5">
            <a:extLst>
              <a:ext uri="{FF2B5EF4-FFF2-40B4-BE49-F238E27FC236}">
                <a16:creationId xmlns:a16="http://schemas.microsoft.com/office/drawing/2014/main" id="{FF69DBE1-5E6C-4875-9D1F-8AFE7D1702AF}"/>
              </a:ext>
            </a:extLst>
          </p:cNvPr>
          <p:cNvPicPr>
            <a:picLocks noChangeAspect="1"/>
          </p:cNvPicPr>
          <p:nvPr/>
        </p:nvPicPr>
        <p:blipFill>
          <a:blip r:embed="rId3"/>
          <a:stretch>
            <a:fillRect/>
          </a:stretch>
        </p:blipFill>
        <p:spPr>
          <a:xfrm>
            <a:off x="5833040" y="4452437"/>
            <a:ext cx="7171760" cy="3427618"/>
          </a:xfrm>
          <a:prstGeom prst="rect">
            <a:avLst/>
          </a:prstGeom>
        </p:spPr>
      </p:pic>
      <p:sp>
        <p:nvSpPr>
          <p:cNvPr id="7" name="CuadroTexto 6">
            <a:extLst>
              <a:ext uri="{FF2B5EF4-FFF2-40B4-BE49-F238E27FC236}">
                <a16:creationId xmlns:a16="http://schemas.microsoft.com/office/drawing/2014/main" id="{E16B2CC1-8991-4D37-A45F-5C82A0F52347}"/>
              </a:ext>
            </a:extLst>
          </p:cNvPr>
          <p:cNvSpPr txBox="1"/>
          <p:nvPr/>
        </p:nvSpPr>
        <p:spPr>
          <a:xfrm>
            <a:off x="1965896" y="4672196"/>
            <a:ext cx="3048255"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s-ES" sz="2400" b="1" i="0" u="none" strike="noStrike" cap="none" spc="0" normalizeH="0" baseline="0" dirty="0">
                <a:ln>
                  <a:noFill/>
                </a:ln>
                <a:solidFill>
                  <a:srgbClr val="000000"/>
                </a:solidFill>
                <a:effectLst/>
                <a:uFillTx/>
                <a:latin typeface="Helvetica Neue"/>
                <a:ea typeface="Helvetica Neue"/>
                <a:cs typeface="Helvetica Neue"/>
                <a:sym typeface="Helvetica Neue"/>
              </a:rPr>
              <a:t>Rain </a:t>
            </a:r>
            <a:r>
              <a:rPr kumimoji="0" lang="es-ES" sz="2400" b="1" i="0" u="none" strike="noStrike" cap="none" spc="0" normalizeH="0" baseline="0" dirty="0" err="1">
                <a:ln>
                  <a:noFill/>
                </a:ln>
                <a:solidFill>
                  <a:srgbClr val="000000"/>
                </a:solidFill>
                <a:effectLst/>
                <a:uFillTx/>
                <a:latin typeface="Helvetica Neue"/>
                <a:ea typeface="Helvetica Neue"/>
                <a:cs typeface="Helvetica Neue"/>
                <a:sym typeface="Helvetica Neue"/>
              </a:rPr>
              <a:t>accumulation</a:t>
            </a:r>
            <a:r>
              <a:rPr kumimoji="0" lang="es-ES" sz="2400" b="1" i="0" u="none" strike="noStrike" cap="none" spc="0" normalizeH="0" baseline="0" dirty="0">
                <a:ln>
                  <a:noFill/>
                </a:ln>
                <a:solidFill>
                  <a:srgbClr val="000000"/>
                </a:solidFill>
                <a:effectLst/>
                <a:uFillTx/>
                <a:latin typeface="Helvetica Neue"/>
                <a:ea typeface="Helvetica Neue"/>
                <a:cs typeface="Helvetica Neue"/>
                <a:sym typeface="Helvetica Neue"/>
              </a:rPr>
              <a:t> AEMET radar</a:t>
            </a:r>
          </a:p>
        </p:txBody>
      </p:sp>
    </p:spTree>
    <p:extLst>
      <p:ext uri="{BB962C8B-B14F-4D97-AF65-F5344CB8AC3E}">
        <p14:creationId xmlns:p14="http://schemas.microsoft.com/office/powerpoint/2010/main" val="3914169047"/>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330787-5BC7-437B-8652-919C1A7BD3DD}"/>
              </a:ext>
            </a:extLst>
          </p:cNvPr>
          <p:cNvSpPr>
            <a:spLocks noGrp="1"/>
          </p:cNvSpPr>
          <p:nvPr>
            <p:ph type="title"/>
          </p:nvPr>
        </p:nvSpPr>
        <p:spPr/>
        <p:txBody>
          <a:bodyPr/>
          <a:lstStyle/>
          <a:p>
            <a:r>
              <a:rPr lang="es-ES" dirty="0"/>
              <a:t>D) DAILY </a:t>
            </a:r>
            <a:r>
              <a:rPr lang="es-ES" dirty="0" err="1"/>
              <a:t>summary</a:t>
            </a:r>
            <a:r>
              <a:rPr lang="es-ES" dirty="0"/>
              <a:t>- 11 </a:t>
            </a:r>
            <a:r>
              <a:rPr lang="es-ES" dirty="0" err="1"/>
              <a:t>November</a:t>
            </a:r>
            <a:r>
              <a:rPr lang="es-ES" dirty="0"/>
              <a:t> 2024</a:t>
            </a:r>
          </a:p>
        </p:txBody>
      </p:sp>
      <p:pic>
        <p:nvPicPr>
          <p:cNvPr id="5" name="Imagen 4">
            <a:extLst>
              <a:ext uri="{FF2B5EF4-FFF2-40B4-BE49-F238E27FC236}">
                <a16:creationId xmlns:a16="http://schemas.microsoft.com/office/drawing/2014/main" id="{19E2DD5F-AB87-410E-88BB-CDC5DADEC0EF}"/>
              </a:ext>
            </a:extLst>
          </p:cNvPr>
          <p:cNvPicPr>
            <a:picLocks noChangeAspect="1"/>
          </p:cNvPicPr>
          <p:nvPr/>
        </p:nvPicPr>
        <p:blipFill>
          <a:blip r:embed="rId2"/>
          <a:stretch>
            <a:fillRect/>
          </a:stretch>
        </p:blipFill>
        <p:spPr>
          <a:xfrm>
            <a:off x="3334048" y="916359"/>
            <a:ext cx="9349037" cy="4252033"/>
          </a:xfrm>
          <a:prstGeom prst="rect">
            <a:avLst/>
          </a:prstGeom>
        </p:spPr>
      </p:pic>
      <p:pic>
        <p:nvPicPr>
          <p:cNvPr id="7" name="Imagen 6">
            <a:extLst>
              <a:ext uri="{FF2B5EF4-FFF2-40B4-BE49-F238E27FC236}">
                <a16:creationId xmlns:a16="http://schemas.microsoft.com/office/drawing/2014/main" id="{B21FB9E9-8D09-4067-958D-2F8D3C64C767}"/>
              </a:ext>
            </a:extLst>
          </p:cNvPr>
          <p:cNvPicPr>
            <a:picLocks noChangeAspect="1"/>
          </p:cNvPicPr>
          <p:nvPr/>
        </p:nvPicPr>
        <p:blipFill>
          <a:blip r:embed="rId3"/>
          <a:stretch>
            <a:fillRect/>
          </a:stretch>
        </p:blipFill>
        <p:spPr>
          <a:xfrm>
            <a:off x="3334048" y="5031391"/>
            <a:ext cx="9349037" cy="4468209"/>
          </a:xfrm>
          <a:prstGeom prst="rect">
            <a:avLst/>
          </a:prstGeom>
        </p:spPr>
      </p:pic>
      <p:sp>
        <p:nvSpPr>
          <p:cNvPr id="9" name="CuadroTexto 8">
            <a:extLst>
              <a:ext uri="{FF2B5EF4-FFF2-40B4-BE49-F238E27FC236}">
                <a16:creationId xmlns:a16="http://schemas.microsoft.com/office/drawing/2014/main" id="{AFD38009-71F8-40D5-AE26-BB50A6FA1D1B}"/>
              </a:ext>
            </a:extLst>
          </p:cNvPr>
          <p:cNvSpPr txBox="1"/>
          <p:nvPr/>
        </p:nvSpPr>
        <p:spPr>
          <a:xfrm>
            <a:off x="1245816" y="1420416"/>
            <a:ext cx="1656185" cy="19389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indent="0" algn="ctr" defTabSz="584200" rtl="0" fontAlgn="auto" latinLnBrk="0" hangingPunct="0">
              <a:lnSpc>
                <a:spcPct val="100000"/>
              </a:lnSpc>
              <a:spcBef>
                <a:spcPts val="0"/>
              </a:spcBef>
              <a:spcAft>
                <a:spcPts val="0"/>
              </a:spcAft>
              <a:buClrTx/>
              <a:buSzTx/>
              <a:buFontTx/>
              <a:buNone/>
              <a:tabLst/>
            </a:pPr>
            <a:r>
              <a:rPr lang="es-ES" dirty="0"/>
              <a:t>Flash </a:t>
            </a:r>
            <a:r>
              <a:rPr lang="es-ES" dirty="0" err="1"/>
              <a:t>flood</a:t>
            </a:r>
            <a:r>
              <a:rPr lang="es-ES" dirty="0"/>
              <a:t> </a:t>
            </a:r>
            <a:r>
              <a:rPr lang="es-ES" dirty="0" err="1"/>
              <a:t>impact</a:t>
            </a:r>
            <a:r>
              <a:rPr lang="es-ES" dirty="0"/>
              <a:t> </a:t>
            </a:r>
            <a:r>
              <a:rPr lang="es-ES" dirty="0" err="1"/>
              <a:t>over</a:t>
            </a:r>
            <a:r>
              <a:rPr lang="es-ES" dirty="0"/>
              <a:t> </a:t>
            </a:r>
            <a:r>
              <a:rPr lang="es-ES" dirty="0" err="1"/>
              <a:t>the</a:t>
            </a:r>
            <a:r>
              <a:rPr lang="es-ES" dirty="0"/>
              <a:t> </a:t>
            </a:r>
            <a:r>
              <a:rPr lang="es-ES" dirty="0" err="1"/>
              <a:t>river</a:t>
            </a:r>
            <a:endParaRPr kumimoji="0" lang="es-ES" sz="24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
        <p:nvSpPr>
          <p:cNvPr id="10" name="CuadroTexto 9">
            <a:extLst>
              <a:ext uri="{FF2B5EF4-FFF2-40B4-BE49-F238E27FC236}">
                <a16:creationId xmlns:a16="http://schemas.microsoft.com/office/drawing/2014/main" id="{641E1B7F-63C7-434B-879C-29200D77ED4C}"/>
              </a:ext>
            </a:extLst>
          </p:cNvPr>
          <p:cNvSpPr txBox="1"/>
          <p:nvPr/>
        </p:nvSpPr>
        <p:spPr>
          <a:xfrm>
            <a:off x="254000" y="5380856"/>
            <a:ext cx="3872136"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indent="-342900" algn="l">
              <a:buFont typeface="Arial" panose="020B0604020202020204" pitchFamily="34" charset="0"/>
              <a:buChar char="•"/>
            </a:pPr>
            <a:r>
              <a:rPr lang="es-ES" dirty="0" err="1"/>
              <a:t>Flood</a:t>
            </a:r>
            <a:r>
              <a:rPr lang="es-ES" dirty="0"/>
              <a:t> </a:t>
            </a:r>
            <a:r>
              <a:rPr lang="es-ES" dirty="0" err="1"/>
              <a:t>Impact</a:t>
            </a:r>
            <a:r>
              <a:rPr lang="es-ES" dirty="0"/>
              <a:t> </a:t>
            </a:r>
            <a:r>
              <a:rPr lang="es-ES" dirty="0" err="1"/>
              <a:t>over</a:t>
            </a:r>
            <a:r>
              <a:rPr lang="es-ES" dirty="0"/>
              <a:t> </a:t>
            </a:r>
            <a:r>
              <a:rPr lang="es-ES" dirty="0" err="1"/>
              <a:t>sub-cachtment</a:t>
            </a:r>
            <a:r>
              <a:rPr lang="es-ES" dirty="0"/>
              <a:t> </a:t>
            </a:r>
          </a:p>
        </p:txBody>
      </p:sp>
    </p:spTree>
    <p:extLst>
      <p:ext uri="{BB962C8B-B14F-4D97-AF65-F5344CB8AC3E}">
        <p14:creationId xmlns:p14="http://schemas.microsoft.com/office/powerpoint/2010/main" val="2711266938"/>
      </p:ext>
    </p:extLst>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218</TotalTime>
  <Words>547</Words>
  <Application>Microsoft Office PowerPoint</Application>
  <PresentationFormat>Personalizado</PresentationFormat>
  <Paragraphs>72</Paragraphs>
  <Slides>24</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24</vt:i4>
      </vt:variant>
    </vt:vector>
  </HeadingPairs>
  <TitlesOfParts>
    <vt:vector size="32" baseType="lpstr">
      <vt:lpstr>Arial</vt:lpstr>
      <vt:lpstr>Calibri</vt:lpstr>
      <vt:lpstr>Calibri Light</vt:lpstr>
      <vt:lpstr>Helvetica Neue</vt:lpstr>
      <vt:lpstr>Helvetica Neue Light</vt:lpstr>
      <vt:lpstr>Helvetica Neue Medium</vt:lpstr>
      <vt:lpstr>Helvetica Neue Thin</vt:lpstr>
      <vt:lpstr>White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MANISES 10th -12th  Nov 2022  EXAMPLE OF FLASH FLOOD IMPACT OVER THE RIVER, AND URBAN AREAS AND SUB-CACHTMENTS </vt:lpstr>
      <vt:lpstr>OFICIAL Summary of the episode:</vt:lpstr>
      <vt:lpstr>OFICIAL Summary of the episode:</vt:lpstr>
      <vt:lpstr>EFAS INFORMATION: Flood probability 24 h.- Ericha acumulation- Eric point 08/11/2022</vt:lpstr>
      <vt:lpstr>EFAS INFORMATION:</vt:lpstr>
      <vt:lpstr>What can we find in Edera during and after the event?</vt:lpstr>
      <vt:lpstr>MANISES (VALENCIA): 10th -11th November 2022</vt:lpstr>
      <vt:lpstr>A)  FORECAST 0-120 h.</vt:lpstr>
      <vt:lpstr>Presentación de PowerPoint</vt:lpstr>
      <vt:lpstr>B) STORMS</vt:lpstr>
      <vt:lpstr>STORM, Lighting and hail hazards</vt:lpstr>
      <vt:lpstr>C) ANIMATED NOWCASTING.  1.- Hourly precipitation</vt:lpstr>
      <vt:lpstr>C) 2.-IMPACT (I)</vt:lpstr>
      <vt:lpstr>C) 2.- IMPACT (II)</vt:lpstr>
      <vt:lpstr>C) ANIMATED NOWCASTING: 2. Impact SUMMARY</vt:lpstr>
      <vt:lpstr>D) DAILY summary- 11 November 2024</vt:lpstr>
      <vt:lpstr>D) DAILY summary- 11 November 2024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ROSA MARIA TORRES SAAVEDRA</dc:creator>
  <cp:lastModifiedBy>ROSA MARIA TORRES SAAVEDRA</cp:lastModifiedBy>
  <cp:revision>10</cp:revision>
  <dcterms:modified xsi:type="dcterms:W3CDTF">2024-05-06T10:26:30Z</dcterms:modified>
</cp:coreProperties>
</file>