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media/image1.jpeg" ContentType="image/jpeg"/>
  <Override PartName="/ppt/theme/theme2.xml" ContentType="application/vnd.openxmlformats-officedocument.them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</p:sldIdLst>
  <p:sldSz cx="13004800" cy="97536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584200" rtl="0" fontAlgn="auto" latinLnBrk="0" hangingPunct="0">
      <a:lnSpc>
        <a:spcPct val="100000"/>
      </a:lnSpc>
      <a:spcBef>
        <a:spcPts val="4200"/>
      </a:spcBef>
      <a:spcAft>
        <a:spcPts val="0"/>
      </a:spcAft>
      <a:buClrTx/>
      <a:buSzTx/>
      <a:buFontTx/>
      <a:buNone/>
      <a:tabLst/>
      <a:defRPr b="0" baseline="0" cap="none" i="0" spc="0" strike="noStrike" sz="32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1pPr>
    <a:lvl2pPr marL="0" marR="0" indent="457200" algn="l" defTabSz="584200" rtl="0" fontAlgn="auto" latinLnBrk="0" hangingPunct="0">
      <a:lnSpc>
        <a:spcPct val="100000"/>
      </a:lnSpc>
      <a:spcBef>
        <a:spcPts val="4200"/>
      </a:spcBef>
      <a:spcAft>
        <a:spcPts val="0"/>
      </a:spcAft>
      <a:buClrTx/>
      <a:buSzTx/>
      <a:buFontTx/>
      <a:buNone/>
      <a:tabLst/>
      <a:defRPr b="0" baseline="0" cap="none" i="0" spc="0" strike="noStrike" sz="32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2pPr>
    <a:lvl3pPr marL="0" marR="0" indent="914400" algn="l" defTabSz="584200" rtl="0" fontAlgn="auto" latinLnBrk="0" hangingPunct="0">
      <a:lnSpc>
        <a:spcPct val="100000"/>
      </a:lnSpc>
      <a:spcBef>
        <a:spcPts val="4200"/>
      </a:spcBef>
      <a:spcAft>
        <a:spcPts val="0"/>
      </a:spcAft>
      <a:buClrTx/>
      <a:buSzTx/>
      <a:buFontTx/>
      <a:buNone/>
      <a:tabLst/>
      <a:defRPr b="0" baseline="0" cap="none" i="0" spc="0" strike="noStrike" sz="32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3pPr>
    <a:lvl4pPr marL="0" marR="0" indent="1371600" algn="l" defTabSz="584200" rtl="0" fontAlgn="auto" latinLnBrk="0" hangingPunct="0">
      <a:lnSpc>
        <a:spcPct val="100000"/>
      </a:lnSpc>
      <a:spcBef>
        <a:spcPts val="4200"/>
      </a:spcBef>
      <a:spcAft>
        <a:spcPts val="0"/>
      </a:spcAft>
      <a:buClrTx/>
      <a:buSzTx/>
      <a:buFontTx/>
      <a:buNone/>
      <a:tabLst/>
      <a:defRPr b="0" baseline="0" cap="none" i="0" spc="0" strike="noStrike" sz="32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4pPr>
    <a:lvl5pPr marL="0" marR="0" indent="1828800" algn="l" defTabSz="584200" rtl="0" fontAlgn="auto" latinLnBrk="0" hangingPunct="0">
      <a:lnSpc>
        <a:spcPct val="100000"/>
      </a:lnSpc>
      <a:spcBef>
        <a:spcPts val="4200"/>
      </a:spcBef>
      <a:spcAft>
        <a:spcPts val="0"/>
      </a:spcAft>
      <a:buClrTx/>
      <a:buSzTx/>
      <a:buFontTx/>
      <a:buNone/>
      <a:tabLst/>
      <a:defRPr b="0" baseline="0" cap="none" i="0" spc="0" strike="noStrike" sz="32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5pPr>
    <a:lvl6pPr marL="0" marR="0" indent="2286000" algn="l" defTabSz="584200" rtl="0" fontAlgn="auto" latinLnBrk="0" hangingPunct="0">
      <a:lnSpc>
        <a:spcPct val="100000"/>
      </a:lnSpc>
      <a:spcBef>
        <a:spcPts val="4200"/>
      </a:spcBef>
      <a:spcAft>
        <a:spcPts val="0"/>
      </a:spcAft>
      <a:buClrTx/>
      <a:buSzTx/>
      <a:buFontTx/>
      <a:buNone/>
      <a:tabLst/>
      <a:defRPr b="0" baseline="0" cap="none" i="0" spc="0" strike="noStrike" sz="32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6pPr>
    <a:lvl7pPr marL="0" marR="0" indent="2743200" algn="l" defTabSz="584200" rtl="0" fontAlgn="auto" latinLnBrk="0" hangingPunct="0">
      <a:lnSpc>
        <a:spcPct val="100000"/>
      </a:lnSpc>
      <a:spcBef>
        <a:spcPts val="4200"/>
      </a:spcBef>
      <a:spcAft>
        <a:spcPts val="0"/>
      </a:spcAft>
      <a:buClrTx/>
      <a:buSzTx/>
      <a:buFontTx/>
      <a:buNone/>
      <a:tabLst/>
      <a:defRPr b="0" baseline="0" cap="none" i="0" spc="0" strike="noStrike" sz="32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7pPr>
    <a:lvl8pPr marL="0" marR="0" indent="3200400" algn="l" defTabSz="584200" rtl="0" fontAlgn="auto" latinLnBrk="0" hangingPunct="0">
      <a:lnSpc>
        <a:spcPct val="100000"/>
      </a:lnSpc>
      <a:spcBef>
        <a:spcPts val="4200"/>
      </a:spcBef>
      <a:spcAft>
        <a:spcPts val="0"/>
      </a:spcAft>
      <a:buClrTx/>
      <a:buSzTx/>
      <a:buFontTx/>
      <a:buNone/>
      <a:tabLst/>
      <a:defRPr b="0" baseline="0" cap="none" i="0" spc="0" strike="noStrike" sz="32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8pPr>
    <a:lvl9pPr marL="0" marR="0" indent="3657600" algn="l" defTabSz="584200" rtl="0" fontAlgn="auto" latinLnBrk="0" hangingPunct="0">
      <a:lnSpc>
        <a:spcPct val="100000"/>
      </a:lnSpc>
      <a:spcBef>
        <a:spcPts val="4200"/>
      </a:spcBef>
      <a:spcAft>
        <a:spcPts val="0"/>
      </a:spcAft>
      <a:buClrTx/>
      <a:buSzTx/>
      <a:buFontTx/>
      <a:buNone/>
      <a:tabLst/>
      <a:defRPr b="0" baseline="0" cap="none" i="0" spc="0" strike="noStrike" sz="32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lumOff val="-13575"/>
            </a:schemeClr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hueOff val="114395"/>
              <a:lumOff val="-24975"/>
            </a:schemeClr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E1E0DA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chemeClr val="accent3">
              <a:hueOff val="362282"/>
              <a:satOff val="31803"/>
              <a:lumOff val="-18242"/>
            </a:schemeClr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929292"/>
              </a:solidFill>
              <a:prstDash val="solid"/>
              <a:miter lim="400000"/>
            </a:ln>
          </a:left>
          <a:right>
            <a:ln w="12700" cap="flat">
              <a:solidFill>
                <a:srgbClr val="929292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929292"/>
              </a:solidFill>
              <a:prstDash val="solid"/>
              <a:miter lim="400000"/>
            </a:ln>
          </a:insideH>
          <a:insideV>
            <a:ln w="127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solidFill>
            <a:srgbClr val="017101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Helvetica Neue Light"/>
          <a:ea typeface="Helvetica Neue Light"/>
          <a:cs typeface="Helvetica Neue Light"/>
        </a:font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 b="def" i="def"/>
      <a:tcStyle>
        <a:tcBdr/>
        <a:fill>
          <a:solidFill>
            <a:srgbClr val="EDEADD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9BA00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DADBDA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chemeClr val="accent6">
              <a:hueOff val="-146070"/>
              <a:satOff val="-10048"/>
              <a:lumOff val="-30626"/>
            </a:schemeClr>
          </a:solidFill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B5B5C1"/>
          </a:solidFill>
        </a:fill>
      </a:tcStyle>
    </a:wholeTbl>
    <a:band2H>
      <a:tcTxStyle b="def" i="def"/>
      <a:tcStyle>
        <a:tcBdr/>
        <a:fill>
          <a:solidFill>
            <a:srgbClr val="9A9AA5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85F"/>
          </a:solidFill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Shape 173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74" name="Shape 174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1.jpeg"/></Relationships>
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1.png"/></Relationships>
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5" Type="http://schemas.openxmlformats.org/officeDocument/2006/relationships/image" Target="../media/image6.png"/><Relationship Id="rId6" Type="http://schemas.openxmlformats.org/officeDocument/2006/relationships/image" Target="../media/image7.png"/><Relationship Id="rId7" Type="http://schemas.openxmlformats.org/officeDocument/2006/relationships/image" Target="../media/image8.png"/><Relationship Id="rId8" Type="http://schemas.openxmlformats.org/officeDocument/2006/relationships/image" Target="../media/image9.png"/><Relationship Id="rId9" Type="http://schemas.openxmlformats.org/officeDocument/2006/relationships/image" Target="../media/image1.jpeg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Text"/>
          <p:cNvSpPr txBox="1"/>
          <p:nvPr>
            <p:ph type="title"/>
          </p:nvPr>
        </p:nvSpPr>
        <p:spPr>
          <a:xfrm>
            <a:off x="1270000" y="1638300"/>
            <a:ext cx="10464800" cy="3302000"/>
          </a:xfrm>
          <a:prstGeom prst="rect">
            <a:avLst/>
          </a:prstGeom>
        </p:spPr>
        <p:txBody>
          <a:bodyPr anchor="b"/>
          <a:lstStyle/>
          <a:p>
            <a:pPr/>
            <a:r>
              <a:t>Title Text</a:t>
            </a:r>
          </a:p>
        </p:txBody>
      </p:sp>
      <p:sp>
        <p:nvSpPr>
          <p:cNvPr id="12" name="Body Level One…"/>
          <p:cNvSpPr txBox="1"/>
          <p:nvPr>
            <p:ph type="body" sz="quarter" idx="1"/>
          </p:nvPr>
        </p:nvSpPr>
        <p:spPr>
          <a:xfrm>
            <a:off x="1270000" y="5041900"/>
            <a:ext cx="10464800" cy="113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700"/>
            </a:lvl1pPr>
            <a:lvl2pPr marL="0" indent="0" algn="ctr">
              <a:spcBef>
                <a:spcPts val="0"/>
              </a:spcBef>
              <a:buSzTx/>
              <a:buNone/>
              <a:defRPr sz="3700"/>
            </a:lvl2pPr>
            <a:lvl3pPr marL="0" indent="0" algn="ctr">
              <a:spcBef>
                <a:spcPts val="0"/>
              </a:spcBef>
              <a:buSzTx/>
              <a:buNone/>
              <a:defRPr sz="3700"/>
            </a:lvl3pPr>
            <a:lvl4pPr marL="0" indent="0" algn="ctr">
              <a:spcBef>
                <a:spcPts val="0"/>
              </a:spcBef>
              <a:buSzTx/>
              <a:buNone/>
              <a:defRPr sz="3700"/>
            </a:lvl4pPr>
            <a:lvl5pPr marL="0" indent="0" algn="ctr">
              <a:spcBef>
                <a:spcPts val="0"/>
              </a:spcBef>
              <a:buSzTx/>
              <a:buNone/>
              <a:defRPr sz="37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latin typeface="Helvetica Neue Thin"/>
                <a:ea typeface="Helvetica Neue Thin"/>
                <a:cs typeface="Helvetica Neue Thin"/>
                <a:sym typeface="Helvetica Neue Thin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View of beach and sea from a grassy sand dune"/>
          <p:cNvSpPr/>
          <p:nvPr>
            <p:ph type="pic" idx="21"/>
          </p:nvPr>
        </p:nvSpPr>
        <p:spPr>
          <a:xfrm>
            <a:off x="1625600" y="374650"/>
            <a:ext cx="9753600" cy="65024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21" name="Title Text"/>
          <p:cNvSpPr txBox="1"/>
          <p:nvPr>
            <p:ph type="title"/>
          </p:nvPr>
        </p:nvSpPr>
        <p:spPr>
          <a:xfrm>
            <a:off x="1270000" y="6718300"/>
            <a:ext cx="10464800" cy="1422400"/>
          </a:xfrm>
          <a:prstGeom prst="rect">
            <a:avLst/>
          </a:prstGeom>
        </p:spPr>
        <p:txBody>
          <a:bodyPr anchor="b"/>
          <a:lstStyle/>
          <a:p>
            <a:pPr/>
            <a:r>
              <a:t>Title Text</a:t>
            </a:r>
          </a:p>
        </p:txBody>
      </p:sp>
      <p:sp>
        <p:nvSpPr>
          <p:cNvPr id="22" name="Body Level One…"/>
          <p:cNvSpPr txBox="1"/>
          <p:nvPr>
            <p:ph type="body" sz="quarter" idx="1"/>
          </p:nvPr>
        </p:nvSpPr>
        <p:spPr>
          <a:xfrm>
            <a:off x="1270000" y="8153400"/>
            <a:ext cx="10464800" cy="113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700"/>
            </a:lvl1pPr>
            <a:lvl2pPr marL="0" indent="0" algn="ctr">
              <a:spcBef>
                <a:spcPts val="0"/>
              </a:spcBef>
              <a:buSzTx/>
              <a:buNone/>
              <a:defRPr sz="3700"/>
            </a:lvl2pPr>
            <a:lvl3pPr marL="0" indent="0" algn="ctr">
              <a:spcBef>
                <a:spcPts val="0"/>
              </a:spcBef>
              <a:buSzTx/>
              <a:buNone/>
              <a:defRPr sz="3700"/>
            </a:lvl3pPr>
            <a:lvl4pPr marL="0" indent="0" algn="ctr">
              <a:spcBef>
                <a:spcPts val="0"/>
              </a:spcBef>
              <a:buSzTx/>
              <a:buNone/>
              <a:defRPr sz="3700"/>
            </a:lvl4pPr>
            <a:lvl5pPr marL="0" indent="0" algn="ctr">
              <a:spcBef>
                <a:spcPts val="0"/>
              </a:spcBef>
              <a:buSzTx/>
              <a:buNone/>
              <a:defRPr sz="37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- Cen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Text"/>
          <p:cNvSpPr txBox="1"/>
          <p:nvPr>
            <p:ph type="title"/>
          </p:nvPr>
        </p:nvSpPr>
        <p:spPr>
          <a:xfrm>
            <a:off x="1270000" y="3225800"/>
            <a:ext cx="10464800" cy="3302000"/>
          </a:xfrm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3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Heron flying low over a beach with a short fence in the foreground"/>
          <p:cNvSpPr/>
          <p:nvPr>
            <p:ph type="pic" idx="21"/>
          </p:nvPr>
        </p:nvSpPr>
        <p:spPr>
          <a:xfrm>
            <a:off x="6375400" y="635000"/>
            <a:ext cx="8216900" cy="82169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39" name="Title Text"/>
          <p:cNvSpPr txBox="1"/>
          <p:nvPr>
            <p:ph type="title"/>
          </p:nvPr>
        </p:nvSpPr>
        <p:spPr>
          <a:xfrm>
            <a:off x="952500" y="635000"/>
            <a:ext cx="5334000" cy="3987800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pPr/>
            <a:r>
              <a:t>Title Text</a:t>
            </a:r>
          </a:p>
        </p:txBody>
      </p:sp>
      <p:sp>
        <p:nvSpPr>
          <p:cNvPr id="40" name="Body Level One…"/>
          <p:cNvSpPr txBox="1"/>
          <p:nvPr>
            <p:ph type="body" sz="quarter" idx="1"/>
          </p:nvPr>
        </p:nvSpPr>
        <p:spPr>
          <a:xfrm>
            <a:off x="952500" y="4724400"/>
            <a:ext cx="5334000" cy="41148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700"/>
            </a:lvl1pPr>
            <a:lvl2pPr marL="0" indent="0" algn="ctr">
              <a:spcBef>
                <a:spcPts val="0"/>
              </a:spcBef>
              <a:buSzTx/>
              <a:buNone/>
              <a:defRPr sz="3700"/>
            </a:lvl2pPr>
            <a:lvl3pPr marL="0" indent="0" algn="ctr">
              <a:spcBef>
                <a:spcPts val="0"/>
              </a:spcBef>
              <a:buSzTx/>
              <a:buNone/>
              <a:defRPr sz="3700"/>
            </a:lvl3pPr>
            <a:lvl4pPr marL="0" indent="0" algn="ctr">
              <a:spcBef>
                <a:spcPts val="0"/>
              </a:spcBef>
              <a:buSzTx/>
              <a:buNone/>
              <a:defRPr sz="3700"/>
            </a:lvl4pPr>
            <a:lvl5pPr marL="0" indent="0" algn="ctr">
              <a:spcBef>
                <a:spcPts val="0"/>
              </a:spcBef>
              <a:buSzTx/>
              <a:buNone/>
              <a:defRPr sz="37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49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57" name="Body Level On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8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andy path between two hills leading to the ocean"/>
          <p:cNvSpPr/>
          <p:nvPr>
            <p:ph type="pic" idx="21"/>
          </p:nvPr>
        </p:nvSpPr>
        <p:spPr>
          <a:xfrm>
            <a:off x="3810000" y="2590800"/>
            <a:ext cx="9429750" cy="62865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66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67" name="Body Level One…"/>
          <p:cNvSpPr txBox="1"/>
          <p:nvPr>
            <p:ph type="body" sz="half" idx="1"/>
          </p:nvPr>
        </p:nvSpPr>
        <p:spPr>
          <a:xfrm>
            <a:off x="952500" y="2590800"/>
            <a:ext cx="5334000" cy="6286500"/>
          </a:xfrm>
          <a:prstGeom prst="rect">
            <a:avLst/>
          </a:prstGeom>
        </p:spPr>
        <p:txBody>
          <a:bodyPr/>
          <a:lstStyle>
            <a:lvl1pPr marL="342900" indent="-342900">
              <a:spcBef>
                <a:spcPts val="3200"/>
              </a:spcBef>
              <a:defRPr sz="2800"/>
            </a:lvl1pPr>
            <a:lvl2pPr marL="685800" indent="-342900">
              <a:spcBef>
                <a:spcPts val="3200"/>
              </a:spcBef>
              <a:defRPr sz="2800"/>
            </a:lvl2pPr>
            <a:lvl3pPr marL="1028700" indent="-342900">
              <a:spcBef>
                <a:spcPts val="3200"/>
              </a:spcBef>
              <a:defRPr sz="2800"/>
            </a:lvl3pPr>
            <a:lvl4pPr marL="1371600" indent="-342900">
              <a:spcBef>
                <a:spcPts val="3200"/>
              </a:spcBef>
              <a:defRPr sz="2800"/>
            </a:lvl4pPr>
            <a:lvl5pPr marL="1714500" indent="-342900">
              <a:spcBef>
                <a:spcPts val="3200"/>
              </a:spcBef>
              <a:defRPr sz="28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8" name="Slide Number"/>
          <p:cNvSpPr txBox="1"/>
          <p:nvPr>
            <p:ph type="sldNum" sz="quarter" idx="2"/>
          </p:nvPr>
        </p:nvSpPr>
        <p:spPr>
          <a:xfrm>
            <a:off x="6328884" y="9296400"/>
            <a:ext cx="340259" cy="342900"/>
          </a:xfrm>
          <a:prstGeom prst="rect">
            <a:avLst/>
          </a:prstGeom>
        </p:spPr>
        <p:txBody>
          <a:bodyPr/>
          <a:lstStyle>
            <a:lvl1pPr>
              <a:defRPr>
                <a:latin typeface="Helvetica Light"/>
                <a:ea typeface="Helvetica Light"/>
                <a:cs typeface="Helvetica Light"/>
                <a:sym typeface="Helvetica Light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, Bullets &amp; Live Video Sma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76" name="Body Level One…"/>
          <p:cNvSpPr txBox="1"/>
          <p:nvPr>
            <p:ph type="body" sz="half" idx="1"/>
          </p:nvPr>
        </p:nvSpPr>
        <p:spPr>
          <a:xfrm>
            <a:off x="952500" y="2590800"/>
            <a:ext cx="5334000" cy="6286500"/>
          </a:xfrm>
          <a:prstGeom prst="rect">
            <a:avLst/>
          </a:prstGeom>
        </p:spPr>
        <p:txBody>
          <a:bodyPr/>
          <a:lstStyle>
            <a:lvl1pPr marL="342900" indent="-342900">
              <a:spcBef>
                <a:spcPts val="3200"/>
              </a:spcBef>
              <a:defRPr sz="2800"/>
            </a:lvl1pPr>
            <a:lvl2pPr marL="685800" indent="-342900">
              <a:spcBef>
                <a:spcPts val="3200"/>
              </a:spcBef>
              <a:defRPr sz="2800"/>
            </a:lvl2pPr>
            <a:lvl3pPr marL="1028700" indent="-342900">
              <a:spcBef>
                <a:spcPts val="3200"/>
              </a:spcBef>
              <a:defRPr sz="2800"/>
            </a:lvl3pPr>
            <a:lvl4pPr marL="1371600" indent="-342900">
              <a:spcBef>
                <a:spcPts val="3200"/>
              </a:spcBef>
              <a:defRPr sz="2800"/>
            </a:lvl4pPr>
            <a:lvl5pPr marL="1714500" indent="-342900">
              <a:spcBef>
                <a:spcPts val="3200"/>
              </a:spcBef>
              <a:defRPr sz="28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7" name="Slide Number"/>
          <p:cNvSpPr txBox="1"/>
          <p:nvPr>
            <p:ph type="sldNum" sz="quarter" idx="2"/>
          </p:nvPr>
        </p:nvSpPr>
        <p:spPr>
          <a:xfrm>
            <a:off x="6328884" y="9296400"/>
            <a:ext cx="340259" cy="342900"/>
          </a:xfrm>
          <a:prstGeom prst="rect">
            <a:avLst/>
          </a:prstGeom>
        </p:spPr>
        <p:txBody>
          <a:bodyPr/>
          <a:lstStyle>
            <a:lvl1pPr>
              <a:defRPr>
                <a:latin typeface="Helvetica Light"/>
                <a:ea typeface="Helvetica Light"/>
                <a:cs typeface="Helvetica Light"/>
                <a:sym typeface="Helvetica Light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, Bullets &amp; Live Video La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85" name="Body Level One…"/>
          <p:cNvSpPr txBox="1"/>
          <p:nvPr>
            <p:ph type="body" sz="half" idx="1"/>
          </p:nvPr>
        </p:nvSpPr>
        <p:spPr>
          <a:xfrm>
            <a:off x="952500" y="2590800"/>
            <a:ext cx="5334000" cy="6286500"/>
          </a:xfrm>
          <a:prstGeom prst="rect">
            <a:avLst/>
          </a:prstGeom>
        </p:spPr>
        <p:txBody>
          <a:bodyPr/>
          <a:lstStyle>
            <a:lvl1pPr marL="342900" indent="-342900">
              <a:spcBef>
                <a:spcPts val="3200"/>
              </a:spcBef>
              <a:defRPr sz="2800"/>
            </a:lvl1pPr>
            <a:lvl2pPr marL="685800" indent="-342900">
              <a:spcBef>
                <a:spcPts val="3200"/>
              </a:spcBef>
              <a:defRPr sz="2800"/>
            </a:lvl2pPr>
            <a:lvl3pPr marL="1028700" indent="-342900">
              <a:spcBef>
                <a:spcPts val="3200"/>
              </a:spcBef>
              <a:defRPr sz="2800"/>
            </a:lvl3pPr>
            <a:lvl4pPr marL="1371600" indent="-342900">
              <a:spcBef>
                <a:spcPts val="3200"/>
              </a:spcBef>
              <a:defRPr sz="2800"/>
            </a:lvl4pPr>
            <a:lvl5pPr marL="1714500" indent="-342900">
              <a:spcBef>
                <a:spcPts val="3200"/>
              </a:spcBef>
              <a:defRPr sz="28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6" name="Slide Number"/>
          <p:cNvSpPr txBox="1"/>
          <p:nvPr>
            <p:ph type="sldNum" sz="quarter" idx="2"/>
          </p:nvPr>
        </p:nvSpPr>
        <p:spPr>
          <a:xfrm>
            <a:off x="6328884" y="9296400"/>
            <a:ext cx="340259" cy="342900"/>
          </a:xfrm>
          <a:prstGeom prst="rect">
            <a:avLst/>
          </a:prstGeom>
        </p:spPr>
        <p:txBody>
          <a:bodyPr/>
          <a:lstStyle>
            <a:lvl1pPr>
              <a:defRPr>
                <a:latin typeface="Helvetica Light"/>
                <a:ea typeface="Helvetica Light"/>
                <a:cs typeface="Helvetica Light"/>
                <a:sym typeface="Helvetica Light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Body Level One…"/>
          <p:cNvSpPr txBox="1"/>
          <p:nvPr>
            <p:ph type="body" idx="1"/>
          </p:nvPr>
        </p:nvSpPr>
        <p:spPr>
          <a:xfrm>
            <a:off x="952500" y="1270000"/>
            <a:ext cx="11099800" cy="7213600"/>
          </a:xfrm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9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Sandy path between two hills leading to the ocean"/>
          <p:cNvSpPr/>
          <p:nvPr>
            <p:ph type="pic" sz="quarter" idx="21"/>
          </p:nvPr>
        </p:nvSpPr>
        <p:spPr>
          <a:xfrm>
            <a:off x="6556375" y="5092700"/>
            <a:ext cx="5657850" cy="37719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102" name="Heron flying low over a beach with a short fence in the foreground"/>
          <p:cNvSpPr/>
          <p:nvPr>
            <p:ph type="pic" sz="half" idx="22"/>
          </p:nvPr>
        </p:nvSpPr>
        <p:spPr>
          <a:xfrm>
            <a:off x="6718300" y="749300"/>
            <a:ext cx="5334000" cy="53340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103" name="View of beach and sea from a grassy sand dune"/>
          <p:cNvSpPr/>
          <p:nvPr>
            <p:ph type="pic" idx="23"/>
          </p:nvPr>
        </p:nvSpPr>
        <p:spPr>
          <a:xfrm>
            <a:off x="-2832100" y="889000"/>
            <a:ext cx="11963400" cy="79756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10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–Johnny Appleseed"/>
          <p:cNvSpPr txBox="1"/>
          <p:nvPr>
            <p:ph type="body" sz="quarter" idx="21"/>
          </p:nvPr>
        </p:nvSpPr>
        <p:spPr>
          <a:xfrm>
            <a:off x="1270000" y="6362700"/>
            <a:ext cx="10464800" cy="461366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i="1" sz="2400"/>
            </a:lvl1pPr>
          </a:lstStyle>
          <a:p>
            <a:pPr/>
            <a:r>
              <a:t>–Johnny Appleseed</a:t>
            </a:r>
          </a:p>
        </p:txBody>
      </p:sp>
      <p:sp>
        <p:nvSpPr>
          <p:cNvPr id="112" name="“Type a quote here.”"/>
          <p:cNvSpPr txBox="1"/>
          <p:nvPr>
            <p:ph type="body" sz="quarter" idx="22"/>
          </p:nvPr>
        </p:nvSpPr>
        <p:spPr>
          <a:xfrm>
            <a:off x="1270000" y="4267112"/>
            <a:ext cx="10464800" cy="609776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3400"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pPr/>
            <a:r>
              <a:t>“Type a quote here.” </a:t>
            </a:r>
          </a:p>
        </p:txBody>
      </p:sp>
      <p:sp>
        <p:nvSpPr>
          <p:cNvPr id="11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View of beach and sea from a grassy sand dune"/>
          <p:cNvSpPr/>
          <p:nvPr>
            <p:ph type="pic" idx="21"/>
          </p:nvPr>
        </p:nvSpPr>
        <p:spPr>
          <a:xfrm>
            <a:off x="-1308100" y="-50800"/>
            <a:ext cx="14782800" cy="98552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12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5" name="edera1.pdf" descr="edera1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73939" y="8737589"/>
            <a:ext cx="1723018" cy="766095"/>
          </a:xfrm>
          <a:prstGeom prst="rect">
            <a:avLst/>
          </a:prstGeom>
          <a:ln w="12700">
            <a:miter lim="400000"/>
          </a:ln>
        </p:spPr>
      </p:pic>
      <p:sp>
        <p:nvSpPr>
          <p:cNvPr id="136" name="Title Text"/>
          <p:cNvSpPr txBox="1"/>
          <p:nvPr>
            <p:ph type="title"/>
          </p:nvPr>
        </p:nvSpPr>
        <p:spPr>
          <a:xfrm>
            <a:off x="254000" y="254000"/>
            <a:ext cx="11099800" cy="894620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defRPr b="1" sz="4000">
                <a:solidFill>
                  <a:schemeClr val="accent4">
                    <a:hueOff val="-1081314"/>
                    <a:satOff val="4338"/>
                    <a:lumOff val="-8931"/>
                  </a:schemeClr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defTabSz="914400"/>
            <a:r>
              <a:t>Title Text</a:t>
            </a:r>
          </a:p>
        </p:txBody>
      </p:sp>
      <p:sp>
        <p:nvSpPr>
          <p:cNvPr id="137" name="Body Level One…"/>
          <p:cNvSpPr txBox="1"/>
          <p:nvPr>
            <p:ph type="body" idx="1"/>
          </p:nvPr>
        </p:nvSpPr>
        <p:spPr>
          <a:xfrm>
            <a:off x="254000" y="1231825"/>
            <a:ext cx="11099800" cy="6286501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>
              <a:spcBef>
                <a:spcPts val="1200"/>
              </a:spcBef>
              <a:buSzTx/>
              <a:buNone/>
              <a:defRPr sz="3000">
                <a:latin typeface="Arial"/>
                <a:ea typeface="Arial"/>
                <a:cs typeface="Arial"/>
                <a:sym typeface="Arial"/>
              </a:defRPr>
            </a:lvl1pPr>
            <a:lvl2pPr>
              <a:spcBef>
                <a:spcPts val="1200"/>
              </a:spcBef>
              <a:defRPr sz="3000">
                <a:latin typeface="Arial"/>
                <a:ea typeface="Arial"/>
                <a:cs typeface="Arial"/>
                <a:sym typeface="Arial"/>
              </a:defRPr>
            </a:lvl2pPr>
            <a:lvl3pPr>
              <a:spcBef>
                <a:spcPts val="1200"/>
              </a:spcBef>
              <a:defRPr sz="3000">
                <a:latin typeface="Arial"/>
                <a:ea typeface="Arial"/>
                <a:cs typeface="Arial"/>
                <a:sym typeface="Arial"/>
              </a:defRPr>
            </a:lvl3pPr>
            <a:lvl4pPr>
              <a:spcBef>
                <a:spcPts val="1200"/>
              </a:spcBef>
              <a:defRPr sz="3000">
                <a:latin typeface="Arial"/>
                <a:ea typeface="Arial"/>
                <a:cs typeface="Arial"/>
                <a:sym typeface="Arial"/>
              </a:defRPr>
            </a:lvl4pPr>
            <a:lvl5pPr>
              <a:spcBef>
                <a:spcPts val="1200"/>
              </a:spcBef>
              <a:defRPr sz="3000">
                <a:latin typeface="Arial"/>
                <a:ea typeface="Arial"/>
                <a:cs typeface="Arial"/>
                <a:sym typeface="Arial"/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pic>
        <p:nvPicPr>
          <p:cNvPr id="138" name="EN V Co-funded by the EU_POS.jpg" descr="EN V Co-funded by the EU_POS.jp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1879910" y="8621749"/>
            <a:ext cx="1038114" cy="1051803"/>
          </a:xfrm>
          <a:prstGeom prst="rect">
            <a:avLst/>
          </a:prstGeom>
          <a:ln w="12700">
            <a:miter lim="400000"/>
          </a:ln>
        </p:spPr>
      </p:pic>
      <p:sp>
        <p:nvSpPr>
          <p:cNvPr id="139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6" name="Picture 6" descr="Picture 6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795945" y="8640424"/>
            <a:ext cx="1164367" cy="1136422"/>
          </a:xfrm>
          <a:prstGeom prst="rect">
            <a:avLst/>
          </a:prstGeom>
          <a:ln w="12700">
            <a:miter lim="400000"/>
          </a:ln>
        </p:spPr>
      </p:pic>
      <p:pic>
        <p:nvPicPr>
          <p:cNvPr id="147" name="edera1.pdf" descr="edera1.pdf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73939" y="8737589"/>
            <a:ext cx="1723018" cy="766095"/>
          </a:xfrm>
          <a:prstGeom prst="rect">
            <a:avLst/>
          </a:prstGeom>
          <a:ln w="12700">
            <a:miter lim="400000"/>
          </a:ln>
        </p:spPr>
      </p:pic>
      <p:sp>
        <p:nvSpPr>
          <p:cNvPr id="148" name="Title Text"/>
          <p:cNvSpPr txBox="1"/>
          <p:nvPr>
            <p:ph type="title"/>
          </p:nvPr>
        </p:nvSpPr>
        <p:spPr>
          <a:xfrm>
            <a:off x="254000" y="254000"/>
            <a:ext cx="11099800" cy="894620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defRPr b="1" sz="4000">
                <a:solidFill>
                  <a:schemeClr val="accent4">
                    <a:hueOff val="-1081314"/>
                    <a:satOff val="4338"/>
                    <a:lumOff val="-8931"/>
                  </a:schemeClr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defTabSz="914400"/>
            <a:r>
              <a:t>Title Text</a:t>
            </a:r>
          </a:p>
        </p:txBody>
      </p:sp>
      <p:sp>
        <p:nvSpPr>
          <p:cNvPr id="149" name="Body Level One…"/>
          <p:cNvSpPr txBox="1"/>
          <p:nvPr>
            <p:ph type="body" idx="1"/>
          </p:nvPr>
        </p:nvSpPr>
        <p:spPr>
          <a:xfrm>
            <a:off x="254000" y="1231825"/>
            <a:ext cx="11099800" cy="6286501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>
              <a:spcBef>
                <a:spcPts val="1200"/>
              </a:spcBef>
              <a:buSzTx/>
              <a:buNone/>
              <a:defRPr sz="3000">
                <a:latin typeface="Arial"/>
                <a:ea typeface="Arial"/>
                <a:cs typeface="Arial"/>
                <a:sym typeface="Arial"/>
              </a:defRPr>
            </a:lvl1pPr>
            <a:lvl2pPr>
              <a:spcBef>
                <a:spcPts val="1200"/>
              </a:spcBef>
              <a:defRPr sz="3000">
                <a:latin typeface="Arial"/>
                <a:ea typeface="Arial"/>
                <a:cs typeface="Arial"/>
                <a:sym typeface="Arial"/>
              </a:defRPr>
            </a:lvl2pPr>
            <a:lvl3pPr>
              <a:spcBef>
                <a:spcPts val="1200"/>
              </a:spcBef>
              <a:defRPr sz="3000">
                <a:latin typeface="Arial"/>
                <a:ea typeface="Arial"/>
                <a:cs typeface="Arial"/>
                <a:sym typeface="Arial"/>
              </a:defRPr>
            </a:lvl3pPr>
            <a:lvl4pPr>
              <a:spcBef>
                <a:spcPts val="1200"/>
              </a:spcBef>
              <a:defRPr sz="3000">
                <a:latin typeface="Arial"/>
                <a:ea typeface="Arial"/>
                <a:cs typeface="Arial"/>
                <a:sym typeface="Arial"/>
              </a:defRPr>
            </a:lvl4pPr>
            <a:lvl5pPr>
              <a:spcBef>
                <a:spcPts val="1200"/>
              </a:spcBef>
              <a:defRPr sz="3000">
                <a:latin typeface="Arial"/>
                <a:ea typeface="Arial"/>
                <a:cs typeface="Arial"/>
                <a:sym typeface="Arial"/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50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Title Text"/>
          <p:cNvSpPr txBox="1"/>
          <p:nvPr>
            <p:ph type="title"/>
          </p:nvPr>
        </p:nvSpPr>
        <p:spPr>
          <a:xfrm>
            <a:off x="1270000" y="1638300"/>
            <a:ext cx="10464800" cy="3302000"/>
          </a:xfrm>
          <a:prstGeom prst="rect">
            <a:avLst/>
          </a:prstGeom>
        </p:spPr>
        <p:txBody>
          <a:bodyPr anchor="b"/>
          <a:lstStyle>
            <a:lvl1pPr>
              <a:defRPr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Title Text</a:t>
            </a:r>
          </a:p>
        </p:txBody>
      </p:sp>
      <p:pic>
        <p:nvPicPr>
          <p:cNvPr id="158" name="edera_logo_out.pdf" descr="edera_logo_out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65365" y="161983"/>
            <a:ext cx="5604441" cy="1388809"/>
          </a:xfrm>
          <a:prstGeom prst="rect">
            <a:avLst/>
          </a:prstGeom>
          <a:ln w="12700">
            <a:miter lim="400000"/>
          </a:ln>
        </p:spPr>
      </p:pic>
      <p:pic>
        <p:nvPicPr>
          <p:cNvPr id="159" name="crahi_logo.pdf" descr="crahi_logo.pdf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65365" y="9192305"/>
            <a:ext cx="2752625" cy="344821"/>
          </a:xfrm>
          <a:prstGeom prst="rect">
            <a:avLst/>
          </a:prstGeom>
          <a:ln w="12700">
            <a:miter lim="400000"/>
          </a:ln>
        </p:spPr>
      </p:pic>
      <p:pic>
        <p:nvPicPr>
          <p:cNvPr id="160" name="Picture 12" descr="Picture 12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4659472" y="9197199"/>
            <a:ext cx="1806255" cy="335032"/>
          </a:xfrm>
          <a:prstGeom prst="rect">
            <a:avLst/>
          </a:prstGeom>
          <a:ln w="12700">
            <a:miter lim="400000"/>
          </a:ln>
        </p:spPr>
      </p:pic>
      <p:pic>
        <p:nvPicPr>
          <p:cNvPr id="161" name="Picture 8" descr="Picture 8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3047643" y="9237671"/>
            <a:ext cx="1482177" cy="254088"/>
          </a:xfrm>
          <a:prstGeom prst="rect">
            <a:avLst/>
          </a:prstGeom>
          <a:ln w="12700">
            <a:miter lim="400000"/>
          </a:ln>
        </p:spPr>
      </p:pic>
      <p:pic>
        <p:nvPicPr>
          <p:cNvPr id="162" name="ANEPC_logotipo_versao_circular_6cm-digital.png" descr="ANEPC_logotipo_versao_circular_6cm-digital.png"/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12029617" y="9015671"/>
            <a:ext cx="698088" cy="698088"/>
          </a:xfrm>
          <a:prstGeom prst="rect">
            <a:avLst/>
          </a:prstGeom>
          <a:ln w="12700">
            <a:miter lim="400000"/>
          </a:ln>
        </p:spPr>
      </p:pic>
      <p:pic>
        <p:nvPicPr>
          <p:cNvPr id="163" name="logo-amaya-web2.png" descr="logo-amaya-web2.png"/>
          <p:cNvPicPr>
            <a:picLocks noChangeAspect="1"/>
          </p:cNvPicPr>
          <p:nvPr/>
        </p:nvPicPr>
        <p:blipFill>
          <a:blip r:embed="rId7">
            <a:extLst/>
          </a:blip>
          <a:srcRect l="0" t="0" r="32327" b="0"/>
          <a:stretch>
            <a:fillRect/>
          </a:stretch>
        </p:blipFill>
        <p:spPr>
          <a:xfrm>
            <a:off x="6618736" y="9099404"/>
            <a:ext cx="1710040" cy="530661"/>
          </a:xfrm>
          <a:prstGeom prst="rect">
            <a:avLst/>
          </a:prstGeom>
          <a:ln w="12700">
            <a:miter lim="400000"/>
          </a:ln>
        </p:spPr>
      </p:pic>
      <p:pic>
        <p:nvPicPr>
          <p:cNvPr id="164" name="layout_set_logo.png" descr="layout_set_logo.png"/>
          <p:cNvPicPr>
            <a:picLocks noChangeAspect="1"/>
          </p:cNvPicPr>
          <p:nvPr/>
        </p:nvPicPr>
        <p:blipFill>
          <a:blip r:embed="rId8">
            <a:extLst/>
          </a:blip>
          <a:stretch>
            <a:fillRect/>
          </a:stretch>
        </p:blipFill>
        <p:spPr>
          <a:xfrm>
            <a:off x="8548735" y="9110609"/>
            <a:ext cx="3261018" cy="508212"/>
          </a:xfrm>
          <a:prstGeom prst="rect">
            <a:avLst/>
          </a:prstGeom>
          <a:ln w="12700">
            <a:miter lim="400000"/>
          </a:ln>
        </p:spPr>
      </p:pic>
      <p:sp>
        <p:nvSpPr>
          <p:cNvPr id="165" name="Body Level One…"/>
          <p:cNvSpPr txBox="1"/>
          <p:nvPr>
            <p:ph type="body" sz="quarter" idx="1"/>
          </p:nvPr>
        </p:nvSpPr>
        <p:spPr>
          <a:xfrm>
            <a:off x="1270000" y="5041900"/>
            <a:ext cx="10464800" cy="113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700">
                <a:latin typeface="Arial"/>
                <a:ea typeface="Arial"/>
                <a:cs typeface="Arial"/>
                <a:sym typeface="Arial"/>
              </a:defRPr>
            </a:lvl1pPr>
            <a:lvl2pPr marL="0" indent="0" algn="ctr">
              <a:spcBef>
                <a:spcPts val="0"/>
              </a:spcBef>
              <a:buSzTx/>
              <a:buNone/>
              <a:defRPr sz="3700">
                <a:latin typeface="Arial"/>
                <a:ea typeface="Arial"/>
                <a:cs typeface="Arial"/>
                <a:sym typeface="Arial"/>
              </a:defRPr>
            </a:lvl2pPr>
            <a:lvl3pPr marL="0" indent="0" algn="ctr">
              <a:spcBef>
                <a:spcPts val="0"/>
              </a:spcBef>
              <a:buSzTx/>
              <a:buNone/>
              <a:defRPr sz="3700">
                <a:latin typeface="Arial"/>
                <a:ea typeface="Arial"/>
                <a:cs typeface="Arial"/>
                <a:sym typeface="Arial"/>
              </a:defRPr>
            </a:lvl3pPr>
            <a:lvl4pPr marL="0" indent="0" algn="ctr">
              <a:spcBef>
                <a:spcPts val="0"/>
              </a:spcBef>
              <a:buSzTx/>
              <a:buNone/>
              <a:defRPr sz="3700">
                <a:latin typeface="Arial"/>
                <a:ea typeface="Arial"/>
                <a:cs typeface="Arial"/>
                <a:sym typeface="Arial"/>
              </a:defRPr>
            </a:lvl4pPr>
            <a:lvl5pPr marL="0" indent="0" algn="ctr">
              <a:spcBef>
                <a:spcPts val="0"/>
              </a:spcBef>
              <a:buSzTx/>
              <a:buNone/>
              <a:defRPr sz="3700">
                <a:latin typeface="Arial"/>
                <a:ea typeface="Arial"/>
                <a:cs typeface="Arial"/>
                <a:sym typeface="Arial"/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pic>
        <p:nvPicPr>
          <p:cNvPr id="166" name="EN V Co-funded by the EU_POS.jpg" descr="EN V Co-funded by the EU_POS.jpg"/>
          <p:cNvPicPr>
            <a:picLocks noChangeAspect="1"/>
          </p:cNvPicPr>
          <p:nvPr/>
        </p:nvPicPr>
        <p:blipFill>
          <a:blip r:embed="rId9">
            <a:extLst/>
          </a:blip>
          <a:stretch>
            <a:fillRect/>
          </a:stretch>
        </p:blipFill>
        <p:spPr>
          <a:xfrm>
            <a:off x="11244115" y="-21768"/>
            <a:ext cx="1733122" cy="1755976"/>
          </a:xfrm>
          <a:prstGeom prst="rect">
            <a:avLst/>
          </a:prstGeom>
          <a:ln w="12700">
            <a:miter lim="400000"/>
          </a:ln>
        </p:spPr>
      </p:pic>
      <p:sp>
        <p:nvSpPr>
          <p:cNvPr id="167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latin typeface="Helvetica Neue Thin"/>
                <a:ea typeface="Helvetica Neue Thin"/>
                <a:cs typeface="Helvetica Neue Thin"/>
                <a:sym typeface="Helvetica Neue Thin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3.xml"/><Relationship Id="rId15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15.xml"/><Relationship Id="rId17" Type="http://schemas.openxmlformats.org/officeDocument/2006/relationships/slideLayout" Target="../slideLayouts/slideLayout16.xml"/><Relationship Id="rId18" Type="http://schemas.openxmlformats.org/officeDocument/2006/relationships/slideLayout" Target="../slideLayouts/slideLayout17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/>
          <p:nvPr>
            <p:ph type="title"/>
          </p:nvPr>
        </p:nvSpPr>
        <p:spPr>
          <a:xfrm>
            <a:off x="952500" y="254000"/>
            <a:ext cx="11099800" cy="2159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 fontScale="100000" lnSpcReduction="0"/>
          </a:bodyPr>
          <a:lstStyle/>
          <a:p>
            <a:pPr/>
            <a:r>
              <a:t>Title Text</a:t>
            </a:r>
          </a:p>
        </p:txBody>
      </p:sp>
      <p:sp>
        <p:nvSpPr>
          <p:cNvPr id="3" name="Body Level One…"/>
          <p:cNvSpPr txBox="1"/>
          <p:nvPr>
            <p:ph type="body" idx="1"/>
          </p:nvPr>
        </p:nvSpPr>
        <p:spPr>
          <a:xfrm>
            <a:off x="952500" y="2590800"/>
            <a:ext cx="11099800" cy="6286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 fontScale="100000" lnSpcReduction="0"/>
          </a:bodyPr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/>
          <p:nvPr>
            <p:ph type="sldNum" sz="quarter" idx="2"/>
          </p:nvPr>
        </p:nvSpPr>
        <p:spPr>
          <a:xfrm>
            <a:off x="6328884" y="9296400"/>
            <a:ext cx="340259" cy="324306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 algn="ctr">
              <a:spcBef>
                <a:spcPts val="0"/>
              </a:spcBef>
              <a:defRPr sz="160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</p:sldLayoutIdLst>
  <p:transition xmlns:p14="http://schemas.microsoft.com/office/powerpoint/2010/main" spd="med" advClick="1"/>
  <p:txStyles>
    <p:title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1pPr>
      <a:lvl2pPr marL="0" marR="0" indent="457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2pPr>
      <a:lvl3pPr marL="0" marR="0" indent="914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3pPr>
      <a:lvl4pPr marL="0" marR="0" indent="1371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4pPr>
      <a:lvl5pPr marL="0" marR="0" indent="1828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5pPr>
      <a:lvl6pPr marL="0" marR="0" indent="22860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6pPr>
      <a:lvl7pPr marL="0" marR="0" indent="2743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7pPr>
      <a:lvl8pPr marL="0" marR="0" indent="3200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8pPr>
      <a:lvl9pPr marL="0" marR="0" indent="3657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9pPr>
    </p:titleStyle>
    <p:bodyStyle>
      <a:lvl1pPr marL="444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1pPr>
      <a:lvl2pPr marL="889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2pPr>
      <a:lvl3pPr marL="1333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3pPr>
      <a:lvl4pPr marL="1778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4pPr>
      <a:lvl5pPr marL="2222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5pPr>
      <a:lvl6pPr marL="2667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6pPr>
      <a:lvl7pPr marL="3111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7pPr>
      <a:lvl8pPr marL="3556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8pPr>
      <a:lvl9pPr marL="4000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9pPr>
    </p:bodyStyle>
    <p:other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1pPr>
      <a:lvl2pPr marL="0" marR="0" indent="457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2pPr>
      <a:lvl3pPr marL="0" marR="0" indent="914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3pPr>
      <a:lvl4pPr marL="0" marR="0" indent="1371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4pPr>
      <a:lvl5pPr marL="0" marR="0" indent="1828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5pPr>
      <a:lvl6pPr marL="0" marR="0" indent="22860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6pPr>
      <a:lvl7pPr marL="0" marR="0" indent="2743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7pPr>
      <a:lvl8pPr marL="0" marR="0" indent="3200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8pPr>
      <a:lvl9pPr marL="0" marR="0" indent="3657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image" Target="../media/image3.png"/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5" Type="http://schemas.openxmlformats.org/officeDocument/2006/relationships/image" Target="../media/image6.png"/><Relationship Id="rId6" Type="http://schemas.openxmlformats.org/officeDocument/2006/relationships/image" Target="../media/image7.png"/><Relationship Id="rId7" Type="http://schemas.openxmlformats.org/officeDocument/2006/relationships/image" Target="../media/image8.png"/><Relationship Id="rId8" Type="http://schemas.openxmlformats.org/officeDocument/2006/relationships/image" Target="../media/image9.png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6.xml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6.xml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image" Target="../media/image10.png"/><Relationship Id="rId3" Type="http://schemas.openxmlformats.org/officeDocument/2006/relationships/image" Target="../media/image11.png"/><Relationship Id="rId4" Type="http://schemas.openxmlformats.org/officeDocument/2006/relationships/image" Target="../media/image12.png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image" Target="../media/image13.png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image" Target="../media/image14.png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image" Target="../media/image15.png"/><Relationship Id="rId3" Type="http://schemas.openxmlformats.org/officeDocument/2006/relationships/image" Target="../media/image2.png"/><Relationship Id="rId4" Type="http://schemas.openxmlformats.org/officeDocument/2006/relationships/image" Target="../media/image1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image" Target="../media/image7.png"/><Relationship Id="rId9" Type="http://schemas.openxmlformats.org/officeDocument/2006/relationships/image" Target="../media/image8.png"/><Relationship Id="rId10" Type="http://schemas.openxmlformats.org/officeDocument/2006/relationships/image" Target="../media/image9.png"/></Relationships>
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image" Target="../media/image2.png"/><Relationship Id="rId3" Type="http://schemas.openxmlformats.org/officeDocument/2006/relationships/image" Target="../media/image15.png"/><Relationship Id="rId4" Type="http://schemas.openxmlformats.org/officeDocument/2006/relationships/image" Target="../media/image1.png"/></Relationships>
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1.png"/></Relationships>
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1.png"/></Relationships>
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image" Target="../media/image16.png"/></Relationships>
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image" Target="../media/image17.png"/><Relationship Id="rId3" Type="http://schemas.openxmlformats.org/officeDocument/2006/relationships/image" Target="../media/image18.png"/><Relationship Id="rId4" Type="http://schemas.openxmlformats.org/officeDocument/2006/relationships/image" Target="../media/image19.png"/></Relationships>
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image" Target="../media/image17.png"/><Relationship Id="rId3" Type="http://schemas.openxmlformats.org/officeDocument/2006/relationships/image" Target="../media/image20.png"/></Relationships>

</file>

<file path=ppt/slides/_rels/slide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image" Target="../media/image17.png"/><Relationship Id="rId3" Type="http://schemas.openxmlformats.org/officeDocument/2006/relationships/image" Target="../media/image21.png"/><Relationship Id="rId4" Type="http://schemas.openxmlformats.org/officeDocument/2006/relationships/image" Target="../media/image22.png"/><Relationship Id="rId5" Type="http://schemas.openxmlformats.org/officeDocument/2006/relationships/image" Target="../media/image23.png"/></Relationships>

</file>

<file path=ppt/slides/_rels/slide1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image" Target="../media/image17.png"/><Relationship Id="rId3" Type="http://schemas.openxmlformats.org/officeDocument/2006/relationships/image" Target="../media/image24.png"/><Relationship Id="rId4" Type="http://schemas.openxmlformats.org/officeDocument/2006/relationships/image" Target="../media/image22.png"/><Relationship Id="rId5" Type="http://schemas.openxmlformats.org/officeDocument/2006/relationships/image" Target="../media/image25.png"/><Relationship Id="rId6" Type="http://schemas.openxmlformats.org/officeDocument/2006/relationships/image" Target="../media/image23.png"/><Relationship Id="rId7" Type="http://schemas.openxmlformats.org/officeDocument/2006/relationships/image" Target="../media/image26.png"/></Relationships>

</file>

<file path=ppt/slides/_rels/slide1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image" Target="../media/image27.png"/><Relationship Id="rId3" Type="http://schemas.openxmlformats.org/officeDocument/2006/relationships/image" Target="../media/image28.png"/><Relationship Id="rId4" Type="http://schemas.openxmlformats.org/officeDocument/2006/relationships/image" Target="../media/image23.png"/></Relationships>

</file>

<file path=ppt/slides/_rels/slide1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image" Target="../media/image29.png"/><Relationship Id="rId3" Type="http://schemas.openxmlformats.org/officeDocument/2006/relationships/image" Target="../media/image30.png"/><Relationship Id="rId4" Type="http://schemas.openxmlformats.org/officeDocument/2006/relationships/image" Target="../media/image31.png"/></Relationships>

</file>

<file path=ppt/slides/_rels/slide1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image" Target="../media/image29.png"/><Relationship Id="rId3" Type="http://schemas.openxmlformats.org/officeDocument/2006/relationships/image" Target="../media/image30.png"/><Relationship Id="rId4" Type="http://schemas.openxmlformats.org/officeDocument/2006/relationships/image" Target="../media/image31.png"/></Relationships>

</file>

<file path=ppt/slides/_rels/slide1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image" Target="../media/image32.png"/><Relationship Id="rId3" Type="http://schemas.openxmlformats.org/officeDocument/2006/relationships/image" Target="../media/image30.png"/><Relationship Id="rId4" Type="http://schemas.openxmlformats.org/officeDocument/2006/relationships/image" Target="../media/image33.png"/><Relationship Id="rId5" Type="http://schemas.openxmlformats.org/officeDocument/2006/relationships/image" Target="../media/image31.png"/></Relationships>

</file>

<file path=ppt/slides/_rels/slide2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image" Target="../media/image29.png"/><Relationship Id="rId3" Type="http://schemas.openxmlformats.org/officeDocument/2006/relationships/image" Target="../media/image30.png"/><Relationship Id="rId4" Type="http://schemas.openxmlformats.org/officeDocument/2006/relationships/image" Target="../media/image34.png"/><Relationship Id="rId5" Type="http://schemas.openxmlformats.org/officeDocument/2006/relationships/image" Target="../media/image31.png"/></Relationships>

</file>

<file path=ppt/slides/_rels/slide2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image" Target="../media/image35.png"/><Relationship Id="rId3" Type="http://schemas.openxmlformats.org/officeDocument/2006/relationships/image" Target="../media/image31.png"/></Relationships>

</file>

<file path=ppt/slides/_rels/slide2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image" Target="../media/image36.png"/></Relationships>

</file>

<file path=ppt/slides/_rels/slide2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1.png"/></Relationships>

</file>

<file path=ppt/slides/_rels/slide2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image" Target="../media/image3.png"/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5" Type="http://schemas.openxmlformats.org/officeDocument/2006/relationships/image" Target="../media/image6.png"/><Relationship Id="rId6" Type="http://schemas.openxmlformats.org/officeDocument/2006/relationships/image" Target="../media/image7.png"/><Relationship Id="rId7" Type="http://schemas.openxmlformats.org/officeDocument/2006/relationships/image" Target="../media/image8.png"/><Relationship Id="rId8" Type="http://schemas.openxmlformats.org/officeDocument/2006/relationships/image" Target="../media/image9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EDERA…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2" indent="0">
              <a:defRPr sz="5000">
                <a:latin typeface="Arial"/>
                <a:ea typeface="Arial"/>
                <a:cs typeface="Arial"/>
                <a:sym typeface="Arial"/>
              </a:defRPr>
            </a:pPr>
            <a:r>
              <a:t>EDERA</a:t>
            </a:r>
          </a:p>
          <a:p>
            <a:pPr lvl="2" indent="0">
              <a:defRPr sz="5000">
                <a:latin typeface="Arial"/>
                <a:ea typeface="Arial"/>
                <a:cs typeface="Arial"/>
                <a:sym typeface="Arial"/>
              </a:defRPr>
            </a:pPr>
            <a:r>
              <a:t>Sesión de formación CENEM</a:t>
            </a:r>
          </a:p>
        </p:txBody>
      </p:sp>
      <p:sp>
        <p:nvSpPr>
          <p:cNvPr id="177" name="03 octubre 2023"/>
          <p:cNvSpPr txBox="1"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 sz="3000"/>
            </a:lvl1pPr>
          </a:lstStyle>
          <a:p>
            <a:pPr/>
            <a:r>
              <a:t>03 octubre 2023</a:t>
            </a:r>
          </a:p>
        </p:txBody>
      </p:sp>
      <p:pic>
        <p:nvPicPr>
          <p:cNvPr id="178" name="edera_logo_out.pdf" descr="edera_logo_out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65365" y="161983"/>
            <a:ext cx="5604441" cy="1388809"/>
          </a:xfrm>
          <a:prstGeom prst="rect">
            <a:avLst/>
          </a:prstGeom>
          <a:ln w="12700">
            <a:miter lim="400000"/>
          </a:ln>
        </p:spPr>
      </p:pic>
      <p:pic>
        <p:nvPicPr>
          <p:cNvPr id="179" name="crahi_logo.pdf" descr="crahi_logo.pdf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65365" y="9192305"/>
            <a:ext cx="2752625" cy="344821"/>
          </a:xfrm>
          <a:prstGeom prst="rect">
            <a:avLst/>
          </a:prstGeom>
          <a:ln w="12700">
            <a:miter lim="400000"/>
          </a:ln>
        </p:spPr>
      </p:pic>
      <p:pic>
        <p:nvPicPr>
          <p:cNvPr id="180" name="Picture 12" descr="Picture 12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4659472" y="9197199"/>
            <a:ext cx="1806255" cy="335032"/>
          </a:xfrm>
          <a:prstGeom prst="rect">
            <a:avLst/>
          </a:prstGeom>
          <a:ln w="12700">
            <a:miter lim="400000"/>
          </a:ln>
        </p:spPr>
      </p:pic>
      <p:pic>
        <p:nvPicPr>
          <p:cNvPr id="181" name="Picture 8" descr="Picture 8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3047643" y="9237671"/>
            <a:ext cx="1482177" cy="254088"/>
          </a:xfrm>
          <a:prstGeom prst="rect">
            <a:avLst/>
          </a:prstGeom>
          <a:ln w="12700">
            <a:miter lim="400000"/>
          </a:ln>
        </p:spPr>
      </p:pic>
      <p:pic>
        <p:nvPicPr>
          <p:cNvPr id="182" name="ANEPC_logotipo_versao_circular_6cm-digital.png" descr="ANEPC_logotipo_versao_circular_6cm-digital.png"/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12029617" y="9015671"/>
            <a:ext cx="698088" cy="698088"/>
          </a:xfrm>
          <a:prstGeom prst="rect">
            <a:avLst/>
          </a:prstGeom>
          <a:ln w="12700">
            <a:miter lim="400000"/>
          </a:ln>
        </p:spPr>
      </p:pic>
      <p:pic>
        <p:nvPicPr>
          <p:cNvPr id="183" name="logo-amaya-web2.png" descr="logo-amaya-web2.png"/>
          <p:cNvPicPr>
            <a:picLocks noChangeAspect="1"/>
          </p:cNvPicPr>
          <p:nvPr/>
        </p:nvPicPr>
        <p:blipFill>
          <a:blip r:embed="rId7">
            <a:extLst/>
          </a:blip>
          <a:srcRect l="0" t="0" r="32327" b="0"/>
          <a:stretch>
            <a:fillRect/>
          </a:stretch>
        </p:blipFill>
        <p:spPr>
          <a:xfrm>
            <a:off x="6618736" y="9099404"/>
            <a:ext cx="1710040" cy="530661"/>
          </a:xfrm>
          <a:prstGeom prst="rect">
            <a:avLst/>
          </a:prstGeom>
          <a:ln w="12700">
            <a:miter lim="400000"/>
          </a:ln>
        </p:spPr>
      </p:pic>
      <p:pic>
        <p:nvPicPr>
          <p:cNvPr id="184" name="layout_set_logo.png" descr="layout_set_logo.png"/>
          <p:cNvPicPr>
            <a:picLocks noChangeAspect="1"/>
          </p:cNvPicPr>
          <p:nvPr/>
        </p:nvPicPr>
        <p:blipFill>
          <a:blip r:embed="rId8">
            <a:extLst/>
          </a:blip>
          <a:stretch>
            <a:fillRect/>
          </a:stretch>
        </p:blipFill>
        <p:spPr>
          <a:xfrm>
            <a:off x="8548735" y="9110609"/>
            <a:ext cx="3261018" cy="50821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Programa"/>
          <p:cNvSpPr txBox="1"/>
          <p:nvPr>
            <p:ph type="title"/>
          </p:nvPr>
        </p:nvSpPr>
        <p:spPr>
          <a:xfrm>
            <a:off x="254000" y="268143"/>
            <a:ext cx="11099800" cy="894621"/>
          </a:xfrm>
          <a:prstGeom prst="rect">
            <a:avLst/>
          </a:prstGeom>
        </p:spPr>
        <p:txBody>
          <a:bodyPr/>
          <a:lstStyle/>
          <a:p>
            <a:pPr defTabSz="914400"/>
            <a:r>
              <a:t>Programa</a:t>
            </a:r>
          </a:p>
        </p:txBody>
      </p:sp>
      <p:sp>
        <p:nvSpPr>
          <p:cNvPr id="187" name="1-Breve presentación del proyecto (5 min)…"/>
          <p:cNvSpPr txBox="1"/>
          <p:nvPr>
            <p:ph type="body" idx="1"/>
          </p:nvPr>
        </p:nvSpPr>
        <p:spPr>
          <a:xfrm>
            <a:off x="254000" y="1223336"/>
            <a:ext cx="12496800" cy="8270334"/>
          </a:xfrm>
          <a:prstGeom prst="rect">
            <a:avLst/>
          </a:prstGeom>
        </p:spPr>
        <p:txBody>
          <a:bodyPr/>
          <a:lstStyle/>
          <a:p>
            <a:pPr>
              <a:spcBef>
                <a:spcPts val="2000"/>
              </a:spcBef>
              <a:buClr>
                <a:srgbClr val="19A1FF"/>
              </a:buClr>
            </a:pPr>
            <a:r>
              <a:t>1-Breve presentación del proyecto (5 min)</a:t>
            </a:r>
          </a:p>
          <a:p>
            <a:pPr>
              <a:spcBef>
                <a:spcPts val="2000"/>
              </a:spcBef>
              <a:buClr>
                <a:srgbClr val="19A1FF"/>
              </a:buClr>
            </a:pPr>
            <a:r>
              <a:t>2-Acceso a la plataforma (10 min)</a:t>
            </a:r>
          </a:p>
          <a:p>
            <a:pPr>
              <a:spcBef>
                <a:spcPts val="2000"/>
              </a:spcBef>
              <a:buClr>
                <a:srgbClr val="19A1FF"/>
              </a:buClr>
            </a:pPr>
            <a:r>
              <a:t>3-Presentación de las componentes de la plataforma (15 min)</a:t>
            </a:r>
          </a:p>
          <a:p>
            <a:pPr>
              <a:spcBef>
                <a:spcPts val="2000"/>
              </a:spcBef>
              <a:buClr>
                <a:srgbClr val="19A1FF"/>
              </a:buClr>
            </a:pPr>
            <a:r>
              <a:t>4-Análisis de las previsiones con la función de resumen hasta 5 días (10 min)</a:t>
            </a:r>
          </a:p>
          <a:p>
            <a:pPr>
              <a:spcBef>
                <a:spcPts val="2000"/>
              </a:spcBef>
              <a:buClr>
                <a:srgbClr val="19A1FF"/>
              </a:buClr>
            </a:pPr>
            <a:r>
              <a:t>5-Seguimiento de la situación (nowcasting de inundaciones repentinas (15 min)</a:t>
            </a:r>
          </a:p>
          <a:p>
            <a:pPr>
              <a:spcBef>
                <a:spcPts val="2000"/>
              </a:spcBef>
              <a:buClr>
                <a:srgbClr val="19A1FF"/>
              </a:buClr>
            </a:pPr>
            <a:r>
              <a:t>6-Análisis post-episodio - resúmenes diarios (15 min)</a:t>
            </a:r>
          </a:p>
          <a:p>
            <a:pPr>
              <a:spcBef>
                <a:spcPts val="2000"/>
              </a:spcBef>
              <a:buClr>
                <a:srgbClr val="19A1FF"/>
              </a:buClr>
            </a:pPr>
            <a:r>
              <a:t>7-Generación de avisos (5 min)</a:t>
            </a:r>
          </a:p>
          <a:p>
            <a:pPr>
              <a:spcBef>
                <a:spcPts val="2000"/>
              </a:spcBef>
              <a:buClr>
                <a:srgbClr val="19A1FF"/>
              </a:buClr>
            </a:pPr>
            <a:r>
              <a:t>8-Cuestiones y comentarios (15 min)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El proyecto"/>
          <p:cNvSpPr txBox="1"/>
          <p:nvPr>
            <p:ph type="title"/>
          </p:nvPr>
        </p:nvSpPr>
        <p:spPr>
          <a:xfrm>
            <a:off x="254000" y="268143"/>
            <a:ext cx="11099800" cy="894621"/>
          </a:xfrm>
          <a:prstGeom prst="rect">
            <a:avLst/>
          </a:prstGeom>
        </p:spPr>
        <p:txBody>
          <a:bodyPr/>
          <a:lstStyle/>
          <a:p>
            <a:pPr defTabSz="914400"/>
            <a:r>
              <a:t>El proyecto</a:t>
            </a:r>
          </a:p>
        </p:txBody>
      </p:sp>
      <p:sp>
        <p:nvSpPr>
          <p:cNvPr id="190" name="Early warning Demonstration of pan-European rainfall-induced impact forecasts…"/>
          <p:cNvSpPr txBox="1"/>
          <p:nvPr>
            <p:ph type="body" idx="1"/>
          </p:nvPr>
        </p:nvSpPr>
        <p:spPr>
          <a:xfrm>
            <a:off x="254000" y="1223336"/>
            <a:ext cx="12496800" cy="8270334"/>
          </a:xfrm>
          <a:prstGeom prst="rect">
            <a:avLst/>
          </a:prstGeom>
        </p:spPr>
        <p:txBody>
          <a:bodyPr/>
          <a:lstStyle/>
          <a:p>
            <a:pPr>
              <a:spcBef>
                <a:spcPts val="2000"/>
              </a:spcBef>
              <a:buClr>
                <a:srgbClr val="19A1FF"/>
              </a:buClr>
              <a:defRPr b="1"/>
            </a:pPr>
            <a:r>
              <a:t>Early warning Demonstration of pan-European rainfall-induced impact forecasts</a:t>
            </a:r>
          </a:p>
          <a:p>
            <a:pPr marL="228600" indent="-228600" algn="just">
              <a:spcBef>
                <a:spcPts val="2500"/>
              </a:spcBef>
              <a:buClr>
                <a:srgbClr val="19A1FF"/>
              </a:buClr>
              <a:buSzPct val="100000"/>
              <a:buChar char="•"/>
              <a:defRPr sz="2800"/>
            </a:pPr>
            <a:r>
              <a:rPr b="1"/>
              <a:t>Duración:</a:t>
            </a:r>
            <a:r>
              <a:t> 01 Feb 2023 - 31 Jan 2025 (24 meses)</a:t>
            </a:r>
          </a:p>
          <a:p>
            <a:pPr marL="228600" indent="-228600" algn="just">
              <a:spcBef>
                <a:spcPts val="2500"/>
              </a:spcBef>
              <a:buClr>
                <a:srgbClr val="19A1FF"/>
              </a:buClr>
              <a:buSzPct val="100000"/>
              <a:buChar char="•"/>
              <a:defRPr sz="2800"/>
            </a:pPr>
            <a:r>
              <a:rPr b="1"/>
              <a:t>Presupuesto:</a:t>
            </a:r>
            <a:r>
              <a:t> 1,173,954.78€ (financiación: 997,861.55€)</a:t>
            </a:r>
          </a:p>
          <a:p>
            <a:pPr marL="228600" indent="-228600" algn="just">
              <a:spcBef>
                <a:spcPts val="2500"/>
              </a:spcBef>
              <a:buClr>
                <a:srgbClr val="19A1FF"/>
              </a:buClr>
              <a:buSzPct val="100000"/>
              <a:buChar char="•"/>
              <a:defRPr b="1" sz="2800"/>
            </a:pPr>
            <a:r>
              <a:t>Website: </a:t>
            </a:r>
            <a:r>
              <a:rPr b="0"/>
              <a:t>www.edera-project.eu</a:t>
            </a:r>
          </a:p>
          <a:p>
            <a:pPr marL="228600" indent="-228600" algn="just">
              <a:spcBef>
                <a:spcPts val="2500"/>
              </a:spcBef>
              <a:buClr>
                <a:srgbClr val="19A1FF"/>
              </a:buClr>
              <a:buSzPct val="100000"/>
              <a:buChar char="•"/>
              <a:defRPr sz="2800"/>
            </a:pPr>
            <a:r>
              <a:rPr b="1"/>
              <a:t>Participantes:</a:t>
            </a:r>
            <a:endParaRPr b="1"/>
          </a:p>
          <a:p>
            <a:pPr algn="just">
              <a:spcBef>
                <a:spcPts val="1500"/>
              </a:spcBef>
              <a:buClr>
                <a:srgbClr val="19A1FF"/>
              </a:buClr>
              <a:defRPr sz="2800"/>
            </a:pPr>
            <a:r>
              <a:t>Universitat Politècnica de Catalunya (ES)</a:t>
            </a:r>
          </a:p>
          <a:p>
            <a:pPr algn="just">
              <a:spcBef>
                <a:spcPts val="1500"/>
              </a:spcBef>
              <a:buClr>
                <a:srgbClr val="19A1FF"/>
              </a:buClr>
              <a:defRPr sz="2800"/>
            </a:pPr>
            <a:r>
              <a:t>European Centre for Medium-range Weather Forecasts (INT)</a:t>
            </a:r>
          </a:p>
          <a:p>
            <a:pPr algn="just">
              <a:spcBef>
                <a:spcPts val="1500"/>
              </a:spcBef>
              <a:buClr>
                <a:srgbClr val="19A1FF"/>
              </a:buClr>
              <a:defRPr sz="2800"/>
            </a:pPr>
            <a:r>
              <a:t>Finnish Meteorological Institute (FI)</a:t>
            </a:r>
          </a:p>
          <a:p>
            <a:pPr algn="just">
              <a:spcBef>
                <a:spcPts val="1500"/>
              </a:spcBef>
              <a:buClr>
                <a:srgbClr val="19A1FF"/>
              </a:buClr>
              <a:defRPr sz="2800"/>
            </a:pPr>
            <a:r>
              <a:t>Agencia de Medio Ambiente y Agua de Andalucía (ES)</a:t>
            </a:r>
          </a:p>
          <a:p>
            <a:pPr algn="just">
              <a:spcBef>
                <a:spcPts val="1500"/>
              </a:spcBef>
              <a:buClr>
                <a:srgbClr val="19A1FF"/>
              </a:buClr>
              <a:defRPr sz="2800"/>
            </a:pPr>
            <a:r>
              <a:t>Dirección General de Protección Civil y Emergencias (ES)</a:t>
            </a:r>
          </a:p>
          <a:p>
            <a:pPr algn="just">
              <a:spcBef>
                <a:spcPts val="1500"/>
              </a:spcBef>
              <a:buClr>
                <a:srgbClr val="19A1FF"/>
              </a:buClr>
              <a:defRPr sz="2800"/>
            </a:pPr>
            <a:r>
              <a:t>Autorirade Nacional de Emergência e Proteção Civil (PT)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Objetivo principal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defTabSz="914400"/>
            <a:r>
              <a:t>Objetivo principal</a:t>
            </a:r>
          </a:p>
        </p:txBody>
      </p:sp>
      <p:sp>
        <p:nvSpPr>
          <p:cNvPr id="193" name="Integrar los productos de previsión de inundaciones en los Sistemas de Emergencia Temprana de las APCs nacionales, regionales y locales, promoviendo el uso de información compartida y la cooperación entre APCs durante episodios entre países."/>
          <p:cNvSpPr txBox="1"/>
          <p:nvPr/>
        </p:nvSpPr>
        <p:spPr>
          <a:xfrm>
            <a:off x="254000" y="1231825"/>
            <a:ext cx="12496800" cy="230842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/>
          <a:lstStyle>
            <a:lvl1pPr>
              <a:spcBef>
                <a:spcPts val="1200"/>
              </a:spcBef>
              <a:defRPr sz="260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Integrar los productos de previsión de inundaciones en los Sistemas de Emergencia Temprana de las APCs nacionales, regionales y locales, promoviendo el uso de información compartida y la cooperación entre APCs durante episodios entre países.</a:t>
            </a:r>
          </a:p>
        </p:txBody>
      </p:sp>
      <p:grpSp>
        <p:nvGrpSpPr>
          <p:cNvPr id="202" name="Group"/>
          <p:cNvGrpSpPr/>
          <p:nvPr/>
        </p:nvGrpSpPr>
        <p:grpSpPr>
          <a:xfrm>
            <a:off x="-19920" y="2657179"/>
            <a:ext cx="13076927" cy="7143738"/>
            <a:chOff x="0" y="0"/>
            <a:chExt cx="13076925" cy="7143737"/>
          </a:xfrm>
        </p:grpSpPr>
        <p:pic>
          <p:nvPicPr>
            <p:cNvPr id="194" name="Picture 11" descr="Picture 11"/>
            <p:cNvPicPr>
              <a:picLocks noChangeAspect="1"/>
            </p:cNvPicPr>
            <p:nvPr/>
          </p:nvPicPr>
          <p:blipFill>
            <a:blip r:embed="rId2">
              <a:extLst/>
            </a:blip>
            <a:srcRect l="0" t="0" r="0" b="3579"/>
            <a:stretch>
              <a:fillRect/>
            </a:stretch>
          </p:blipFill>
          <p:spPr>
            <a:xfrm>
              <a:off x="0" y="516112"/>
              <a:ext cx="6509667" cy="5409615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195" name="Productos de inundaciones"/>
            <p:cNvSpPr txBox="1"/>
            <p:nvPr/>
          </p:nvSpPr>
          <p:spPr>
            <a:xfrm>
              <a:off x="273919" y="0"/>
              <a:ext cx="5110275" cy="52093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spcBef>
                  <a:spcPts val="1000"/>
                </a:spcBef>
                <a:defRPr b="1" sz="3000">
                  <a:solidFill>
                    <a:schemeClr val="accent4">
                      <a:hueOff val="-1081314"/>
                      <a:satOff val="4338"/>
                      <a:lumOff val="-8931"/>
                    </a:schemeClr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 defTabSz="914400"/>
              <a:r>
                <a:t>Productos de inundaciones</a:t>
              </a:r>
            </a:p>
          </p:txBody>
        </p:sp>
        <p:grpSp>
          <p:nvGrpSpPr>
            <p:cNvPr id="198" name="Group"/>
            <p:cNvGrpSpPr/>
            <p:nvPr/>
          </p:nvGrpSpPr>
          <p:grpSpPr>
            <a:xfrm>
              <a:off x="8482529" y="287254"/>
              <a:ext cx="4594397" cy="3589177"/>
              <a:chOff x="0" y="0"/>
              <a:chExt cx="4594395" cy="3589175"/>
            </a:xfrm>
          </p:grpSpPr>
          <p:pic>
            <p:nvPicPr>
              <p:cNvPr id="196" name="Image" descr="Image"/>
              <p:cNvPicPr>
                <a:picLocks noChangeAspect="1"/>
              </p:cNvPicPr>
              <p:nvPr/>
            </p:nvPicPr>
            <p:blipFill>
              <a:blip r:embed="rId3">
                <a:extLst/>
              </a:blip>
              <a:srcRect l="0" t="9231" r="0" b="0"/>
              <a:stretch>
                <a:fillRect/>
              </a:stretch>
            </p:blipFill>
            <p:spPr>
              <a:xfrm>
                <a:off x="0" y="0"/>
                <a:ext cx="4594396" cy="3589176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sp>
            <p:nvSpPr>
              <p:cNvPr id="197" name="impacto de tormentas convectivas"/>
              <p:cNvSpPr txBox="1"/>
              <p:nvPr/>
            </p:nvSpPr>
            <p:spPr>
              <a:xfrm>
                <a:off x="-1" y="-1"/>
                <a:ext cx="4338317" cy="422661"/>
              </a:xfrm>
              <a:prstGeom prst="rect">
                <a:avLst/>
              </a:prstGeom>
              <a:solidFill>
                <a:srgbClr val="FFFFFF">
                  <a:alpha val="85000"/>
                </a:srgbClr>
              </a:solidFill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none" lIns="50800" tIns="50800" rIns="50800" bIns="50800" numCol="1" anchor="ctr">
                <a:spAutoFit/>
              </a:bodyPr>
              <a:lstStyle>
                <a:lvl1pPr>
                  <a:spcBef>
                    <a:spcPts val="1200"/>
                  </a:spcBef>
                  <a:defRPr sz="2200">
                    <a:latin typeface="Arial"/>
                    <a:ea typeface="Arial"/>
                    <a:cs typeface="Arial"/>
                    <a:sym typeface="Arial"/>
                  </a:defRPr>
                </a:lvl1pPr>
              </a:lstStyle>
              <a:p>
                <a:pPr/>
                <a:r>
                  <a:t>impacto de tormentas convectivas</a:t>
                </a:r>
              </a:p>
            </p:txBody>
          </p:sp>
        </p:grpSp>
        <p:sp>
          <p:nvSpPr>
            <p:cNvPr id="199" name="Previsión de los impactos de inundaciones en Europa (0-120 h)."/>
            <p:cNvSpPr txBox="1"/>
            <p:nvPr/>
          </p:nvSpPr>
          <p:spPr>
            <a:xfrm>
              <a:off x="19256" y="471516"/>
              <a:ext cx="6509668" cy="752861"/>
            </a:xfrm>
            <a:prstGeom prst="rect">
              <a:avLst/>
            </a:prstGeom>
            <a:solidFill>
              <a:srgbClr val="FFFFFF">
                <a:alpha val="85000"/>
              </a:srgbClr>
            </a:solidFill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t">
              <a:spAutoFit/>
            </a:bodyPr>
            <a:lstStyle>
              <a:lvl1pPr>
                <a:spcBef>
                  <a:spcPts val="1200"/>
                </a:spcBef>
                <a:defRPr sz="2200"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Previsión de los impactos de inundaciones en Europa (0-120 h).</a:t>
              </a:r>
            </a:p>
          </p:txBody>
        </p:sp>
        <p:pic>
          <p:nvPicPr>
            <p:cNvPr id="200" name="Image" descr="Image"/>
            <p:cNvPicPr>
              <a:picLocks noChangeAspect="1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5964766" y="3042852"/>
              <a:ext cx="7069258" cy="410088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201" name="integración en EFAS"/>
            <p:cNvSpPr txBox="1"/>
            <p:nvPr/>
          </p:nvSpPr>
          <p:spPr>
            <a:xfrm>
              <a:off x="6257618" y="6668320"/>
              <a:ext cx="3791954" cy="422661"/>
            </a:xfrm>
            <a:prstGeom prst="rect">
              <a:avLst/>
            </a:prstGeom>
            <a:solidFill>
              <a:srgbClr val="FFFFFF">
                <a:alpha val="70000"/>
              </a:srgbClr>
            </a:solidFill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t">
              <a:spAutoFit/>
            </a:bodyPr>
            <a:lstStyle>
              <a:lvl1pPr>
                <a:spcBef>
                  <a:spcPts val="1200"/>
                </a:spcBef>
                <a:defRPr sz="2200"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integración en EFAS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202" grpId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" name="Line Line" descr="Line Line"/>
          <p:cNvPicPr>
            <a:picLocks noChangeAspect="0"/>
          </p:cNvPicPr>
          <p:nvPr/>
        </p:nvPicPr>
        <p:blipFill>
          <a:blip r:embed="rId2">
            <a:alphaModFix amt="93053"/>
            <a:extLst/>
          </a:blip>
          <a:stretch>
            <a:fillRect/>
          </a:stretch>
        </p:blipFill>
        <p:spPr>
          <a:xfrm>
            <a:off x="8363280" y="5044291"/>
            <a:ext cx="2467352" cy="317501"/>
          </a:xfrm>
          <a:prstGeom prst="rect">
            <a:avLst/>
          </a:prstGeom>
        </p:spPr>
      </p:pic>
      <p:sp>
        <p:nvSpPr>
          <p:cNvPr id="206" name="Objetivos específicos y resultados esperados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defTabSz="914400"/>
            <a:r>
              <a:t>Objetivos específicos y resultados esperados</a:t>
            </a:r>
          </a:p>
        </p:txBody>
      </p:sp>
      <p:sp>
        <p:nvSpPr>
          <p:cNvPr id="207" name="Extender el producto de peligro e impacto de inundaciones sobre Europa.…"/>
          <p:cNvSpPr txBox="1"/>
          <p:nvPr>
            <p:ph type="body" idx="1"/>
          </p:nvPr>
        </p:nvSpPr>
        <p:spPr>
          <a:xfrm>
            <a:off x="254000" y="1231825"/>
            <a:ext cx="12496800" cy="7943035"/>
          </a:xfrm>
          <a:prstGeom prst="rect">
            <a:avLst/>
          </a:prstGeom>
        </p:spPr>
        <p:txBody>
          <a:bodyPr/>
          <a:lstStyle/>
          <a:p>
            <a:pPr marL="228600" indent="-228600" algn="just">
              <a:spcBef>
                <a:spcPts val="1500"/>
              </a:spcBef>
              <a:buClr>
                <a:srgbClr val="4B9FF8"/>
              </a:buClr>
              <a:buSzPct val="100000"/>
              <a:buChar char="•"/>
              <a:defRPr b="1" sz="2500"/>
            </a:pPr>
            <a:r>
              <a:t>Extender el producto de peligro e impacto de inundaciones sobre Europa.</a:t>
            </a:r>
          </a:p>
          <a:p>
            <a:pPr marL="228600" indent="-228600" algn="just">
              <a:spcBef>
                <a:spcPts val="1500"/>
              </a:spcBef>
              <a:buClr>
                <a:srgbClr val="4B9FF8"/>
              </a:buClr>
              <a:buSzPct val="100000"/>
              <a:buChar char="•"/>
              <a:defRPr b="1" sz="2500"/>
            </a:pPr>
            <a:r>
              <a:t>Mejorar la adaptabilidad de los productos de impacto a las necesidades de los usuarios, </a:t>
            </a:r>
            <a:r>
              <a:rPr b="0"/>
              <a:t>aplicando una estrategia para varios tipos de inundaciones  y el uso de notificaciones adaptadas al usuario final </a:t>
            </a:r>
          </a:p>
          <a:p>
            <a:pPr marL="228600" indent="-228600" algn="just">
              <a:spcBef>
                <a:spcPts val="1500"/>
              </a:spcBef>
              <a:buClr>
                <a:srgbClr val="4B9FF8"/>
              </a:buClr>
              <a:buSzPct val="100000"/>
              <a:buChar char="•"/>
              <a:defRPr sz="2500"/>
            </a:pPr>
          </a:p>
          <a:p>
            <a:pPr marL="228600" indent="-228600" algn="just">
              <a:spcBef>
                <a:spcPts val="2000"/>
              </a:spcBef>
              <a:buClr>
                <a:srgbClr val="4B9FF8"/>
              </a:buClr>
              <a:buSzPct val="100000"/>
              <a:buChar char="•"/>
              <a:defRPr sz="2500"/>
            </a:pPr>
            <a:r>
              <a:rPr b="1"/>
              <a:t>Integrar las previsiones de impactos de inundaciones en los SATs</a:t>
            </a:r>
            <a:r>
              <a:t> de los usuarios finales para mejorar la preparación y gestión de la respuesta durante inundaciones.</a:t>
            </a:r>
          </a:p>
          <a:p>
            <a:pPr marL="228600" indent="-228600" algn="just">
              <a:spcBef>
                <a:spcPts val="1500"/>
              </a:spcBef>
              <a:buClr>
                <a:srgbClr val="4B9FF8"/>
              </a:buClr>
              <a:buSzPct val="100000"/>
              <a:buChar char="•"/>
              <a:defRPr sz="2500"/>
            </a:pPr>
            <a:r>
              <a:t>Evaluar el valor añadido de las previsiones continuas de impactos de inundaciones con una evaluación robusta a escala europea y en los dos pilot sites, analizando el valor añadido para la coperación entre ACPs durante episodios entre países.</a:t>
            </a:r>
          </a:p>
          <a:p>
            <a:pPr marL="228600" indent="-228600" algn="just">
              <a:spcBef>
                <a:spcPts val="1500"/>
              </a:spcBef>
              <a:buClr>
                <a:srgbClr val="4B9FF8"/>
              </a:buClr>
              <a:buSzPct val="100000"/>
              <a:buChar char="•"/>
              <a:defRPr sz="2500"/>
            </a:pPr>
          </a:p>
          <a:p>
            <a:pPr marL="228600" indent="-228600" algn="just">
              <a:spcBef>
                <a:spcPts val="1500"/>
              </a:spcBef>
              <a:buClr>
                <a:srgbClr val="4B9FF8"/>
              </a:buClr>
              <a:buSzPct val="100000"/>
              <a:buChar char="•"/>
              <a:defRPr sz="2500"/>
            </a:pPr>
          </a:p>
          <a:p>
            <a:pPr marL="228600" indent="-228600" algn="just">
              <a:spcBef>
                <a:spcPts val="1500"/>
              </a:spcBef>
              <a:buClr>
                <a:srgbClr val="4B9FF8"/>
              </a:buClr>
              <a:buSzPct val="100000"/>
              <a:buChar char="•"/>
              <a:defRPr sz="2500"/>
            </a:pPr>
            <a:r>
              <a:rPr b="1"/>
              <a:t>Desarrollar contenidos de apoyo</a:t>
            </a:r>
            <a:r>
              <a:t> presentado durante jornadas de formación y sistemas de </a:t>
            </a:r>
            <a:r>
              <a:rPr i="1"/>
              <a:t>e-learning</a:t>
            </a:r>
            <a:r>
              <a:t>.</a:t>
            </a:r>
          </a:p>
          <a:p>
            <a:pPr marL="228600" indent="-228600" algn="just">
              <a:spcBef>
                <a:spcPts val="1500"/>
              </a:spcBef>
              <a:buClr>
                <a:srgbClr val="4B9FF8"/>
              </a:buClr>
              <a:buSzPct val="100000"/>
              <a:buChar char="•"/>
              <a:defRPr sz="2500"/>
            </a:pPr>
            <a:r>
              <a:rPr b="1"/>
              <a:t>Integrar los desarrollos en el sistema EFAS del CEMS para inundaciones.</a:t>
            </a:r>
            <a:r>
              <a:t> </a:t>
            </a:r>
          </a:p>
        </p:txBody>
      </p:sp>
      <p:sp>
        <p:nvSpPr>
          <p:cNvPr id="208" name="Square"/>
          <p:cNvSpPr/>
          <p:nvPr/>
        </p:nvSpPr>
        <p:spPr>
          <a:xfrm>
            <a:off x="11743128" y="8485637"/>
            <a:ext cx="1270001" cy="1270001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sz="2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grpSp>
        <p:nvGrpSpPr>
          <p:cNvPr id="217" name="Group"/>
          <p:cNvGrpSpPr/>
          <p:nvPr/>
        </p:nvGrpSpPr>
        <p:grpSpPr>
          <a:xfrm>
            <a:off x="2726372" y="3272819"/>
            <a:ext cx="11294429" cy="6685838"/>
            <a:chOff x="0" y="229756"/>
            <a:chExt cx="11294427" cy="6685836"/>
          </a:xfrm>
        </p:grpSpPr>
        <p:sp>
          <p:nvSpPr>
            <p:cNvPr id="209" name="Mejores productos de previsión de los impactos de inundaciones"/>
            <p:cNvSpPr/>
            <p:nvPr/>
          </p:nvSpPr>
          <p:spPr>
            <a:xfrm>
              <a:off x="10024427" y="229756"/>
              <a:ext cx="1270001" cy="1270001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 algn="r">
                <a:spcBef>
                  <a:spcPts val="2600"/>
                </a:spcBef>
                <a:buClr>
                  <a:srgbClr val="4B9FF8"/>
                </a:buClr>
                <a:defRPr i="1" sz="2500">
                  <a:solidFill>
                    <a:srgbClr val="0433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Mejores productos de previsión de los impactos de inundaciones</a:t>
              </a:r>
            </a:p>
          </p:txBody>
        </p:sp>
        <p:sp>
          <p:nvSpPr>
            <p:cNvPr id="210" name="Line"/>
            <p:cNvSpPr/>
            <p:nvPr/>
          </p:nvSpPr>
          <p:spPr>
            <a:xfrm>
              <a:off x="206787" y="229756"/>
              <a:ext cx="513366" cy="1"/>
            </a:xfrm>
            <a:prstGeom prst="line">
              <a:avLst/>
            </a:prstGeom>
            <a:noFill/>
            <a:ln w="38100" cap="flat">
              <a:solidFill>
                <a:schemeClr val="accent4">
                  <a:hueOff val="-1081314"/>
                  <a:satOff val="4338"/>
                  <a:lumOff val="-8931"/>
                </a:schemeClr>
              </a:solidFill>
              <a:prstDash val="solid"/>
              <a:miter lim="400000"/>
              <a:tailEnd type="triangle" w="med" len="med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>
                <a:spcBef>
                  <a:spcPts val="0"/>
                </a:spcBef>
                <a:defRPr b="1" sz="2400"/>
              </a:pPr>
            </a:p>
          </p:txBody>
        </p:sp>
        <p:sp>
          <p:nvSpPr>
            <p:cNvPr id="211" name="Demostración durante 15 meses"/>
            <p:cNvSpPr/>
            <p:nvPr/>
          </p:nvSpPr>
          <p:spPr>
            <a:xfrm>
              <a:off x="10024426" y="3028437"/>
              <a:ext cx="1270001" cy="1270001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 algn="r">
                <a:spcBef>
                  <a:spcPts val="2600"/>
                </a:spcBef>
                <a:buClr>
                  <a:srgbClr val="4B9FF8"/>
                </a:buClr>
                <a:defRPr i="1" sz="2500">
                  <a:solidFill>
                    <a:srgbClr val="0433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Demostración durante 15 meses</a:t>
              </a:r>
            </a:p>
          </p:txBody>
        </p:sp>
        <p:sp>
          <p:nvSpPr>
            <p:cNvPr id="212" name="Line"/>
            <p:cNvSpPr/>
            <p:nvPr/>
          </p:nvSpPr>
          <p:spPr>
            <a:xfrm>
              <a:off x="4661879" y="3028437"/>
              <a:ext cx="513366" cy="1"/>
            </a:xfrm>
            <a:prstGeom prst="line">
              <a:avLst/>
            </a:prstGeom>
            <a:noFill/>
            <a:ln w="38100" cap="flat">
              <a:solidFill>
                <a:schemeClr val="accent4">
                  <a:hueOff val="-1081314"/>
                  <a:satOff val="4338"/>
                  <a:lumOff val="-8931"/>
                </a:schemeClr>
              </a:solidFill>
              <a:prstDash val="solid"/>
              <a:miter lim="400000"/>
              <a:tailEnd type="triangle" w="med" len="med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>
                <a:spcBef>
                  <a:spcPts val="0"/>
                </a:spcBef>
                <a:defRPr b="1" sz="2400"/>
              </a:pPr>
            </a:p>
          </p:txBody>
        </p:sp>
        <p:sp>
          <p:nvSpPr>
            <p:cNvPr id="213" name="Recomendaciones para la coordinación y cooperación entre APCs"/>
            <p:cNvSpPr/>
            <p:nvPr/>
          </p:nvSpPr>
          <p:spPr>
            <a:xfrm>
              <a:off x="10024427" y="3540378"/>
              <a:ext cx="1270001" cy="1270001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 algn="r">
                <a:spcBef>
                  <a:spcPts val="2600"/>
                </a:spcBef>
                <a:buClr>
                  <a:srgbClr val="4B9FF8"/>
                </a:buClr>
                <a:defRPr i="1" sz="2500">
                  <a:solidFill>
                    <a:srgbClr val="0433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Recomendaciones para la coordinación y cooperación entre APCs</a:t>
              </a:r>
            </a:p>
          </p:txBody>
        </p:sp>
        <p:sp>
          <p:nvSpPr>
            <p:cNvPr id="214" name="Line"/>
            <p:cNvSpPr/>
            <p:nvPr/>
          </p:nvSpPr>
          <p:spPr>
            <a:xfrm>
              <a:off x="0" y="3540378"/>
              <a:ext cx="513366" cy="1"/>
            </a:xfrm>
            <a:prstGeom prst="line">
              <a:avLst/>
            </a:prstGeom>
            <a:noFill/>
            <a:ln w="38100" cap="flat">
              <a:solidFill>
                <a:schemeClr val="accent4">
                  <a:hueOff val="-1081314"/>
                  <a:satOff val="4338"/>
                  <a:lumOff val="-8931"/>
                </a:schemeClr>
              </a:solidFill>
              <a:prstDash val="solid"/>
              <a:miter lim="400000"/>
              <a:tailEnd type="triangle" w="med" len="med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>
                <a:spcBef>
                  <a:spcPts val="0"/>
                </a:spcBef>
                <a:defRPr b="1" sz="2400"/>
              </a:pPr>
            </a:p>
          </p:txBody>
        </p:sp>
        <p:sp>
          <p:nvSpPr>
            <p:cNvPr id="215" name="Sostenibilidad más allá del proyecto"/>
            <p:cNvSpPr/>
            <p:nvPr/>
          </p:nvSpPr>
          <p:spPr>
            <a:xfrm>
              <a:off x="10024426" y="5645592"/>
              <a:ext cx="1270001" cy="1270001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 algn="r">
                <a:spcBef>
                  <a:spcPts val="2600"/>
                </a:spcBef>
                <a:buClr>
                  <a:srgbClr val="4B9FF8"/>
                </a:buClr>
                <a:defRPr i="1" sz="2500">
                  <a:solidFill>
                    <a:srgbClr val="0433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Sostenibilidad más allá del proyecto</a:t>
              </a:r>
            </a:p>
          </p:txBody>
        </p:sp>
        <p:sp>
          <p:nvSpPr>
            <p:cNvPr id="216" name="Line"/>
            <p:cNvSpPr/>
            <p:nvPr/>
          </p:nvSpPr>
          <p:spPr>
            <a:xfrm>
              <a:off x="4326360" y="5645592"/>
              <a:ext cx="513367" cy="1"/>
            </a:xfrm>
            <a:prstGeom prst="line">
              <a:avLst/>
            </a:prstGeom>
            <a:noFill/>
            <a:ln w="38100" cap="flat">
              <a:solidFill>
                <a:schemeClr val="accent4">
                  <a:hueOff val="-1081314"/>
                  <a:satOff val="4338"/>
                  <a:lumOff val="-8931"/>
                </a:schemeClr>
              </a:solidFill>
              <a:prstDash val="solid"/>
              <a:miter lim="400000"/>
              <a:tailEnd type="triangle" w="med" len="med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>
                <a:spcBef>
                  <a:spcPts val="0"/>
                </a:spcBef>
                <a:defRPr b="1" sz="2400"/>
              </a:pPr>
            </a:p>
          </p:txBody>
        </p:sp>
      </p:grp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217" grpId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Organización del proyecto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defTabSz="914400"/>
            <a:r>
              <a:t>Organización del proyecto</a:t>
            </a:r>
          </a:p>
        </p:txBody>
      </p:sp>
      <p:sp>
        <p:nvSpPr>
          <p:cNvPr id="220" name="Main events…"/>
          <p:cNvSpPr txBox="1"/>
          <p:nvPr/>
        </p:nvSpPr>
        <p:spPr>
          <a:xfrm>
            <a:off x="305991" y="6139788"/>
            <a:ext cx="12292836" cy="26102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normAutofit fontScale="100000" lnSpcReduction="0"/>
          </a:bodyPr>
          <a:lstStyle/>
          <a:p>
            <a:pPr defTabSz="914400">
              <a:spcBef>
                <a:spcPts val="1000"/>
              </a:spcBef>
              <a:defRPr b="1" sz="3000">
                <a:solidFill>
                  <a:schemeClr val="accent4">
                    <a:hueOff val="-1081314"/>
                    <a:satOff val="4338"/>
                    <a:lumOff val="-8931"/>
                  </a:schemeClr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Main events</a:t>
            </a:r>
          </a:p>
          <a:p>
            <a:pPr defTabSz="914400">
              <a:spcBef>
                <a:spcPts val="1000"/>
              </a:spcBef>
              <a:defRPr sz="2600">
                <a:latin typeface="Arial"/>
                <a:ea typeface="Arial"/>
                <a:cs typeface="Arial"/>
                <a:sym typeface="Arial"/>
              </a:defRPr>
            </a:pPr>
            <a:r>
              <a:t>Mar 2023: Primera reunión de EDERA (Sevilla, ES)</a:t>
            </a:r>
          </a:p>
          <a:p>
            <a:pPr defTabSz="914400">
              <a:spcBef>
                <a:spcPts val="1000"/>
              </a:spcBef>
              <a:defRPr sz="2600">
                <a:latin typeface="Arial"/>
                <a:ea typeface="Arial"/>
                <a:cs typeface="Arial"/>
                <a:sym typeface="Arial"/>
              </a:defRPr>
            </a:pPr>
            <a:r>
              <a:t>Nov 2023: Jornadas de formación en los Pilot Sites (Loulé, PT &amp; Helsinki, FI)</a:t>
            </a:r>
          </a:p>
          <a:p>
            <a:pPr defTabSz="914400">
              <a:spcBef>
                <a:spcPts val="1000"/>
              </a:spcBef>
              <a:defRPr sz="2600">
                <a:latin typeface="Arial"/>
                <a:ea typeface="Arial"/>
                <a:cs typeface="Arial"/>
                <a:sym typeface="Arial"/>
              </a:defRPr>
            </a:pPr>
            <a:r>
              <a:t>Abr 2024: International training (Madrid, ES)</a:t>
            </a:r>
          </a:p>
          <a:p>
            <a:pPr defTabSz="914400">
              <a:spcBef>
                <a:spcPts val="1000"/>
              </a:spcBef>
              <a:defRPr sz="2600">
                <a:latin typeface="Arial"/>
                <a:ea typeface="Arial"/>
                <a:cs typeface="Arial"/>
                <a:sym typeface="Arial"/>
              </a:defRPr>
            </a:pPr>
            <a:r>
              <a:t>Dic 2024: International workshop (Brussels, BE)</a:t>
            </a:r>
          </a:p>
        </p:txBody>
      </p:sp>
      <p:pic>
        <p:nvPicPr>
          <p:cNvPr id="221" name="Untitled.pdf" descr="Untitled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27716" y="852190"/>
            <a:ext cx="11749368" cy="530501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220" grpId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3" name="map.pdf" descr="map.pdf"/>
          <p:cNvPicPr>
            <a:picLocks noChangeAspect="1"/>
          </p:cNvPicPr>
          <p:nvPr/>
        </p:nvPicPr>
        <p:blipFill>
          <a:blip r:embed="rId2">
            <a:extLst/>
          </a:blip>
          <a:srcRect l="0" t="0" r="715" b="0"/>
          <a:stretch>
            <a:fillRect/>
          </a:stretch>
        </p:blipFill>
        <p:spPr>
          <a:xfrm>
            <a:off x="1818396" y="960178"/>
            <a:ext cx="10471441" cy="8605086"/>
          </a:xfrm>
          <a:prstGeom prst="rect">
            <a:avLst/>
          </a:prstGeom>
          <a:ln w="12700">
            <a:miter lim="400000"/>
          </a:ln>
        </p:spPr>
      </p:pic>
      <p:sp>
        <p:nvSpPr>
          <p:cNvPr id="224" name="Demostración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defTabSz="914400"/>
            <a:r>
              <a:t>Demostración</a:t>
            </a:r>
          </a:p>
        </p:txBody>
      </p:sp>
      <p:pic>
        <p:nvPicPr>
          <p:cNvPr id="225" name="Picture 6" descr="Picture 6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1795945" y="8640424"/>
            <a:ext cx="1164367" cy="1136422"/>
          </a:xfrm>
          <a:prstGeom prst="rect">
            <a:avLst/>
          </a:prstGeom>
          <a:ln w="12700">
            <a:miter lim="400000"/>
          </a:ln>
        </p:spPr>
      </p:pic>
      <p:pic>
        <p:nvPicPr>
          <p:cNvPr id="226" name="edera1.pdf" descr="edera1.pdf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73939" y="8737589"/>
            <a:ext cx="1723018" cy="766095"/>
          </a:xfrm>
          <a:prstGeom prst="rect">
            <a:avLst/>
          </a:prstGeom>
          <a:ln w="12700">
            <a:miter lim="400000"/>
          </a:ln>
        </p:spPr>
      </p:pic>
      <p:sp>
        <p:nvSpPr>
          <p:cNvPr id="227" name="ARISTOTLE-eENHSP…"/>
          <p:cNvSpPr txBox="1"/>
          <p:nvPr/>
        </p:nvSpPr>
        <p:spPr>
          <a:xfrm>
            <a:off x="5784518" y="5982113"/>
            <a:ext cx="1988047" cy="590669"/>
          </a:xfrm>
          <a:prstGeom prst="rect">
            <a:avLst/>
          </a:prstGeom>
          <a:solidFill>
            <a:srgbClr val="FFFFFF">
              <a:alpha val="40000"/>
            </a:srgb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spcBef>
                <a:spcPts val="500"/>
              </a:spcBef>
              <a:buClr>
                <a:srgbClr val="19A1FF"/>
              </a:buClr>
              <a:defRPr i="1" sz="1500">
                <a:latin typeface="Arial"/>
                <a:ea typeface="Arial"/>
                <a:cs typeface="Arial"/>
                <a:sym typeface="Arial"/>
              </a:defRPr>
            </a:pPr>
            <a:r>
              <a:t>ARISTOTLE-eENHSP</a:t>
            </a:r>
          </a:p>
          <a:p>
            <a:pPr>
              <a:spcBef>
                <a:spcPts val="500"/>
              </a:spcBef>
              <a:buClr>
                <a:srgbClr val="19A1FF"/>
              </a:buClr>
              <a:defRPr i="1" sz="1500">
                <a:latin typeface="Arial"/>
                <a:ea typeface="Arial"/>
                <a:cs typeface="Arial"/>
                <a:sym typeface="Arial"/>
              </a:defRPr>
            </a:pPr>
            <a:r>
              <a:t>EUMETNET OPERA</a:t>
            </a:r>
          </a:p>
        </p:txBody>
      </p:sp>
      <p:sp>
        <p:nvSpPr>
          <p:cNvPr id="228" name="Directorate-General for Civil Protection and Emergencies…"/>
          <p:cNvSpPr txBox="1"/>
          <p:nvPr/>
        </p:nvSpPr>
        <p:spPr>
          <a:xfrm>
            <a:off x="4742053" y="7195363"/>
            <a:ext cx="5280497" cy="2546468"/>
          </a:xfrm>
          <a:prstGeom prst="rect">
            <a:avLst/>
          </a:prstGeom>
          <a:solidFill>
            <a:srgbClr val="FFFFFF">
              <a:alpha val="75000"/>
            </a:srgb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spcBef>
                <a:spcPts val="500"/>
              </a:spcBef>
              <a:buClr>
                <a:srgbClr val="19A1FF"/>
              </a:buClr>
              <a:defRPr b="1" sz="1500">
                <a:latin typeface="Arial"/>
                <a:ea typeface="Arial"/>
                <a:cs typeface="Arial"/>
                <a:sym typeface="Arial"/>
              </a:defRPr>
            </a:pPr>
            <a:r>
              <a:t>Directorate-General for Civil Protection and Emergencies</a:t>
            </a:r>
          </a:p>
          <a:p>
            <a:pPr>
              <a:spcBef>
                <a:spcPts val="500"/>
              </a:spcBef>
              <a:buClr>
                <a:srgbClr val="19A1FF"/>
              </a:buClr>
              <a:defRPr b="1" sz="1500">
                <a:latin typeface="Arial"/>
                <a:ea typeface="Arial"/>
                <a:cs typeface="Arial"/>
                <a:sym typeface="Arial"/>
              </a:defRPr>
            </a:pPr>
            <a:r>
              <a:t>Environment and Water Agency of Andalusia</a:t>
            </a:r>
          </a:p>
          <a:p>
            <a:pPr>
              <a:spcBef>
                <a:spcPts val="500"/>
              </a:spcBef>
              <a:buClr>
                <a:srgbClr val="19A1FF"/>
              </a:buClr>
              <a:defRPr i="1" sz="1500">
                <a:latin typeface="Arial"/>
                <a:ea typeface="Arial"/>
                <a:cs typeface="Arial"/>
                <a:sym typeface="Arial"/>
              </a:defRPr>
            </a:pPr>
            <a:r>
              <a:t>Civil Protection of Andalusia</a:t>
            </a:r>
          </a:p>
          <a:p>
            <a:pPr>
              <a:spcBef>
                <a:spcPts val="500"/>
              </a:spcBef>
              <a:buClr>
                <a:srgbClr val="19A1FF"/>
              </a:buClr>
              <a:defRPr i="1" sz="1500">
                <a:latin typeface="Arial"/>
                <a:ea typeface="Arial"/>
                <a:cs typeface="Arial"/>
                <a:sym typeface="Arial"/>
              </a:defRPr>
            </a:pPr>
            <a:r>
              <a:t>Civil Protection of Puente Genil</a:t>
            </a:r>
          </a:p>
          <a:p>
            <a:pPr>
              <a:spcBef>
                <a:spcPts val="500"/>
              </a:spcBef>
              <a:buClr>
                <a:srgbClr val="19A1FF"/>
              </a:buClr>
              <a:defRPr i="1" sz="1500">
                <a:latin typeface="Arial"/>
                <a:ea typeface="Arial"/>
                <a:cs typeface="Arial"/>
                <a:sym typeface="Arial"/>
              </a:defRPr>
            </a:pPr>
            <a:r>
              <a:t>Association of Civil Protection Operators of Andalusia</a:t>
            </a:r>
          </a:p>
          <a:p>
            <a:pPr>
              <a:spcBef>
                <a:spcPts val="500"/>
              </a:spcBef>
              <a:buClr>
                <a:srgbClr val="19A1FF"/>
              </a:buClr>
              <a:defRPr i="1" sz="1500">
                <a:latin typeface="Arial"/>
                <a:ea typeface="Arial"/>
                <a:cs typeface="Arial"/>
                <a:sym typeface="Arial"/>
              </a:defRPr>
            </a:pPr>
            <a:r>
              <a:t>Security and Emergency Agency of CVal</a:t>
            </a:r>
          </a:p>
          <a:p>
            <a:pPr>
              <a:spcBef>
                <a:spcPts val="500"/>
              </a:spcBef>
              <a:buClr>
                <a:srgbClr val="19A1FF"/>
              </a:buClr>
              <a:defRPr i="1" sz="1500">
                <a:latin typeface="Arial"/>
                <a:ea typeface="Arial"/>
                <a:cs typeface="Arial"/>
                <a:sym typeface="Arial"/>
              </a:defRPr>
            </a:pPr>
            <a:r>
              <a:t>Civil Protection of Catalonia</a:t>
            </a:r>
          </a:p>
          <a:p>
            <a:pPr>
              <a:spcBef>
                <a:spcPts val="500"/>
              </a:spcBef>
              <a:buClr>
                <a:srgbClr val="19A1FF"/>
              </a:buClr>
              <a:defRPr i="1" sz="1500">
                <a:latin typeface="Arial"/>
                <a:ea typeface="Arial"/>
                <a:cs typeface="Arial"/>
                <a:sym typeface="Arial"/>
              </a:defRPr>
            </a:pPr>
            <a:r>
              <a:t>CH Guadiana</a:t>
            </a:r>
          </a:p>
          <a:p>
            <a:pPr>
              <a:spcBef>
                <a:spcPts val="500"/>
              </a:spcBef>
              <a:buClr>
                <a:srgbClr val="19A1FF"/>
              </a:buClr>
              <a:defRPr i="1" sz="1500">
                <a:latin typeface="Arial"/>
                <a:ea typeface="Arial"/>
                <a:cs typeface="Arial"/>
                <a:sym typeface="Arial"/>
              </a:defRPr>
            </a:pPr>
            <a:r>
              <a:t>State Agency of Meteorology</a:t>
            </a:r>
          </a:p>
        </p:txBody>
      </p:sp>
      <p:sp>
        <p:nvSpPr>
          <p:cNvPr id="229" name="FI+ pilot site…"/>
          <p:cNvSpPr txBox="1"/>
          <p:nvPr/>
        </p:nvSpPr>
        <p:spPr>
          <a:xfrm>
            <a:off x="8631246" y="2039357"/>
            <a:ext cx="2982498" cy="1301868"/>
          </a:xfrm>
          <a:prstGeom prst="rect">
            <a:avLst/>
          </a:prstGeom>
          <a:solidFill>
            <a:srgbClr val="FFFFFF">
              <a:alpha val="60000"/>
            </a:srgb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spcBef>
                <a:spcPts val="1200"/>
              </a:spcBef>
              <a:buClr>
                <a:srgbClr val="19A1FF"/>
              </a:buClr>
              <a:defRPr b="1" sz="2500">
                <a:solidFill>
                  <a:schemeClr val="accent4">
                    <a:hueOff val="-1081314"/>
                    <a:satOff val="4338"/>
                    <a:lumOff val="-8931"/>
                  </a:schemeClr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FI+ pilot site</a:t>
            </a:r>
          </a:p>
          <a:p>
            <a:pPr>
              <a:spcBef>
                <a:spcPts val="500"/>
              </a:spcBef>
              <a:buClr>
                <a:srgbClr val="19A1FF"/>
              </a:buClr>
              <a:defRPr b="1" sz="1500">
                <a:latin typeface="Arial"/>
                <a:ea typeface="Arial"/>
                <a:cs typeface="Arial"/>
                <a:sym typeface="Arial"/>
              </a:defRPr>
            </a:pPr>
            <a:r>
              <a:t>Finnish Meteorological Institute</a:t>
            </a:r>
          </a:p>
          <a:p>
            <a:pPr>
              <a:spcBef>
                <a:spcPts val="500"/>
              </a:spcBef>
              <a:buClr>
                <a:srgbClr val="19A1FF"/>
              </a:buClr>
              <a:defRPr i="1" sz="1500">
                <a:latin typeface="Arial"/>
                <a:ea typeface="Arial"/>
                <a:cs typeface="Arial"/>
                <a:sym typeface="Arial"/>
              </a:defRPr>
            </a:pPr>
            <a:r>
              <a:t>Helsinki Rescue Department</a:t>
            </a:r>
          </a:p>
          <a:p>
            <a:pPr>
              <a:spcBef>
                <a:spcPts val="500"/>
              </a:spcBef>
              <a:buClr>
                <a:srgbClr val="19A1FF"/>
              </a:buClr>
              <a:defRPr i="1" sz="1500">
                <a:latin typeface="Arial"/>
                <a:ea typeface="Arial"/>
                <a:cs typeface="Arial"/>
                <a:sym typeface="Arial"/>
              </a:defRPr>
            </a:pPr>
            <a:r>
              <a:t>Kymenlaakso Rescue Services</a:t>
            </a:r>
          </a:p>
        </p:txBody>
      </p:sp>
      <p:sp>
        <p:nvSpPr>
          <p:cNvPr id="230" name="National Authority of Emergency and Civil Protection…"/>
          <p:cNvSpPr txBox="1"/>
          <p:nvPr/>
        </p:nvSpPr>
        <p:spPr>
          <a:xfrm>
            <a:off x="153535" y="7289298"/>
            <a:ext cx="3149197" cy="10224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>
              <a:spcBef>
                <a:spcPts val="500"/>
              </a:spcBef>
              <a:buClr>
                <a:srgbClr val="19A1FF"/>
              </a:buClr>
              <a:defRPr b="1" sz="1500">
                <a:latin typeface="Arial"/>
                <a:ea typeface="Arial"/>
                <a:cs typeface="Arial"/>
                <a:sym typeface="Arial"/>
              </a:defRPr>
            </a:pPr>
            <a:r>
              <a:t>National Authority of Emergency and Civil Protection</a:t>
            </a:r>
          </a:p>
          <a:p>
            <a:pPr>
              <a:spcBef>
                <a:spcPts val="500"/>
              </a:spcBef>
              <a:buClr>
                <a:srgbClr val="19A1FF"/>
              </a:buClr>
              <a:defRPr i="1" sz="1500">
                <a:latin typeface="Arial"/>
                <a:ea typeface="Arial"/>
                <a:cs typeface="Arial"/>
                <a:sym typeface="Arial"/>
              </a:defRPr>
            </a:pPr>
            <a:r>
              <a:t>Portuguese Institute for Sea and Atmosphere</a:t>
            </a:r>
          </a:p>
        </p:txBody>
      </p:sp>
      <p:grpSp>
        <p:nvGrpSpPr>
          <p:cNvPr id="237" name="Group"/>
          <p:cNvGrpSpPr/>
          <p:nvPr/>
        </p:nvGrpSpPr>
        <p:grpSpPr>
          <a:xfrm>
            <a:off x="254000" y="1102505"/>
            <a:ext cx="3800091" cy="4127069"/>
            <a:chOff x="0" y="0"/>
            <a:chExt cx="3800090" cy="4127068"/>
          </a:xfrm>
        </p:grpSpPr>
        <p:pic>
          <p:nvPicPr>
            <p:cNvPr id="231" name="crahi_logo.pdf" descr="crahi_logo.pdf"/>
            <p:cNvPicPr>
              <a:picLocks noChangeAspect="1"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0" y="0"/>
              <a:ext cx="3207656" cy="401822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232" name="Picture 12" descr="Picture 12"/>
            <p:cNvPicPr>
              <a:picLocks noChangeAspect="1"/>
            </p:cNvPicPr>
            <p:nvPr/>
          </p:nvPicPr>
          <p:blipFill>
            <a:blip r:embed="rId6">
              <a:extLst/>
            </a:blip>
            <a:stretch>
              <a:fillRect/>
            </a:stretch>
          </p:blipFill>
          <p:spPr>
            <a:xfrm>
              <a:off x="0" y="1243910"/>
              <a:ext cx="2104843" cy="39041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233" name="Picture 8" descr="Picture 8"/>
            <p:cNvPicPr>
              <a:picLocks noChangeAspect="1"/>
            </p:cNvPicPr>
            <p:nvPr/>
          </p:nvPicPr>
          <p:blipFill>
            <a:blip r:embed="rId7">
              <a:extLst/>
            </a:blip>
            <a:stretch>
              <a:fillRect/>
            </a:stretch>
          </p:blipFill>
          <p:spPr>
            <a:xfrm>
              <a:off x="0" y="685074"/>
              <a:ext cx="1727193" cy="29609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234" name="ANEPC_logotipo_versao_circular_6cm-digital.png" descr="ANEPC_logotipo_versao_circular_6cm-digital.png"/>
            <p:cNvPicPr>
              <a:picLocks noChangeAspect="1"/>
            </p:cNvPicPr>
            <p:nvPr/>
          </p:nvPicPr>
          <p:blipFill>
            <a:blip r:embed="rId8">
              <a:extLst/>
            </a:blip>
            <a:stretch>
              <a:fillRect/>
            </a:stretch>
          </p:blipFill>
          <p:spPr>
            <a:xfrm>
              <a:off x="0" y="3313581"/>
              <a:ext cx="813487" cy="81348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235" name="logo-amaya-web2.png" descr="logo-amaya-web2.png"/>
            <p:cNvPicPr>
              <a:picLocks noChangeAspect="1"/>
            </p:cNvPicPr>
            <p:nvPr/>
          </p:nvPicPr>
          <p:blipFill>
            <a:blip r:embed="rId9">
              <a:extLst/>
            </a:blip>
            <a:srcRect l="0" t="0" r="32327" b="0"/>
            <a:stretch>
              <a:fillRect/>
            </a:stretch>
          </p:blipFill>
          <p:spPr>
            <a:xfrm>
              <a:off x="0" y="1790557"/>
              <a:ext cx="1992723" cy="618383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236" name="layout_set_logo.png" descr="layout_set_logo.png"/>
            <p:cNvPicPr>
              <a:picLocks noChangeAspect="1"/>
            </p:cNvPicPr>
            <p:nvPr/>
          </p:nvPicPr>
          <p:blipFill>
            <a:blip r:embed="rId10">
              <a:extLst/>
            </a:blip>
            <a:stretch>
              <a:fillRect/>
            </a:stretch>
          </p:blipFill>
          <p:spPr>
            <a:xfrm>
              <a:off x="0" y="2565127"/>
              <a:ext cx="3800091" cy="592223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238" name="ES-PT pilot site"/>
          <p:cNvSpPr txBox="1"/>
          <p:nvPr/>
        </p:nvSpPr>
        <p:spPr>
          <a:xfrm>
            <a:off x="153535" y="6753824"/>
            <a:ext cx="2442841" cy="45951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spcBef>
                <a:spcPts val="2000"/>
              </a:spcBef>
              <a:buClr>
                <a:srgbClr val="19A1FF"/>
              </a:buClr>
              <a:defRPr b="1" sz="2500">
                <a:solidFill>
                  <a:schemeClr val="accent4">
                    <a:hueOff val="-1081314"/>
                    <a:satOff val="4338"/>
                    <a:lumOff val="-8931"/>
                  </a:schemeClr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ES-PT pilot site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0" name="Picture 6" descr="Picture 6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795945" y="8640424"/>
            <a:ext cx="1164367" cy="1136422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43" name="Group"/>
          <p:cNvGrpSpPr/>
          <p:nvPr/>
        </p:nvGrpSpPr>
        <p:grpSpPr>
          <a:xfrm>
            <a:off x="49677" y="192905"/>
            <a:ext cx="12449838" cy="8745273"/>
            <a:chOff x="0" y="0"/>
            <a:chExt cx="12449836" cy="8745271"/>
          </a:xfrm>
        </p:grpSpPr>
        <p:pic>
          <p:nvPicPr>
            <p:cNvPr id="241" name="map.pdf" descr="map.pdf"/>
            <p:cNvPicPr>
              <a:picLocks noChangeAspect="1"/>
            </p:cNvPicPr>
            <p:nvPr/>
          </p:nvPicPr>
          <p:blipFill>
            <a:blip r:embed="rId3">
              <a:extLst/>
            </a:blip>
            <a:srcRect l="0" t="44431" r="46914" b="7009"/>
            <a:stretch>
              <a:fillRect/>
            </a:stretch>
          </p:blipFill>
          <p:spPr>
            <a:xfrm>
              <a:off x="732004" y="0"/>
              <a:ext cx="11717833" cy="8745272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242" name="Autoridade National de Emergência e Proteção Civil…"/>
            <p:cNvSpPr txBox="1"/>
            <p:nvPr/>
          </p:nvSpPr>
          <p:spPr>
            <a:xfrm>
              <a:off x="0" y="3269389"/>
              <a:ext cx="3630910" cy="321027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spcBef>
                  <a:spcPts val="500"/>
                </a:spcBef>
                <a:buClr>
                  <a:srgbClr val="19A1FF"/>
                </a:buClr>
                <a:defRPr b="1" sz="2200">
                  <a:latin typeface="Arial"/>
                  <a:ea typeface="Arial"/>
                  <a:cs typeface="Arial"/>
                  <a:sym typeface="Arial"/>
                </a:defRPr>
              </a:pPr>
              <a:r>
                <a:t>Autoridade National de Emergência e Proteção Civil</a:t>
              </a:r>
            </a:p>
            <a:p>
              <a:pPr>
                <a:spcBef>
                  <a:spcPts val="500"/>
                </a:spcBef>
                <a:buClr>
                  <a:srgbClr val="19A1FF"/>
                </a:buClr>
                <a:defRPr i="1" sz="2200">
                  <a:latin typeface="Arial"/>
                  <a:ea typeface="Arial"/>
                  <a:cs typeface="Arial"/>
                  <a:sym typeface="Arial"/>
                </a:defRPr>
              </a:pPr>
              <a:r>
                <a:t>Comunidade Intermunicipal de Coimbra</a:t>
              </a:r>
            </a:p>
            <a:p>
              <a:pPr>
                <a:spcBef>
                  <a:spcPts val="500"/>
                </a:spcBef>
                <a:buClr>
                  <a:srgbClr val="19A1FF"/>
                </a:buClr>
                <a:defRPr i="1" sz="2200">
                  <a:latin typeface="Arial"/>
                  <a:ea typeface="Arial"/>
                  <a:cs typeface="Arial"/>
                  <a:sym typeface="Arial"/>
                </a:defRPr>
              </a:pPr>
              <a:r>
                <a:t>Portuguese Institute for Sea and Atmosphere</a:t>
              </a:r>
            </a:p>
          </p:txBody>
        </p:sp>
      </p:grpSp>
      <p:sp>
        <p:nvSpPr>
          <p:cNvPr id="244" name="ES-PT pilot site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defTabSz="914400"/>
            <a:r>
              <a:t>ES-PT pilot site</a:t>
            </a:r>
          </a:p>
        </p:txBody>
      </p:sp>
      <p:pic>
        <p:nvPicPr>
          <p:cNvPr id="245" name="Picture 6" descr="Picture 6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795945" y="8640424"/>
            <a:ext cx="1164367" cy="1136422"/>
          </a:xfrm>
          <a:prstGeom prst="rect">
            <a:avLst/>
          </a:prstGeom>
          <a:ln w="12700">
            <a:miter lim="400000"/>
          </a:ln>
        </p:spPr>
      </p:pic>
      <p:pic>
        <p:nvPicPr>
          <p:cNvPr id="246" name="edera1.pdf" descr="edera1.pdf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73939" y="8737589"/>
            <a:ext cx="1723018" cy="766095"/>
          </a:xfrm>
          <a:prstGeom prst="rect">
            <a:avLst/>
          </a:prstGeom>
          <a:ln w="12700">
            <a:miter lim="400000"/>
          </a:ln>
        </p:spPr>
      </p:pic>
      <p:sp>
        <p:nvSpPr>
          <p:cNvPr id="247" name="Dirección General de Protección Civil y Emergencias…"/>
          <p:cNvSpPr txBox="1"/>
          <p:nvPr/>
        </p:nvSpPr>
        <p:spPr>
          <a:xfrm>
            <a:off x="5527342" y="5532974"/>
            <a:ext cx="7279656" cy="3178561"/>
          </a:xfrm>
          <a:prstGeom prst="rect">
            <a:avLst/>
          </a:prstGeom>
          <a:solidFill>
            <a:srgbClr val="FFFFFF">
              <a:alpha val="75000"/>
            </a:srgb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spcBef>
                <a:spcPts val="500"/>
              </a:spcBef>
              <a:buClr>
                <a:srgbClr val="19A1FF"/>
              </a:buClr>
              <a:defRPr b="1" sz="2200">
                <a:latin typeface="Arial"/>
                <a:ea typeface="Arial"/>
                <a:cs typeface="Arial"/>
                <a:sym typeface="Arial"/>
              </a:defRPr>
            </a:pPr>
            <a:r>
              <a:t>Dirección General de Protección Civil y Emergencias</a:t>
            </a:r>
          </a:p>
          <a:p>
            <a:pPr>
              <a:spcBef>
                <a:spcPts val="500"/>
              </a:spcBef>
              <a:buClr>
                <a:srgbClr val="19A1FF"/>
              </a:buClr>
              <a:defRPr b="1" sz="2200">
                <a:latin typeface="Arial"/>
                <a:ea typeface="Arial"/>
                <a:cs typeface="Arial"/>
                <a:sym typeface="Arial"/>
              </a:defRPr>
            </a:pPr>
            <a:r>
              <a:t>Agencia de Medio Ambiente y Agua de Andalucía</a:t>
            </a:r>
          </a:p>
          <a:p>
            <a:pPr>
              <a:spcBef>
                <a:spcPts val="500"/>
              </a:spcBef>
              <a:buClr>
                <a:srgbClr val="19A1FF"/>
              </a:buClr>
              <a:defRPr i="1" sz="2200">
                <a:latin typeface="Arial"/>
                <a:ea typeface="Arial"/>
                <a:cs typeface="Arial"/>
                <a:sym typeface="Arial"/>
              </a:defRPr>
            </a:pPr>
            <a:r>
              <a:t>Protección Civil de  Andalucía</a:t>
            </a:r>
          </a:p>
          <a:p>
            <a:pPr>
              <a:spcBef>
                <a:spcPts val="500"/>
              </a:spcBef>
              <a:buClr>
                <a:srgbClr val="19A1FF"/>
              </a:buClr>
              <a:defRPr i="1" sz="2200">
                <a:latin typeface="Arial"/>
                <a:ea typeface="Arial"/>
                <a:cs typeface="Arial"/>
                <a:sym typeface="Arial"/>
              </a:defRPr>
            </a:pPr>
            <a:r>
              <a:t>Protección Civil de Puente Genil</a:t>
            </a:r>
          </a:p>
          <a:p>
            <a:pPr>
              <a:spcBef>
                <a:spcPts val="500"/>
              </a:spcBef>
              <a:buClr>
                <a:srgbClr val="19A1FF"/>
              </a:buClr>
              <a:defRPr i="1" sz="2200">
                <a:latin typeface="Arial"/>
                <a:ea typeface="Arial"/>
                <a:cs typeface="Arial"/>
                <a:sym typeface="Arial"/>
              </a:defRPr>
            </a:pPr>
            <a:r>
              <a:t>Agencia de Seguridad y Emergencias de la C. Valenciana</a:t>
            </a:r>
          </a:p>
          <a:p>
            <a:pPr>
              <a:spcBef>
                <a:spcPts val="500"/>
              </a:spcBef>
              <a:buClr>
                <a:srgbClr val="19A1FF"/>
              </a:buClr>
              <a:defRPr i="1" sz="2200">
                <a:latin typeface="Arial"/>
                <a:ea typeface="Arial"/>
                <a:cs typeface="Arial"/>
                <a:sym typeface="Arial"/>
              </a:defRPr>
            </a:pPr>
            <a:r>
              <a:t>Protección Civil de Cataluña</a:t>
            </a:r>
          </a:p>
          <a:p>
            <a:pPr>
              <a:spcBef>
                <a:spcPts val="500"/>
              </a:spcBef>
              <a:buClr>
                <a:srgbClr val="19A1FF"/>
              </a:buClr>
              <a:defRPr i="1" sz="2200">
                <a:latin typeface="Arial"/>
                <a:ea typeface="Arial"/>
                <a:cs typeface="Arial"/>
                <a:sym typeface="Arial"/>
              </a:defRPr>
            </a:pPr>
            <a:r>
              <a:t>CH Guadiana</a:t>
            </a:r>
          </a:p>
          <a:p>
            <a:pPr>
              <a:spcBef>
                <a:spcPts val="500"/>
              </a:spcBef>
              <a:buClr>
                <a:srgbClr val="19A1FF"/>
              </a:buClr>
              <a:defRPr i="1" sz="2200">
                <a:latin typeface="Arial"/>
                <a:ea typeface="Arial"/>
                <a:cs typeface="Arial"/>
                <a:sym typeface="Arial"/>
              </a:defRPr>
            </a:pPr>
            <a:r>
              <a:t>Agencia Estatal de Meteorología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Participación en la demostración de EDERA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defTabSz="914400"/>
            <a:r>
              <a:t>Participación en la demostración de EDERA</a:t>
            </a:r>
          </a:p>
        </p:txBody>
      </p:sp>
      <p:sp>
        <p:nvSpPr>
          <p:cNvPr id="250" name="Agosto 2023 - Octubre 2024.…"/>
          <p:cNvSpPr txBox="1"/>
          <p:nvPr>
            <p:ph type="body" idx="1"/>
          </p:nvPr>
        </p:nvSpPr>
        <p:spPr>
          <a:xfrm>
            <a:off x="230268" y="1231825"/>
            <a:ext cx="12166049" cy="6185908"/>
          </a:xfrm>
          <a:prstGeom prst="rect">
            <a:avLst/>
          </a:prstGeom>
        </p:spPr>
        <p:txBody>
          <a:bodyPr/>
          <a:lstStyle/>
          <a:p>
            <a:pPr marL="228600" indent="-228600">
              <a:buSzPct val="100000"/>
              <a:buChar char="•"/>
            </a:pPr>
            <a:r>
              <a:t>Agosto 2023 - Octubre 2024.</a:t>
            </a:r>
          </a:p>
          <a:p>
            <a:pPr marL="228600" indent="-228600">
              <a:buSzPct val="100000"/>
              <a:buChar char="•"/>
            </a:pPr>
            <a:r>
              <a:t>Acceso a los productos a través de la plataforma web de EDERA.</a:t>
            </a:r>
          </a:p>
          <a:p>
            <a:pPr marL="228600" indent="-228600">
              <a:buSzPct val="100000"/>
              <a:buChar char="•"/>
            </a:pPr>
            <a:r>
              <a:t>Integración de productos </a:t>
            </a:r>
            <a:r>
              <a:rPr i="1"/>
              <a:t>locales.</a:t>
            </a:r>
            <a:endParaRPr i="1"/>
          </a:p>
          <a:p>
            <a:pPr marL="228600" indent="-228600">
              <a:buSzPct val="100000"/>
              <a:buChar char="•"/>
            </a:pPr>
            <a:r>
              <a:t>Definición de alertas para cada usuario.</a:t>
            </a:r>
          </a:p>
          <a:p>
            <a:pPr marL="228600" indent="-228600">
              <a:buSzPct val="100000"/>
              <a:buChar char="•"/>
            </a:pPr>
            <a:r>
              <a:t>Participación en la jornada de formación en Loulé (PT): 21-22 Nov 2023 y en la jornada internacional (ENPC, primavera 2024).</a:t>
            </a:r>
          </a:p>
          <a:p>
            <a:pPr marL="228600" indent="-228600">
              <a:buSzPct val="100000"/>
              <a:buChar char="•"/>
            </a:pPr>
            <a:r>
              <a:t>Listado de casos.</a:t>
            </a:r>
          </a:p>
          <a:p>
            <a:pPr marL="228600" indent="-228600">
              <a:buSzPct val="100000"/>
              <a:buChar char="•"/>
            </a:pPr>
            <a:r>
              <a:t>Participación en la evaluación (feedback acerca de productos y funcionalidades + funcionamiento durante episodios)</a:t>
            </a:r>
          </a:p>
        </p:txBody>
      </p:sp>
      <p:pic>
        <p:nvPicPr>
          <p:cNvPr id="251" name="edera1.pdf" descr="edera1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73939" y="8737589"/>
            <a:ext cx="1723018" cy="76609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5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Class="entr" nodeType="with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" fill="hold"/>
                                        <p:tgtEl>
                                          <p:spTgt spid="2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25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25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25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25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25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2" fill="hold"/>
                                        <p:tgtEl>
                                          <p:spTgt spid="25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p" bldLvl="5" animBg="1" rev="0" advAuto="0" spid="250" grpId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Plataforma web en tiempo real EDERA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defTabSz="914400"/>
            <a:r>
              <a:t>Plataforma web en tiempo real EDERA</a:t>
            </a:r>
          </a:p>
        </p:txBody>
      </p:sp>
      <p:sp>
        <p:nvSpPr>
          <p:cNvPr id="254" name="3 grupos de capas dinámicas:…"/>
          <p:cNvSpPr txBox="1"/>
          <p:nvPr>
            <p:ph type="body" sz="half" idx="1"/>
          </p:nvPr>
        </p:nvSpPr>
        <p:spPr>
          <a:xfrm>
            <a:off x="230268" y="1231825"/>
            <a:ext cx="12166049" cy="2528134"/>
          </a:xfrm>
          <a:prstGeom prst="rect">
            <a:avLst/>
          </a:prstGeom>
        </p:spPr>
        <p:txBody>
          <a:bodyPr/>
          <a:lstStyle/>
          <a:p>
            <a:pPr/>
            <a:r>
              <a:t>3 grupos de capas dinámicas:</a:t>
            </a:r>
          </a:p>
          <a:p>
            <a:pPr marL="228600" indent="-228600">
              <a:buSzPct val="100000"/>
              <a:buChar char="•"/>
            </a:pPr>
            <a:r>
              <a:t>Resumen de la previsión: 0 - 120 h</a:t>
            </a:r>
          </a:p>
          <a:p>
            <a:pPr marL="228600" indent="-228600">
              <a:buSzPct val="100000"/>
              <a:buChar char="•"/>
            </a:pPr>
            <a:r>
              <a:t>Seguimiento del episodio (nowcasting animado)</a:t>
            </a:r>
          </a:p>
          <a:p>
            <a:pPr marL="228600" indent="-228600">
              <a:buSzPct val="100000"/>
              <a:buChar char="•"/>
            </a:pPr>
            <a:r>
              <a:t>Resumen diario</a:t>
            </a:r>
          </a:p>
        </p:txBody>
      </p:sp>
      <p:pic>
        <p:nvPicPr>
          <p:cNvPr id="255" name="edera1.pdf" descr="edera1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73939" y="8737589"/>
            <a:ext cx="1723018" cy="766095"/>
          </a:xfrm>
          <a:prstGeom prst="rect">
            <a:avLst/>
          </a:prstGeom>
          <a:ln w="12700">
            <a:miter lim="400000"/>
          </a:ln>
        </p:spPr>
      </p:pic>
      <p:sp>
        <p:nvSpPr>
          <p:cNvPr id="256" name="Capas estáticas…"/>
          <p:cNvSpPr txBox="1"/>
          <p:nvPr/>
        </p:nvSpPr>
        <p:spPr>
          <a:xfrm>
            <a:off x="230268" y="4011038"/>
            <a:ext cx="12166049" cy="252813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/>
          <a:lstStyle/>
          <a:p>
            <a:pPr>
              <a:spcBef>
                <a:spcPts val="1200"/>
              </a:spcBef>
              <a:defRPr sz="3000">
                <a:latin typeface="Arial"/>
                <a:ea typeface="Arial"/>
                <a:cs typeface="Arial"/>
                <a:sym typeface="Arial"/>
              </a:defRPr>
            </a:pPr>
            <a:r>
              <a:t>Capas estáticas</a:t>
            </a:r>
          </a:p>
          <a:p>
            <a:pPr>
              <a:spcBef>
                <a:spcPts val="1200"/>
              </a:spcBef>
              <a:defRPr sz="3000">
                <a:latin typeface="Arial"/>
                <a:ea typeface="Arial"/>
                <a:cs typeface="Arial"/>
                <a:sym typeface="Arial"/>
              </a:defRPr>
            </a:pPr>
          </a:p>
          <a:p>
            <a:pPr>
              <a:spcBef>
                <a:spcPts val="1200"/>
              </a:spcBef>
              <a:defRPr sz="3000">
                <a:latin typeface="Arial"/>
                <a:ea typeface="Arial"/>
                <a:cs typeface="Arial"/>
                <a:sym typeface="Arial"/>
              </a:defRPr>
            </a:pPr>
            <a:r>
              <a:t>Avisos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5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Class="entr" nodeType="with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" fill="hold"/>
                                        <p:tgtEl>
                                          <p:spTgt spid="2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25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25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25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Class="entr" nodeType="click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25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Class="entr" nodeType="with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6" fill="hold"/>
                                        <p:tgtEl>
                                          <p:spTgt spid="2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Class="entr" nodeType="click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0" fill="hold"/>
                                        <p:tgtEl>
                                          <p:spTgt spid="25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Class="entr" nodeType="click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4" fill="hold"/>
                                        <p:tgtEl>
                                          <p:spTgt spid="25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p" bldLvl="5" animBg="1" rev="0" advAuto="0" spid="256" grpId="2"/>
      <p:bldP build="p" bldLvl="5" animBg="1" rev="0" advAuto="0" spid="254" grpId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8" name="Screenshot 2023-10-02 at 16.18.24.png" descr="Screenshot 2023-10-02 at 16.18.24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52400" y="986967"/>
            <a:ext cx="12700000" cy="8663626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63500" dist="25400" dir="5400000">
              <a:srgbClr val="000000">
                <a:alpha val="50000"/>
              </a:srgbClr>
            </a:outerShdw>
          </a:effectLst>
        </p:spPr>
      </p:pic>
      <p:sp>
        <p:nvSpPr>
          <p:cNvPr id="259" name="El proyecto"/>
          <p:cNvSpPr txBox="1"/>
          <p:nvPr>
            <p:ph type="title"/>
          </p:nvPr>
        </p:nvSpPr>
        <p:spPr>
          <a:xfrm>
            <a:off x="254000" y="268143"/>
            <a:ext cx="11099800" cy="894621"/>
          </a:xfrm>
          <a:prstGeom prst="rect">
            <a:avLst/>
          </a:prstGeom>
        </p:spPr>
        <p:txBody>
          <a:bodyPr/>
          <a:lstStyle/>
          <a:p>
            <a:pPr defTabSz="914400"/>
            <a:r>
              <a:t>El proyecto</a:t>
            </a:r>
          </a:p>
        </p:txBody>
      </p:sp>
      <p:sp>
        <p:nvSpPr>
          <p:cNvPr id="260" name="dgpce-cenem"/>
          <p:cNvSpPr txBox="1"/>
          <p:nvPr/>
        </p:nvSpPr>
        <p:spPr>
          <a:xfrm>
            <a:off x="4292441" y="4131095"/>
            <a:ext cx="4305099" cy="524111"/>
          </a:xfrm>
          <a:prstGeom prst="rect">
            <a:avLst/>
          </a:prstGeom>
          <a:solidFill>
            <a:srgbClr val="FFFFFF"/>
          </a:solidFill>
          <a:ln w="3175">
            <a:solidFill>
              <a:srgbClr val="929292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spcBef>
                <a:spcPts val="2000"/>
              </a:spcBef>
              <a:buClr>
                <a:srgbClr val="19A1FF"/>
              </a:buClr>
              <a:defRPr sz="300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dgpce-cenem</a:t>
            </a:r>
          </a:p>
        </p:txBody>
      </p:sp>
      <p:sp>
        <p:nvSpPr>
          <p:cNvPr id="261" name="cenem123"/>
          <p:cNvSpPr txBox="1"/>
          <p:nvPr/>
        </p:nvSpPr>
        <p:spPr>
          <a:xfrm>
            <a:off x="4292441" y="4793874"/>
            <a:ext cx="4305099" cy="524111"/>
          </a:xfrm>
          <a:prstGeom prst="rect">
            <a:avLst/>
          </a:prstGeom>
          <a:solidFill>
            <a:srgbClr val="FFFFFF"/>
          </a:solidFill>
          <a:ln w="3175">
            <a:solidFill>
              <a:srgbClr val="929292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spcBef>
                <a:spcPts val="2000"/>
              </a:spcBef>
              <a:buClr>
                <a:srgbClr val="19A1FF"/>
              </a:buClr>
              <a:defRPr sz="300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cenem123</a:t>
            </a:r>
          </a:p>
        </p:txBody>
      </p:sp>
      <p:sp>
        <p:nvSpPr>
          <p:cNvPr id="262" name="http://gebrada.upc.es/edera-platform"/>
          <p:cNvSpPr txBox="1"/>
          <p:nvPr/>
        </p:nvSpPr>
        <p:spPr>
          <a:xfrm>
            <a:off x="2141595" y="992114"/>
            <a:ext cx="8126342" cy="523444"/>
          </a:xfrm>
          <a:prstGeom prst="rect">
            <a:avLst/>
          </a:prstGeom>
          <a:solidFill>
            <a:srgbClr val="202124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2800">
                <a:solidFill>
                  <a:srgbClr val="FFFFFF"/>
                </a:solidFill>
              </a:defRPr>
            </a:lvl1pPr>
          </a:lstStyle>
          <a:p>
            <a:pPr/>
            <a:r>
              <a:t>http://gebrada.upc.es/edera-platform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Class="entr" nodeType="clickEffect" presetSubtype="8" presetID="22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11" dur="1000"/>
                                        <p:tgtEl>
                                          <p:spTgt spid="2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Class="entr" nodeType="clickEffect" presetSubtype="8" presetID="22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5" fill="hold"/>
                                        <p:tgtEl>
                                          <p:spTgt spid="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16" dur="1000"/>
                                        <p:tgtEl>
                                          <p:spTgt spid="2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260" grpId="2"/>
      <p:bldP build="whole" bldLvl="1" animBg="1" rev="0" advAuto="0" spid="261" grpId="3"/>
      <p:bldP build="whole" bldLvl="1" animBg="1" rev="0" advAuto="0" spid="262" grpId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4" name="Screenshot 2023-10-02 at 21.42.54.png" descr="Screenshot 2023-10-02 at 21.42.54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52400" y="1515910"/>
            <a:ext cx="12700000" cy="7878413"/>
          </a:xfrm>
          <a:prstGeom prst="rect">
            <a:avLst/>
          </a:prstGeom>
          <a:ln w="12700">
            <a:miter lim="400000"/>
          </a:ln>
        </p:spPr>
      </p:pic>
      <p:sp>
        <p:nvSpPr>
          <p:cNvPr id="265" name="La plataforma web de EDERA"/>
          <p:cNvSpPr txBox="1"/>
          <p:nvPr>
            <p:ph type="title"/>
          </p:nvPr>
        </p:nvSpPr>
        <p:spPr>
          <a:xfrm>
            <a:off x="254000" y="268143"/>
            <a:ext cx="11099800" cy="894621"/>
          </a:xfrm>
          <a:prstGeom prst="rect">
            <a:avLst/>
          </a:prstGeom>
        </p:spPr>
        <p:txBody>
          <a:bodyPr/>
          <a:lstStyle/>
          <a:p>
            <a:pPr defTabSz="914400"/>
            <a:r>
              <a:t>La plataforma web de EDERA</a:t>
            </a:r>
          </a:p>
        </p:txBody>
      </p:sp>
      <p:sp>
        <p:nvSpPr>
          <p:cNvPr id="266" name="http://gebrada.upc.es/edera-platform"/>
          <p:cNvSpPr txBox="1"/>
          <p:nvPr/>
        </p:nvSpPr>
        <p:spPr>
          <a:xfrm>
            <a:off x="1573620" y="1202725"/>
            <a:ext cx="8126342" cy="523444"/>
          </a:xfrm>
          <a:prstGeom prst="rect">
            <a:avLst/>
          </a:prstGeom>
          <a:solidFill>
            <a:srgbClr val="202124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2800">
                <a:solidFill>
                  <a:srgbClr val="FFFFFF"/>
                </a:solidFill>
              </a:defRPr>
            </a:lvl1pPr>
          </a:lstStyle>
          <a:p>
            <a:pPr/>
            <a:r>
              <a:t>http://gebrada.upc.es/edera-platform</a:t>
            </a:r>
          </a:p>
        </p:txBody>
      </p:sp>
      <p:grpSp>
        <p:nvGrpSpPr>
          <p:cNvPr id="269" name="Group"/>
          <p:cNvGrpSpPr/>
          <p:nvPr/>
        </p:nvGrpSpPr>
        <p:grpSpPr>
          <a:xfrm>
            <a:off x="10849562" y="2393422"/>
            <a:ext cx="1660034" cy="572822"/>
            <a:chOff x="0" y="0"/>
            <a:chExt cx="1660032" cy="572820"/>
          </a:xfrm>
        </p:grpSpPr>
        <p:sp>
          <p:nvSpPr>
            <p:cNvPr id="267" name="avisos"/>
            <p:cNvSpPr txBox="1"/>
            <p:nvPr/>
          </p:nvSpPr>
          <p:spPr>
            <a:xfrm>
              <a:off x="0" y="0"/>
              <a:ext cx="1265632" cy="57282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/>
            <a:p>
              <a:pPr/>
              <a:r>
                <a:t>avisos</a:t>
              </a:r>
            </a:p>
          </p:txBody>
        </p:sp>
        <p:sp>
          <p:nvSpPr>
            <p:cNvPr id="268" name="Line"/>
            <p:cNvSpPr/>
            <p:nvPr/>
          </p:nvSpPr>
          <p:spPr>
            <a:xfrm>
              <a:off x="56446" y="489840"/>
              <a:ext cx="1603587" cy="1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  <a:tailEnd type="triangle" w="med" len="med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/>
            </a:p>
          </p:txBody>
        </p:sp>
      </p:grpSp>
      <p:grpSp>
        <p:nvGrpSpPr>
          <p:cNvPr id="272" name="Group"/>
          <p:cNvGrpSpPr/>
          <p:nvPr/>
        </p:nvGrpSpPr>
        <p:grpSpPr>
          <a:xfrm>
            <a:off x="51057" y="1753431"/>
            <a:ext cx="5114617" cy="5164610"/>
            <a:chOff x="-50800" y="-50799"/>
            <a:chExt cx="5114615" cy="5164609"/>
          </a:xfrm>
        </p:grpSpPr>
        <p:sp>
          <p:nvSpPr>
            <p:cNvPr id="270" name="selector de productos"/>
            <p:cNvSpPr txBox="1"/>
            <p:nvPr/>
          </p:nvSpPr>
          <p:spPr>
            <a:xfrm>
              <a:off x="2248093" y="3867294"/>
              <a:ext cx="2815723" cy="10554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>
              <a:outerShdw sx="100000" sy="100000" kx="0" ky="0" algn="b" rotWithShape="0" blurRad="38100" dist="25400" dir="5400000">
                <a:srgbClr val="000000">
                  <a:alpha val="50000"/>
                </a:srgbClr>
              </a:outerShdw>
            </a:effectLst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/>
            <a:p>
              <a:pPr/>
              <a:r>
                <a:t>selector de productos</a:t>
              </a:r>
            </a:p>
          </p:txBody>
        </p:sp>
        <p:pic>
          <p:nvPicPr>
            <p:cNvPr id="271" name="Rounded Rectangle Rounded rectangle" descr="Rounded Rectangle Rounded rectangle"/>
            <p:cNvPicPr>
              <a:picLocks noChangeAspect="0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-50800" y="-50800"/>
              <a:ext cx="2304469" cy="5164610"/>
            </a:xfrm>
            <a:prstGeom prst="rect">
              <a:avLst/>
            </a:prstGeom>
            <a:effectLst>
              <a:outerShdw sx="100000" sy="100000" kx="0" ky="0" algn="b" rotWithShape="0" blurRad="63500" dist="25400" dir="5400000">
                <a:srgbClr val="000000">
                  <a:alpha val="50000"/>
                </a:srgbClr>
              </a:outerShdw>
            </a:effectLst>
          </p:spPr>
        </p:pic>
      </p:grpSp>
      <p:grpSp>
        <p:nvGrpSpPr>
          <p:cNvPr id="275" name="Group"/>
          <p:cNvGrpSpPr/>
          <p:nvPr/>
        </p:nvGrpSpPr>
        <p:grpSpPr>
          <a:xfrm>
            <a:off x="2815033" y="7946391"/>
            <a:ext cx="8008949" cy="1375264"/>
            <a:chOff x="-50800" y="0"/>
            <a:chExt cx="8008947" cy="1375262"/>
          </a:xfrm>
        </p:grpSpPr>
        <p:sp>
          <p:nvSpPr>
            <p:cNvPr id="273" name="selector temporal"/>
            <p:cNvSpPr txBox="1"/>
            <p:nvPr/>
          </p:nvSpPr>
          <p:spPr>
            <a:xfrm>
              <a:off x="4675146" y="0"/>
              <a:ext cx="3283002" cy="57282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/>
            <a:p>
              <a:pPr/>
              <a:r>
                <a:t>selector temporal</a:t>
              </a:r>
            </a:p>
          </p:txBody>
        </p:sp>
        <p:pic>
          <p:nvPicPr>
            <p:cNvPr id="274" name="Rounded Rectangle Rounded rectangle" descr="Rounded Rectangle Rounded rectangle"/>
            <p:cNvPicPr>
              <a:picLocks noChangeAspect="0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-50800" y="455242"/>
              <a:ext cx="7905293" cy="920021"/>
            </a:xfrm>
            <a:prstGeom prst="rect">
              <a:avLst/>
            </a:prstGeom>
            <a:effectLst>
              <a:outerShdw sx="100000" sy="100000" kx="0" ky="0" algn="b" rotWithShape="0" blurRad="63500" dist="25400" dir="5400000">
                <a:srgbClr val="000000">
                  <a:alpha val="50000"/>
                </a:srgbClr>
              </a:outerShdw>
            </a:effectLst>
          </p:spPr>
        </p:pic>
      </p:grp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Class="entr" nodeType="click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Class="entr" nodeType="clickEffect" presetSubtype="0" presetID="1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269" grpId="3"/>
      <p:bldP build="whole" bldLvl="1" animBg="1" rev="0" advAuto="0" spid="272" grpId="1"/>
      <p:bldP build="whole" bldLvl="1" animBg="1" rev="0" advAuto="0" spid="275" grpId="2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7" name="Screenshot 2023-10-02 at 21.42.54.png" descr="Screenshot 2023-10-02 at 21.42.54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52400" y="1515910"/>
            <a:ext cx="12700000" cy="7878413"/>
          </a:xfrm>
          <a:prstGeom prst="rect">
            <a:avLst/>
          </a:prstGeom>
          <a:ln w="12700">
            <a:miter lim="400000"/>
          </a:ln>
        </p:spPr>
      </p:pic>
      <p:sp>
        <p:nvSpPr>
          <p:cNvPr id="278" name="Selector de productos"/>
          <p:cNvSpPr txBox="1"/>
          <p:nvPr>
            <p:ph type="title"/>
          </p:nvPr>
        </p:nvSpPr>
        <p:spPr>
          <a:xfrm>
            <a:off x="254000" y="268143"/>
            <a:ext cx="11099800" cy="894621"/>
          </a:xfrm>
          <a:prstGeom prst="rect">
            <a:avLst/>
          </a:prstGeom>
        </p:spPr>
        <p:txBody>
          <a:bodyPr/>
          <a:lstStyle/>
          <a:p>
            <a:pPr defTabSz="914400"/>
            <a:r>
              <a:t>Selector de productos</a:t>
            </a:r>
          </a:p>
        </p:txBody>
      </p:sp>
      <p:sp>
        <p:nvSpPr>
          <p:cNvPr id="279" name="http://gebrada.upc.es/edera-platform"/>
          <p:cNvSpPr txBox="1"/>
          <p:nvPr/>
        </p:nvSpPr>
        <p:spPr>
          <a:xfrm>
            <a:off x="1573620" y="1202725"/>
            <a:ext cx="8126342" cy="523444"/>
          </a:xfrm>
          <a:prstGeom prst="rect">
            <a:avLst/>
          </a:prstGeom>
          <a:solidFill>
            <a:srgbClr val="202124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2800">
                <a:solidFill>
                  <a:srgbClr val="FFFFFF"/>
                </a:solidFill>
              </a:defRPr>
            </a:lvl1pPr>
          </a:lstStyle>
          <a:p>
            <a:pPr/>
            <a:r>
              <a:t>http://gebrada.upc.es/edera-platform</a:t>
            </a:r>
          </a:p>
        </p:txBody>
      </p:sp>
      <p:pic>
        <p:nvPicPr>
          <p:cNvPr id="280" name="Screenshot 2023-10-02 at 21.47.24.png" descr="Screenshot 2023-10-02 at 21.47.24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50413" y="2140968"/>
            <a:ext cx="3340065" cy="7356213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63500" dist="25400" dir="5400000">
              <a:srgbClr val="000000">
                <a:alpha val="50000"/>
              </a:srgbClr>
            </a:outerShdw>
          </a:effectLst>
        </p:spPr>
      </p:pic>
      <p:grpSp>
        <p:nvGrpSpPr>
          <p:cNvPr id="283" name="Group"/>
          <p:cNvGrpSpPr/>
          <p:nvPr/>
        </p:nvGrpSpPr>
        <p:grpSpPr>
          <a:xfrm>
            <a:off x="3565374" y="2150913"/>
            <a:ext cx="2610073" cy="473711"/>
            <a:chOff x="0" y="0"/>
            <a:chExt cx="2610072" cy="473710"/>
          </a:xfrm>
        </p:grpSpPr>
        <p:sp>
          <p:nvSpPr>
            <p:cNvPr id="281" name="Resumen"/>
            <p:cNvSpPr txBox="1"/>
            <p:nvPr/>
          </p:nvSpPr>
          <p:spPr>
            <a:xfrm>
              <a:off x="1154652" y="0"/>
              <a:ext cx="1455421" cy="47371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2500"/>
              </a:lvl1pPr>
            </a:lstStyle>
            <a:p>
              <a:pPr/>
              <a:r>
                <a:t>Resumen</a:t>
              </a:r>
            </a:p>
          </p:txBody>
        </p:sp>
        <p:sp>
          <p:nvSpPr>
            <p:cNvPr id="282" name="Line"/>
            <p:cNvSpPr/>
            <p:nvPr/>
          </p:nvSpPr>
          <p:spPr>
            <a:xfrm>
              <a:off x="0" y="440285"/>
              <a:ext cx="2530626" cy="1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  <a:headEnd type="triangle" w="med" len="med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/>
            </a:p>
          </p:txBody>
        </p:sp>
      </p:grpSp>
      <p:grpSp>
        <p:nvGrpSpPr>
          <p:cNvPr id="286" name="Group"/>
          <p:cNvGrpSpPr/>
          <p:nvPr/>
        </p:nvGrpSpPr>
        <p:grpSpPr>
          <a:xfrm>
            <a:off x="3590774" y="5218261"/>
            <a:ext cx="2584673" cy="473711"/>
            <a:chOff x="0" y="0"/>
            <a:chExt cx="2584672" cy="473710"/>
          </a:xfrm>
        </p:grpSpPr>
        <p:sp>
          <p:nvSpPr>
            <p:cNvPr id="284" name="Seguimiento"/>
            <p:cNvSpPr txBox="1"/>
            <p:nvPr/>
          </p:nvSpPr>
          <p:spPr>
            <a:xfrm>
              <a:off x="694277" y="0"/>
              <a:ext cx="1890396" cy="47371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2500"/>
              </a:lvl1pPr>
            </a:lstStyle>
            <a:p>
              <a:pPr/>
              <a:r>
                <a:t>Seguimiento</a:t>
              </a:r>
            </a:p>
          </p:txBody>
        </p:sp>
        <p:sp>
          <p:nvSpPr>
            <p:cNvPr id="285" name="Line"/>
            <p:cNvSpPr/>
            <p:nvPr/>
          </p:nvSpPr>
          <p:spPr>
            <a:xfrm>
              <a:off x="0" y="440285"/>
              <a:ext cx="2505226" cy="1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  <a:headEnd type="triangle" w="med" len="med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/>
            </a:p>
          </p:txBody>
        </p:sp>
      </p:grpSp>
      <p:grpSp>
        <p:nvGrpSpPr>
          <p:cNvPr id="289" name="Group"/>
          <p:cNvGrpSpPr/>
          <p:nvPr/>
        </p:nvGrpSpPr>
        <p:grpSpPr>
          <a:xfrm>
            <a:off x="3590774" y="5642105"/>
            <a:ext cx="2584673" cy="473711"/>
            <a:chOff x="0" y="0"/>
            <a:chExt cx="2584672" cy="473710"/>
          </a:xfrm>
        </p:grpSpPr>
        <p:sp>
          <p:nvSpPr>
            <p:cNvPr id="287" name="Análisis"/>
            <p:cNvSpPr txBox="1"/>
            <p:nvPr/>
          </p:nvSpPr>
          <p:spPr>
            <a:xfrm>
              <a:off x="1388649" y="0"/>
              <a:ext cx="1196024" cy="47371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2500"/>
              </a:lvl1pPr>
            </a:lstStyle>
            <a:p>
              <a:pPr/>
              <a:r>
                <a:t>Análisis</a:t>
              </a:r>
            </a:p>
          </p:txBody>
        </p:sp>
        <p:sp>
          <p:nvSpPr>
            <p:cNvPr id="288" name="Line"/>
            <p:cNvSpPr/>
            <p:nvPr/>
          </p:nvSpPr>
          <p:spPr>
            <a:xfrm>
              <a:off x="0" y="440285"/>
              <a:ext cx="2505226" cy="1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  <a:headEnd type="triangle" w="med" len="med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/>
            </a:p>
          </p:txBody>
        </p:sp>
      </p:grpSp>
      <p:grpSp>
        <p:nvGrpSpPr>
          <p:cNvPr id="292" name="Group"/>
          <p:cNvGrpSpPr/>
          <p:nvPr/>
        </p:nvGrpSpPr>
        <p:grpSpPr>
          <a:xfrm>
            <a:off x="3590774" y="6029260"/>
            <a:ext cx="2584673" cy="473711"/>
            <a:chOff x="0" y="0"/>
            <a:chExt cx="2584672" cy="473710"/>
          </a:xfrm>
        </p:grpSpPr>
        <p:sp>
          <p:nvSpPr>
            <p:cNvPr id="290" name="Capas estáticas"/>
            <p:cNvSpPr txBox="1"/>
            <p:nvPr/>
          </p:nvSpPr>
          <p:spPr>
            <a:xfrm>
              <a:off x="194849" y="0"/>
              <a:ext cx="2389824" cy="47371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2500"/>
              </a:lvl1pPr>
            </a:lstStyle>
            <a:p>
              <a:pPr/>
              <a:r>
                <a:t>Capas estáticas</a:t>
              </a:r>
            </a:p>
          </p:txBody>
        </p:sp>
        <p:sp>
          <p:nvSpPr>
            <p:cNvPr id="291" name="Line"/>
            <p:cNvSpPr/>
            <p:nvPr/>
          </p:nvSpPr>
          <p:spPr>
            <a:xfrm>
              <a:off x="0" y="440285"/>
              <a:ext cx="2505226" cy="1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  <a:headEnd type="triangle" w="med" len="med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/>
            </a:p>
          </p:txBody>
        </p:sp>
      </p:grp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Class="entr" nodeType="click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Class="entr" nodeType="clickEffect" presetSubtype="0" presetID="1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Class="entr" nodeType="clickEffect" presetSubtype="0" presetID="1" grpId="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Class="entr" nodeType="clickEffect" presetSubtype="0" presetID="1" grpId="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283" grpId="2"/>
      <p:bldP build="whole" bldLvl="1" animBg="1" rev="0" advAuto="0" spid="286" grpId="3"/>
      <p:bldP build="whole" bldLvl="1" animBg="1" rev="0" advAuto="0" spid="292" grpId="5"/>
      <p:bldP build="whole" bldLvl="1" animBg="1" rev="0" advAuto="0" spid="289" grpId="4"/>
      <p:bldP build="whole" bldLvl="1" animBg="1" rev="0" advAuto="0" spid="280" grpId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4" name="Screenshot 2023-10-02 at 21.42.54.png" descr="Screenshot 2023-10-02 at 21.42.54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52400" y="1515910"/>
            <a:ext cx="12700000" cy="7878413"/>
          </a:xfrm>
          <a:prstGeom prst="rect">
            <a:avLst/>
          </a:prstGeom>
          <a:ln w="12700">
            <a:miter lim="400000"/>
          </a:ln>
        </p:spPr>
      </p:pic>
      <p:sp>
        <p:nvSpPr>
          <p:cNvPr id="295" name="Selector temporal"/>
          <p:cNvSpPr txBox="1"/>
          <p:nvPr>
            <p:ph type="title"/>
          </p:nvPr>
        </p:nvSpPr>
        <p:spPr>
          <a:xfrm>
            <a:off x="254000" y="268143"/>
            <a:ext cx="11099800" cy="894621"/>
          </a:xfrm>
          <a:prstGeom prst="rect">
            <a:avLst/>
          </a:prstGeom>
        </p:spPr>
        <p:txBody>
          <a:bodyPr/>
          <a:lstStyle/>
          <a:p>
            <a:pPr defTabSz="914400"/>
            <a:r>
              <a:t>Selector temporal</a:t>
            </a:r>
          </a:p>
        </p:txBody>
      </p:sp>
      <p:sp>
        <p:nvSpPr>
          <p:cNvPr id="296" name="http://gebrada.upc.es/edera-platform"/>
          <p:cNvSpPr txBox="1"/>
          <p:nvPr/>
        </p:nvSpPr>
        <p:spPr>
          <a:xfrm>
            <a:off x="1573620" y="1202725"/>
            <a:ext cx="8126342" cy="523444"/>
          </a:xfrm>
          <a:prstGeom prst="rect">
            <a:avLst/>
          </a:prstGeom>
          <a:solidFill>
            <a:srgbClr val="202124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2800">
                <a:solidFill>
                  <a:srgbClr val="FFFFFF"/>
                </a:solidFill>
              </a:defRPr>
            </a:lvl1pPr>
          </a:lstStyle>
          <a:p>
            <a:pPr/>
            <a:r>
              <a:t>http://gebrada.upc.es/edera-platform</a:t>
            </a:r>
          </a:p>
        </p:txBody>
      </p:sp>
      <p:pic>
        <p:nvPicPr>
          <p:cNvPr id="297" name="pasted-movie.png" descr="pasted-movie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302293" y="8220115"/>
            <a:ext cx="12400214" cy="904856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63500" dist="25400" dir="5400000">
              <a:srgbClr val="000000">
                <a:alpha val="50000"/>
              </a:srgbClr>
            </a:outerShdw>
          </a:effectLst>
        </p:spPr>
      </p:pic>
      <p:pic>
        <p:nvPicPr>
          <p:cNvPr id="298" name="pasted-movie.png" descr="pasted-movie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319741" y="4954559"/>
            <a:ext cx="2979616" cy="3239655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63500" dist="25400" dir="5400000">
              <a:srgbClr val="000000">
                <a:alpha val="50000"/>
              </a:srgbClr>
            </a:outerShdw>
          </a:effectLst>
        </p:spPr>
      </p:pic>
      <p:pic>
        <p:nvPicPr>
          <p:cNvPr id="299" name="Rectangle Rectangle" descr="Rectangle Rectangle"/>
          <p:cNvPicPr>
            <a:picLocks noChangeAspect="0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 rot="10800000">
            <a:off x="58675" y="2050520"/>
            <a:ext cx="2254758" cy="504119"/>
          </a:xfrm>
          <a:prstGeom prst="rect">
            <a:avLst/>
          </a:prstGeom>
          <a:effectLst>
            <a:outerShdw sx="100000" sy="100000" kx="0" ky="0" algn="b" rotWithShape="0" blurRad="63500" dist="25400" dir="5400000">
              <a:srgbClr val="000000">
                <a:alpha val="50000"/>
              </a:srgbClr>
            </a:outerShdw>
          </a:effectLst>
        </p:spPr>
      </p:pic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Class="entr" nodeType="click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Class="entr" nodeType="clickEffect" presetSubtype="0" presetID="1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298" grpId="3"/>
      <p:bldP build="whole" bldLvl="1" animBg="1" rev="0" advAuto="0" spid="299" grpId="1"/>
      <p:bldP build="whole" bldLvl="1" animBg="1" rev="0" advAuto="0" spid="297" grpId="2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1" name="Screenshot 2023-10-02 at 21.42.54.png" descr="Screenshot 2023-10-02 at 21.42.54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52400" y="1515910"/>
            <a:ext cx="12700000" cy="7878413"/>
          </a:xfrm>
          <a:prstGeom prst="rect">
            <a:avLst/>
          </a:prstGeom>
          <a:ln w="12700">
            <a:miter lim="400000"/>
          </a:ln>
        </p:spPr>
      </p:pic>
      <p:pic>
        <p:nvPicPr>
          <p:cNvPr id="302" name="Screenshot 2023-10-02 at 22.03.17.png" descr="Screenshot 2023-10-02 at 22.03.17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52400" y="1515910"/>
            <a:ext cx="12700000" cy="7878413"/>
          </a:xfrm>
          <a:prstGeom prst="rect">
            <a:avLst/>
          </a:prstGeom>
          <a:ln w="12700">
            <a:miter lim="400000"/>
          </a:ln>
        </p:spPr>
      </p:pic>
      <p:sp>
        <p:nvSpPr>
          <p:cNvPr id="303" name="Resumen de previsión de inundaciones (0-120 h)"/>
          <p:cNvSpPr txBox="1"/>
          <p:nvPr>
            <p:ph type="title"/>
          </p:nvPr>
        </p:nvSpPr>
        <p:spPr>
          <a:xfrm>
            <a:off x="254000" y="268143"/>
            <a:ext cx="12158214" cy="894621"/>
          </a:xfrm>
          <a:prstGeom prst="rect">
            <a:avLst/>
          </a:prstGeom>
        </p:spPr>
        <p:txBody>
          <a:bodyPr/>
          <a:lstStyle/>
          <a:p>
            <a:pPr defTabSz="914400"/>
            <a:r>
              <a:t>Resumen de previsión de inundaciones (0-120 h)</a:t>
            </a:r>
          </a:p>
        </p:txBody>
      </p:sp>
      <p:sp>
        <p:nvSpPr>
          <p:cNvPr id="304" name="http://gebrada.upc.es/edera-platform"/>
          <p:cNvSpPr txBox="1"/>
          <p:nvPr/>
        </p:nvSpPr>
        <p:spPr>
          <a:xfrm>
            <a:off x="1573620" y="1202725"/>
            <a:ext cx="8126342" cy="523444"/>
          </a:xfrm>
          <a:prstGeom prst="rect">
            <a:avLst/>
          </a:prstGeom>
          <a:solidFill>
            <a:srgbClr val="202124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2800">
                <a:solidFill>
                  <a:srgbClr val="FFFFFF"/>
                </a:solidFill>
              </a:defRPr>
            </a:lvl1pPr>
          </a:lstStyle>
          <a:p>
            <a:pPr/>
            <a:r>
              <a:t>http://gebrada.upc.es/edera-platform</a:t>
            </a:r>
          </a:p>
        </p:txBody>
      </p:sp>
      <p:pic>
        <p:nvPicPr>
          <p:cNvPr id="305" name="pasted-movie.png" descr="pasted-movie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319741" y="4954559"/>
            <a:ext cx="2979616" cy="3239655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63500" dist="25400" dir="5400000">
              <a:srgbClr val="000000">
                <a:alpha val="50000"/>
              </a:srgbClr>
            </a:outerShdw>
          </a:effectLst>
        </p:spPr>
      </p:pic>
      <p:pic>
        <p:nvPicPr>
          <p:cNvPr id="306" name="pasted-movie.png" descr="pasted-movie.png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330200" y="8231985"/>
            <a:ext cx="12395200" cy="906516"/>
          </a:xfrm>
          <a:prstGeom prst="rect">
            <a:avLst/>
          </a:prstGeom>
          <a:ln w="12700">
            <a:miter lim="400000"/>
          </a:ln>
        </p:spPr>
      </p:pic>
      <p:pic>
        <p:nvPicPr>
          <p:cNvPr id="307" name="Rectangle Rectangle" descr="Rectangle Rectangle"/>
          <p:cNvPicPr>
            <a:picLocks noChangeAspect="0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 rot="10800000">
            <a:off x="58675" y="2050520"/>
            <a:ext cx="2254758" cy="504119"/>
          </a:xfrm>
          <a:prstGeom prst="rect">
            <a:avLst/>
          </a:prstGeom>
          <a:effectLst>
            <a:outerShdw sx="100000" sy="100000" kx="0" ky="0" algn="b" rotWithShape="0" blurRad="63500" dist="25400" dir="5400000">
              <a:srgbClr val="000000">
                <a:alpha val="50000"/>
              </a:srgbClr>
            </a:outerShdw>
          </a:effectLst>
        </p:spPr>
      </p:pic>
      <p:pic>
        <p:nvPicPr>
          <p:cNvPr id="308" name="Rectangle Rectangle" descr="Rectangle Rectangle"/>
          <p:cNvPicPr>
            <a:picLocks noChangeAspect="0"/>
          </p:cNvPicPr>
          <p:nvPr/>
        </p:nvPicPr>
        <p:blipFill>
          <a:blip r:embed="rId7">
            <a:extLst/>
          </a:blip>
          <a:stretch>
            <a:fillRect/>
          </a:stretch>
        </p:blipFill>
        <p:spPr>
          <a:xfrm>
            <a:off x="2999711" y="5792815"/>
            <a:ext cx="458501" cy="425233"/>
          </a:xfrm>
          <a:prstGeom prst="rect">
            <a:avLst/>
          </a:prstGeom>
        </p:spPr>
      </p:pic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Class="entr" nodeType="clickEffect" presetID="10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11" dur="250"/>
                                        <p:tgtEl>
                                          <p:spTgt spid="3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302" grpId="2"/>
      <p:bldP build="whole" bldLvl="1" animBg="1" rev="0" advAuto="0" spid="308" grpId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1" name="Screenshot 2023-10-02 at 22.14.48.png" descr="Screenshot 2023-10-02 at 22.14.48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52400" y="1515910"/>
            <a:ext cx="12700000" cy="7878413"/>
          </a:xfrm>
          <a:prstGeom prst="rect">
            <a:avLst/>
          </a:prstGeom>
          <a:ln w="12700">
            <a:miter lim="400000"/>
          </a:ln>
        </p:spPr>
      </p:pic>
      <p:sp>
        <p:nvSpPr>
          <p:cNvPr id="312" name="Resumen de previsión de inundaciones (0-120 h)"/>
          <p:cNvSpPr txBox="1"/>
          <p:nvPr>
            <p:ph type="title"/>
          </p:nvPr>
        </p:nvSpPr>
        <p:spPr>
          <a:xfrm>
            <a:off x="254000" y="268143"/>
            <a:ext cx="12158214" cy="894621"/>
          </a:xfrm>
          <a:prstGeom prst="rect">
            <a:avLst/>
          </a:prstGeom>
        </p:spPr>
        <p:txBody>
          <a:bodyPr/>
          <a:lstStyle/>
          <a:p>
            <a:pPr defTabSz="914400"/>
            <a:r>
              <a:t>Resumen de previsión de inundaciones (0-120 h)</a:t>
            </a:r>
          </a:p>
        </p:txBody>
      </p:sp>
      <p:sp>
        <p:nvSpPr>
          <p:cNvPr id="313" name="http://gebrada.upc.es/edera-platform"/>
          <p:cNvSpPr txBox="1"/>
          <p:nvPr/>
        </p:nvSpPr>
        <p:spPr>
          <a:xfrm>
            <a:off x="1573620" y="1202725"/>
            <a:ext cx="8126342" cy="523444"/>
          </a:xfrm>
          <a:prstGeom prst="rect">
            <a:avLst/>
          </a:prstGeom>
          <a:solidFill>
            <a:srgbClr val="202124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2800">
                <a:solidFill>
                  <a:srgbClr val="FFFFFF"/>
                </a:solidFill>
              </a:defRPr>
            </a:lvl1pPr>
          </a:lstStyle>
          <a:p>
            <a:pPr/>
            <a:r>
              <a:t>http://gebrada.upc.es/edera-platform</a:t>
            </a:r>
          </a:p>
        </p:txBody>
      </p:sp>
      <p:pic>
        <p:nvPicPr>
          <p:cNvPr id="314" name="Rectangle Rectangle" descr="Rectangle Rectangle"/>
          <p:cNvPicPr>
            <a:picLocks noChangeAspect="0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9315886" y="2062083"/>
            <a:ext cx="3597875" cy="481338"/>
          </a:xfrm>
          <a:prstGeom prst="rect">
            <a:avLst/>
          </a:prstGeom>
          <a:effectLst>
            <a:outerShdw sx="100000" sy="100000" kx="0" ky="0" algn="b" rotWithShape="0" blurRad="63500" dist="25400" dir="5400000">
              <a:srgbClr val="000000">
                <a:alpha val="50000"/>
              </a:srgbClr>
            </a:outerShdw>
          </a:effectLst>
        </p:spPr>
      </p:pic>
      <p:pic>
        <p:nvPicPr>
          <p:cNvPr id="315" name="Rectangle Rectangle" descr="Rectangle Rectangle"/>
          <p:cNvPicPr>
            <a:picLocks noChangeAspect="0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 rot="10800000">
            <a:off x="58675" y="2050520"/>
            <a:ext cx="2254758" cy="504119"/>
          </a:xfrm>
          <a:prstGeom prst="rect">
            <a:avLst/>
          </a:prstGeom>
          <a:effectLst>
            <a:outerShdw sx="100000" sy="100000" kx="0" ky="0" algn="b" rotWithShape="0" blurRad="63500" dist="25400" dir="5400000">
              <a:srgbClr val="000000">
                <a:alpha val="50000"/>
              </a:srgbClr>
            </a:outerShdw>
          </a:effectLst>
        </p:spPr>
      </p:pic>
    </p:spTree>
  </p:cSld>
  <p:clrMapOvr>
    <a:masterClrMapping/>
  </p:clrMapOvr>
  <p:transition xmlns:p14="http://schemas.microsoft.com/office/powerpoint/2010/main" spd="med" advClick="1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" name="Screenshot 2023-10-02 at 22.38.43.png" descr="Screenshot 2023-10-02 at 22.38.43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52400" y="1515910"/>
            <a:ext cx="12700000" cy="7878413"/>
          </a:xfrm>
          <a:prstGeom prst="rect">
            <a:avLst/>
          </a:prstGeom>
          <a:ln w="12700">
            <a:miter lim="400000"/>
          </a:ln>
        </p:spPr>
      </p:pic>
      <p:sp>
        <p:nvSpPr>
          <p:cNvPr id="318" name="Nowcasting the inundaciones repentinas"/>
          <p:cNvSpPr txBox="1"/>
          <p:nvPr>
            <p:ph type="title"/>
          </p:nvPr>
        </p:nvSpPr>
        <p:spPr>
          <a:xfrm>
            <a:off x="254000" y="268143"/>
            <a:ext cx="12158214" cy="894621"/>
          </a:xfrm>
          <a:prstGeom prst="rect">
            <a:avLst/>
          </a:prstGeom>
        </p:spPr>
        <p:txBody>
          <a:bodyPr/>
          <a:lstStyle/>
          <a:p>
            <a:pPr defTabSz="914400"/>
            <a:r>
              <a:t>Nowcasting the inundaciones repentinas</a:t>
            </a:r>
          </a:p>
        </p:txBody>
      </p:sp>
      <p:sp>
        <p:nvSpPr>
          <p:cNvPr id="319" name="http://gebrada.upc.es/edera-platform"/>
          <p:cNvSpPr txBox="1"/>
          <p:nvPr/>
        </p:nvSpPr>
        <p:spPr>
          <a:xfrm>
            <a:off x="1573620" y="1202725"/>
            <a:ext cx="8126342" cy="523444"/>
          </a:xfrm>
          <a:prstGeom prst="rect">
            <a:avLst/>
          </a:prstGeom>
          <a:solidFill>
            <a:srgbClr val="202124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2800">
                <a:solidFill>
                  <a:srgbClr val="FFFFFF"/>
                </a:solidFill>
              </a:defRPr>
            </a:lvl1pPr>
          </a:lstStyle>
          <a:p>
            <a:pPr/>
            <a:r>
              <a:t>http://gebrada.upc.es/edera-platform</a:t>
            </a:r>
          </a:p>
        </p:txBody>
      </p:sp>
      <p:pic>
        <p:nvPicPr>
          <p:cNvPr id="320" name="Screenshot 2023-10-02 at 22.39.36.png" descr="Screenshot 2023-10-02 at 22.39.36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7141388" y="8405463"/>
            <a:ext cx="3586305" cy="493118"/>
          </a:xfrm>
          <a:prstGeom prst="rect">
            <a:avLst/>
          </a:prstGeom>
          <a:ln w="12700">
            <a:miter lim="400000"/>
          </a:ln>
        </p:spPr>
      </p:pic>
      <p:pic>
        <p:nvPicPr>
          <p:cNvPr id="321" name="Rectangle Rectangle" descr="Rectangle Rectangle"/>
          <p:cNvPicPr>
            <a:picLocks noChangeAspect="0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 rot="10800000">
            <a:off x="58675" y="2393385"/>
            <a:ext cx="2254758" cy="365798"/>
          </a:xfrm>
          <a:prstGeom prst="rect">
            <a:avLst/>
          </a:prstGeom>
          <a:effectLst>
            <a:outerShdw sx="100000" sy="100000" kx="0" ky="0" algn="b" rotWithShape="0" blurRad="63500" dist="25400" dir="5400000">
              <a:srgbClr val="000000">
                <a:alpha val="50000"/>
              </a:srgbClr>
            </a:outerShdw>
          </a:effectLst>
        </p:spPr>
      </p:pic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  <p:cond evt="onBegin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afterEffect" presetSubtype="0" presetID="1" grpId="1" fill="hold">
                                  <p:stCondLst>
                                    <p:cond delay="25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321" grpId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3" name="Screenshot 2023-10-02 at 22.38.43.png" descr="Screenshot 2023-10-02 at 22.38.43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52400" y="1515910"/>
            <a:ext cx="12700000" cy="7878413"/>
          </a:xfrm>
          <a:prstGeom prst="rect">
            <a:avLst/>
          </a:prstGeom>
          <a:ln w="12700">
            <a:miter lim="400000"/>
          </a:ln>
        </p:spPr>
      </p:pic>
      <p:sp>
        <p:nvSpPr>
          <p:cNvPr id="324" name="Nowcasting the inundaciones repentinas"/>
          <p:cNvSpPr txBox="1"/>
          <p:nvPr>
            <p:ph type="title"/>
          </p:nvPr>
        </p:nvSpPr>
        <p:spPr>
          <a:xfrm>
            <a:off x="254000" y="268143"/>
            <a:ext cx="12158214" cy="894621"/>
          </a:xfrm>
          <a:prstGeom prst="rect">
            <a:avLst/>
          </a:prstGeom>
        </p:spPr>
        <p:txBody>
          <a:bodyPr/>
          <a:lstStyle/>
          <a:p>
            <a:pPr defTabSz="914400"/>
            <a:r>
              <a:t>Nowcasting the inundaciones repentinas</a:t>
            </a:r>
          </a:p>
        </p:txBody>
      </p:sp>
      <p:sp>
        <p:nvSpPr>
          <p:cNvPr id="325" name="http://gebrada.upc.es/edera-platform"/>
          <p:cNvSpPr txBox="1"/>
          <p:nvPr/>
        </p:nvSpPr>
        <p:spPr>
          <a:xfrm>
            <a:off x="1573620" y="1202725"/>
            <a:ext cx="8126342" cy="523444"/>
          </a:xfrm>
          <a:prstGeom prst="rect">
            <a:avLst/>
          </a:prstGeom>
          <a:solidFill>
            <a:srgbClr val="202124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2800">
                <a:solidFill>
                  <a:srgbClr val="FFFFFF"/>
                </a:solidFill>
              </a:defRPr>
            </a:lvl1pPr>
          </a:lstStyle>
          <a:p>
            <a:pPr/>
            <a:r>
              <a:t>http://gebrada.upc.es/edera-platform</a:t>
            </a:r>
          </a:p>
        </p:txBody>
      </p:sp>
      <p:pic>
        <p:nvPicPr>
          <p:cNvPr id="326" name="Screenshot 2023-10-02 at 22.39.36.png" descr="Screenshot 2023-10-02 at 22.39.36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7141388" y="8405463"/>
            <a:ext cx="3586305" cy="493118"/>
          </a:xfrm>
          <a:prstGeom prst="rect">
            <a:avLst/>
          </a:prstGeom>
          <a:ln w="12700">
            <a:miter lim="400000"/>
          </a:ln>
        </p:spPr>
      </p:pic>
      <p:pic>
        <p:nvPicPr>
          <p:cNvPr id="327" name="Rectangle Rectangle" descr="Rectangle Rectangle"/>
          <p:cNvPicPr>
            <a:picLocks noChangeAspect="0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 rot="10800000">
            <a:off x="58675" y="2393385"/>
            <a:ext cx="2254758" cy="365798"/>
          </a:xfrm>
          <a:prstGeom prst="rect">
            <a:avLst/>
          </a:prstGeom>
          <a:effectLst>
            <a:outerShdw sx="100000" sy="100000" kx="0" ky="0" algn="b" rotWithShape="0" blurRad="63500" dist="25400" dir="5400000">
              <a:srgbClr val="000000">
                <a:alpha val="50000"/>
              </a:srgbClr>
            </a:outerShdw>
          </a:effectLst>
        </p:spPr>
      </p:pic>
    </p:spTree>
  </p:cSld>
  <p:clrMapOvr>
    <a:masterClrMapping/>
  </p:clrMapOvr>
  <p:transition xmlns:p14="http://schemas.microsoft.com/office/powerpoint/2010/main" spd="med" advClick="1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9" name="Screenshot 2023-10-02 at 22.40.34.png" descr="Screenshot 2023-10-02 at 22.40.34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52400" y="1515910"/>
            <a:ext cx="12700000" cy="7878413"/>
          </a:xfrm>
          <a:prstGeom prst="rect">
            <a:avLst/>
          </a:prstGeom>
          <a:ln w="12700">
            <a:miter lim="400000"/>
          </a:ln>
        </p:spPr>
      </p:pic>
      <p:sp>
        <p:nvSpPr>
          <p:cNvPr id="330" name="Nowcasting the inundaciones repentinas"/>
          <p:cNvSpPr txBox="1"/>
          <p:nvPr>
            <p:ph type="title"/>
          </p:nvPr>
        </p:nvSpPr>
        <p:spPr>
          <a:xfrm>
            <a:off x="254000" y="268143"/>
            <a:ext cx="12158214" cy="894621"/>
          </a:xfrm>
          <a:prstGeom prst="rect">
            <a:avLst/>
          </a:prstGeom>
        </p:spPr>
        <p:txBody>
          <a:bodyPr/>
          <a:lstStyle/>
          <a:p>
            <a:pPr defTabSz="914400"/>
            <a:r>
              <a:t>Nowcasting the inundaciones repentinas</a:t>
            </a:r>
          </a:p>
        </p:txBody>
      </p:sp>
      <p:sp>
        <p:nvSpPr>
          <p:cNvPr id="331" name="http://gebrada.upc.es/edera-platform"/>
          <p:cNvSpPr txBox="1"/>
          <p:nvPr/>
        </p:nvSpPr>
        <p:spPr>
          <a:xfrm>
            <a:off x="1573620" y="1202725"/>
            <a:ext cx="8126342" cy="523444"/>
          </a:xfrm>
          <a:prstGeom prst="rect">
            <a:avLst/>
          </a:prstGeom>
          <a:solidFill>
            <a:srgbClr val="202124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2800">
                <a:solidFill>
                  <a:srgbClr val="FFFFFF"/>
                </a:solidFill>
              </a:defRPr>
            </a:lvl1pPr>
          </a:lstStyle>
          <a:p>
            <a:pPr/>
            <a:r>
              <a:t>http://gebrada.upc.es/edera-platform</a:t>
            </a:r>
          </a:p>
        </p:txBody>
      </p:sp>
      <p:pic>
        <p:nvPicPr>
          <p:cNvPr id="332" name="Screenshot 2023-10-02 at 22.39.36.png" descr="Screenshot 2023-10-02 at 22.39.36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7141388" y="8405463"/>
            <a:ext cx="3586305" cy="493118"/>
          </a:xfrm>
          <a:prstGeom prst="rect">
            <a:avLst/>
          </a:prstGeom>
          <a:ln w="12700">
            <a:miter lim="400000"/>
          </a:ln>
        </p:spPr>
      </p:pic>
      <p:pic>
        <p:nvPicPr>
          <p:cNvPr id="333" name="Screenshot 2023-10-02 at 22.43.13.png" descr="Screenshot 2023-10-02 at 22.43.13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7193384" y="8485125"/>
            <a:ext cx="3507713" cy="409993"/>
          </a:xfrm>
          <a:prstGeom prst="rect">
            <a:avLst/>
          </a:prstGeom>
          <a:ln w="12700">
            <a:miter lim="400000"/>
          </a:ln>
        </p:spPr>
      </p:pic>
      <p:pic>
        <p:nvPicPr>
          <p:cNvPr id="334" name="Rectangle Rectangle" descr="Rectangle Rectangle"/>
          <p:cNvPicPr>
            <a:picLocks noChangeAspect="0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 rot="10800000">
            <a:off x="58675" y="2393385"/>
            <a:ext cx="2254758" cy="365798"/>
          </a:xfrm>
          <a:prstGeom prst="rect">
            <a:avLst/>
          </a:prstGeom>
          <a:effectLst>
            <a:outerShdw sx="100000" sy="100000" kx="0" ky="0" algn="b" rotWithShape="0" blurRad="63500" dist="25400" dir="5400000">
              <a:srgbClr val="000000">
                <a:alpha val="50000"/>
              </a:srgbClr>
            </a:outerShdw>
          </a:effectLst>
        </p:spPr>
      </p:pic>
    </p:spTree>
  </p:cSld>
  <p:clrMapOvr>
    <a:masterClrMapping/>
  </p:clrMapOvr>
  <p:transition xmlns:p14="http://schemas.microsoft.com/office/powerpoint/2010/main" spd="med" advClick="1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6" name="Screenshot 2023-10-02 at 22.38.43.png" descr="Screenshot 2023-10-02 at 22.38.43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52400" y="1515910"/>
            <a:ext cx="12700000" cy="7878413"/>
          </a:xfrm>
          <a:prstGeom prst="rect">
            <a:avLst/>
          </a:prstGeom>
          <a:ln w="12700">
            <a:miter lim="400000"/>
          </a:ln>
        </p:spPr>
      </p:pic>
      <p:sp>
        <p:nvSpPr>
          <p:cNvPr id="337" name="Nowcasting the inundaciones repentinas"/>
          <p:cNvSpPr txBox="1"/>
          <p:nvPr>
            <p:ph type="title"/>
          </p:nvPr>
        </p:nvSpPr>
        <p:spPr>
          <a:xfrm>
            <a:off x="254000" y="268143"/>
            <a:ext cx="12158214" cy="894621"/>
          </a:xfrm>
          <a:prstGeom prst="rect">
            <a:avLst/>
          </a:prstGeom>
        </p:spPr>
        <p:txBody>
          <a:bodyPr/>
          <a:lstStyle/>
          <a:p>
            <a:pPr defTabSz="914400"/>
            <a:r>
              <a:t>Nowcasting the inundaciones repentinas</a:t>
            </a:r>
          </a:p>
        </p:txBody>
      </p:sp>
      <p:sp>
        <p:nvSpPr>
          <p:cNvPr id="338" name="http://gebrada.upc.es/edera-platform"/>
          <p:cNvSpPr txBox="1"/>
          <p:nvPr/>
        </p:nvSpPr>
        <p:spPr>
          <a:xfrm>
            <a:off x="1573620" y="1202725"/>
            <a:ext cx="8126342" cy="523444"/>
          </a:xfrm>
          <a:prstGeom prst="rect">
            <a:avLst/>
          </a:prstGeom>
          <a:solidFill>
            <a:srgbClr val="202124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2800">
                <a:solidFill>
                  <a:srgbClr val="FFFFFF"/>
                </a:solidFill>
              </a:defRPr>
            </a:lvl1pPr>
          </a:lstStyle>
          <a:p>
            <a:pPr/>
            <a:r>
              <a:t>http://gebrada.upc.es/edera-platform</a:t>
            </a:r>
          </a:p>
        </p:txBody>
      </p:sp>
      <p:pic>
        <p:nvPicPr>
          <p:cNvPr id="339" name="Screenshot 2023-10-02 at 22.39.36.png" descr="Screenshot 2023-10-02 at 22.39.36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7141388" y="8405463"/>
            <a:ext cx="3586305" cy="493118"/>
          </a:xfrm>
          <a:prstGeom prst="rect">
            <a:avLst/>
          </a:prstGeom>
          <a:ln w="12700">
            <a:miter lim="400000"/>
          </a:ln>
        </p:spPr>
      </p:pic>
      <p:pic>
        <p:nvPicPr>
          <p:cNvPr id="340" name="Screenshot 2023-10-02 at 22.40.53.png" descr="Screenshot 2023-10-02 at 22.40.53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7148272" y="8527933"/>
            <a:ext cx="3521737" cy="391305"/>
          </a:xfrm>
          <a:prstGeom prst="rect">
            <a:avLst/>
          </a:prstGeom>
          <a:ln w="12700">
            <a:miter lim="400000"/>
          </a:ln>
        </p:spPr>
      </p:pic>
      <p:pic>
        <p:nvPicPr>
          <p:cNvPr id="341" name="Rectangle Rectangle" descr="Rectangle Rectangle"/>
          <p:cNvPicPr>
            <a:picLocks noChangeAspect="0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 rot="10800000">
            <a:off x="58675" y="2393385"/>
            <a:ext cx="2254758" cy="365798"/>
          </a:xfrm>
          <a:prstGeom prst="rect">
            <a:avLst/>
          </a:prstGeom>
          <a:effectLst>
            <a:outerShdw sx="100000" sy="100000" kx="0" ky="0" algn="b" rotWithShape="0" blurRad="63500" dist="25400" dir="5400000">
              <a:srgbClr val="000000">
                <a:alpha val="50000"/>
              </a:srgbClr>
            </a:outerShdw>
          </a:effectLst>
        </p:spPr>
      </p:pic>
    </p:spTree>
  </p:cSld>
  <p:clrMapOvr>
    <a:masterClrMapping/>
  </p:clrMapOvr>
  <p:transition xmlns:p14="http://schemas.microsoft.com/office/powerpoint/2010/main" spd="med" advClick="1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3" name="Screenshot 2023-10-02 at 22.52.57.png" descr="Screenshot 2023-10-02 at 22.52.57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52400" y="1515910"/>
            <a:ext cx="12700000" cy="7878413"/>
          </a:xfrm>
          <a:prstGeom prst="rect">
            <a:avLst/>
          </a:prstGeom>
          <a:ln w="12700">
            <a:miter lim="400000"/>
          </a:ln>
        </p:spPr>
      </p:pic>
      <p:sp>
        <p:nvSpPr>
          <p:cNvPr id="344" name="Resumen diario de inundaciones repentinas"/>
          <p:cNvSpPr txBox="1"/>
          <p:nvPr>
            <p:ph type="title"/>
          </p:nvPr>
        </p:nvSpPr>
        <p:spPr>
          <a:xfrm>
            <a:off x="254000" y="268143"/>
            <a:ext cx="12158214" cy="894621"/>
          </a:xfrm>
          <a:prstGeom prst="rect">
            <a:avLst/>
          </a:prstGeom>
        </p:spPr>
        <p:txBody>
          <a:bodyPr/>
          <a:lstStyle/>
          <a:p>
            <a:pPr defTabSz="914400"/>
            <a:r>
              <a:t>Resumen diario de inundaciones repentinas</a:t>
            </a:r>
          </a:p>
        </p:txBody>
      </p:sp>
      <p:sp>
        <p:nvSpPr>
          <p:cNvPr id="345" name="http://gebrada.upc.es/edera-platform"/>
          <p:cNvSpPr txBox="1"/>
          <p:nvPr/>
        </p:nvSpPr>
        <p:spPr>
          <a:xfrm>
            <a:off x="1573620" y="1202725"/>
            <a:ext cx="8126342" cy="523444"/>
          </a:xfrm>
          <a:prstGeom prst="rect">
            <a:avLst/>
          </a:prstGeom>
          <a:solidFill>
            <a:srgbClr val="202124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2800">
                <a:solidFill>
                  <a:srgbClr val="FFFFFF"/>
                </a:solidFill>
              </a:defRPr>
            </a:lvl1pPr>
          </a:lstStyle>
          <a:p>
            <a:pPr/>
            <a:r>
              <a:t>http://gebrada.upc.es/edera-platform</a:t>
            </a:r>
          </a:p>
        </p:txBody>
      </p:sp>
      <p:pic>
        <p:nvPicPr>
          <p:cNvPr id="346" name="Rectangle Rectangle" descr="Rectangle Rectangle"/>
          <p:cNvPicPr>
            <a:picLocks noChangeAspect="0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 rot="10800000">
            <a:off x="58675" y="2468099"/>
            <a:ext cx="2254758" cy="365799"/>
          </a:xfrm>
          <a:prstGeom prst="rect">
            <a:avLst/>
          </a:prstGeom>
          <a:effectLst>
            <a:outerShdw sx="100000" sy="100000" kx="0" ky="0" algn="b" rotWithShape="0" blurRad="63500" dist="25400" dir="5400000">
              <a:srgbClr val="000000">
                <a:alpha val="50000"/>
              </a:srgbClr>
            </a:outerShdw>
          </a:effectLst>
        </p:spPr>
      </p:pic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  <p:cond evt="onBegin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afterEffect" presetSubtype="0" presetID="1" grpId="1" fill="hold">
                                  <p:stCondLst>
                                    <p:cond delay="25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346" grpId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" name="Screenshot 2023-10-02 at 22.52.16.png" descr="Screenshot 2023-10-02 at 22.52.16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52400" y="1515910"/>
            <a:ext cx="12700000" cy="7878413"/>
          </a:xfrm>
          <a:prstGeom prst="rect">
            <a:avLst/>
          </a:prstGeom>
          <a:ln w="12700">
            <a:miter lim="400000"/>
          </a:ln>
        </p:spPr>
      </p:pic>
      <p:sp>
        <p:nvSpPr>
          <p:cNvPr id="349" name="Avisos"/>
          <p:cNvSpPr txBox="1"/>
          <p:nvPr>
            <p:ph type="title"/>
          </p:nvPr>
        </p:nvSpPr>
        <p:spPr>
          <a:xfrm>
            <a:off x="254000" y="268143"/>
            <a:ext cx="12158214" cy="894621"/>
          </a:xfrm>
          <a:prstGeom prst="rect">
            <a:avLst/>
          </a:prstGeom>
        </p:spPr>
        <p:txBody>
          <a:bodyPr/>
          <a:lstStyle/>
          <a:p>
            <a:pPr defTabSz="914400"/>
            <a:r>
              <a:t>Avisos</a:t>
            </a:r>
          </a:p>
        </p:txBody>
      </p:sp>
      <p:sp>
        <p:nvSpPr>
          <p:cNvPr id="350" name="http://gebrada.upc.es/edera-platform"/>
          <p:cNvSpPr txBox="1"/>
          <p:nvPr/>
        </p:nvSpPr>
        <p:spPr>
          <a:xfrm>
            <a:off x="1573620" y="1202725"/>
            <a:ext cx="8126342" cy="523444"/>
          </a:xfrm>
          <a:prstGeom prst="rect">
            <a:avLst/>
          </a:prstGeom>
          <a:solidFill>
            <a:srgbClr val="202124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2800">
                <a:solidFill>
                  <a:srgbClr val="FFFFFF"/>
                </a:solidFill>
              </a:defRPr>
            </a:lvl1pPr>
          </a:lstStyle>
          <a:p>
            <a:pPr/>
            <a:r>
              <a:t>http://gebrada.upc.es/edera-platform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" name="Feedback:…"/>
          <p:cNvSpPr txBox="1"/>
          <p:nvPr>
            <p:ph type="body" idx="1"/>
          </p:nvPr>
        </p:nvSpPr>
        <p:spPr>
          <a:xfrm>
            <a:off x="230268" y="1231825"/>
            <a:ext cx="12166049" cy="4257936"/>
          </a:xfrm>
          <a:prstGeom prst="rect">
            <a:avLst/>
          </a:prstGeom>
        </p:spPr>
        <p:txBody>
          <a:bodyPr/>
          <a:lstStyle/>
          <a:p>
            <a:pPr/>
            <a:r>
              <a:t>Feedback:</a:t>
            </a:r>
          </a:p>
          <a:p>
            <a:pPr marL="228600" indent="-228600">
              <a:buSzPct val="100000"/>
              <a:buChar char="•"/>
            </a:pPr>
            <a:r>
              <a:t>Definición de alertas para cada usuario.</a:t>
            </a:r>
          </a:p>
          <a:p>
            <a:pPr marL="228600" indent="-228600">
              <a:buSzPct val="100000"/>
              <a:buChar char="•"/>
            </a:pPr>
            <a:r>
              <a:t>Identificación de casos.</a:t>
            </a:r>
          </a:p>
          <a:p>
            <a:pPr marL="228600" indent="-228600">
              <a:buSzPct val="100000"/>
              <a:buChar char="•"/>
            </a:pPr>
            <a:r>
              <a:t>Participación en la evaluación (opinión acerca de productos y funcionalidades + funcionamiento durante episodios).</a:t>
            </a:r>
          </a:p>
          <a:p>
            <a:pPr marL="228600" indent="-228600">
              <a:buSzPct val="100000"/>
              <a:buChar char="•"/>
            </a:pPr>
            <a:r>
              <a:t>Participación en las actividades del proyecto: jornada internacional (ENPC, primavera 2024).</a:t>
            </a:r>
          </a:p>
        </p:txBody>
      </p:sp>
      <p:sp>
        <p:nvSpPr>
          <p:cNvPr id="353" name="Conclusión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defTabSz="914400"/>
            <a:r>
              <a:t>Conclusión</a:t>
            </a:r>
          </a:p>
        </p:txBody>
      </p:sp>
      <p:pic>
        <p:nvPicPr>
          <p:cNvPr id="354" name="edera1.pdf" descr="edera1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73939" y="8737589"/>
            <a:ext cx="1723018" cy="76609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35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Class="entr" nodeType="with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" fill="hold"/>
                                        <p:tgtEl>
                                          <p:spTgt spid="3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35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35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35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35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p" bldLvl="5" animBg="1" rev="0" advAuto="0" spid="352" grpId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" name="EDERA…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2" indent="0">
              <a:defRPr sz="5000">
                <a:latin typeface="Arial"/>
                <a:ea typeface="Arial"/>
                <a:cs typeface="Arial"/>
                <a:sym typeface="Arial"/>
              </a:defRPr>
            </a:pPr>
            <a:r>
              <a:t>EDERA</a:t>
            </a:r>
          </a:p>
          <a:p>
            <a:pPr lvl="2" indent="0">
              <a:defRPr sz="5000">
                <a:latin typeface="Arial"/>
                <a:ea typeface="Arial"/>
                <a:cs typeface="Arial"/>
                <a:sym typeface="Arial"/>
              </a:defRPr>
            </a:pPr>
            <a:r>
              <a:t>Sesión de formación CENEM</a:t>
            </a:r>
          </a:p>
        </p:txBody>
      </p:sp>
      <p:sp>
        <p:nvSpPr>
          <p:cNvPr id="357" name="03 octubre 2023"/>
          <p:cNvSpPr txBox="1"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 sz="3000"/>
            </a:lvl1pPr>
          </a:lstStyle>
          <a:p>
            <a:pPr/>
            <a:r>
              <a:t>03 octubre 2023</a:t>
            </a:r>
          </a:p>
        </p:txBody>
      </p:sp>
      <p:pic>
        <p:nvPicPr>
          <p:cNvPr id="358" name="edera_logo_out.pdf" descr="edera_logo_out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65365" y="161983"/>
            <a:ext cx="5604441" cy="1388809"/>
          </a:xfrm>
          <a:prstGeom prst="rect">
            <a:avLst/>
          </a:prstGeom>
          <a:ln w="12700">
            <a:miter lim="400000"/>
          </a:ln>
        </p:spPr>
      </p:pic>
      <p:pic>
        <p:nvPicPr>
          <p:cNvPr id="359" name="crahi_logo.pdf" descr="crahi_logo.pdf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65365" y="9192305"/>
            <a:ext cx="2752625" cy="344821"/>
          </a:xfrm>
          <a:prstGeom prst="rect">
            <a:avLst/>
          </a:prstGeom>
          <a:ln w="12700">
            <a:miter lim="400000"/>
          </a:ln>
        </p:spPr>
      </p:pic>
      <p:pic>
        <p:nvPicPr>
          <p:cNvPr id="360" name="Picture 12" descr="Picture 12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4659472" y="9197199"/>
            <a:ext cx="1806255" cy="335032"/>
          </a:xfrm>
          <a:prstGeom prst="rect">
            <a:avLst/>
          </a:prstGeom>
          <a:ln w="12700">
            <a:miter lim="400000"/>
          </a:ln>
        </p:spPr>
      </p:pic>
      <p:pic>
        <p:nvPicPr>
          <p:cNvPr id="361" name="Picture 8" descr="Picture 8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3047643" y="9237671"/>
            <a:ext cx="1482177" cy="254088"/>
          </a:xfrm>
          <a:prstGeom prst="rect">
            <a:avLst/>
          </a:prstGeom>
          <a:ln w="12700">
            <a:miter lim="400000"/>
          </a:ln>
        </p:spPr>
      </p:pic>
      <p:pic>
        <p:nvPicPr>
          <p:cNvPr id="362" name="ANEPC_logotipo_versao_circular_6cm-digital.png" descr="ANEPC_logotipo_versao_circular_6cm-digital.png"/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12029617" y="9015671"/>
            <a:ext cx="698088" cy="698088"/>
          </a:xfrm>
          <a:prstGeom prst="rect">
            <a:avLst/>
          </a:prstGeom>
          <a:ln w="12700">
            <a:miter lim="400000"/>
          </a:ln>
        </p:spPr>
      </p:pic>
      <p:pic>
        <p:nvPicPr>
          <p:cNvPr id="363" name="logo-amaya-web2.png" descr="logo-amaya-web2.png"/>
          <p:cNvPicPr>
            <a:picLocks noChangeAspect="1"/>
          </p:cNvPicPr>
          <p:nvPr/>
        </p:nvPicPr>
        <p:blipFill>
          <a:blip r:embed="rId7">
            <a:extLst/>
          </a:blip>
          <a:srcRect l="0" t="0" r="32327" b="0"/>
          <a:stretch>
            <a:fillRect/>
          </a:stretch>
        </p:blipFill>
        <p:spPr>
          <a:xfrm>
            <a:off x="6618736" y="9099404"/>
            <a:ext cx="1710040" cy="530661"/>
          </a:xfrm>
          <a:prstGeom prst="rect">
            <a:avLst/>
          </a:prstGeom>
          <a:ln w="12700">
            <a:miter lim="400000"/>
          </a:ln>
        </p:spPr>
      </p:pic>
      <p:pic>
        <p:nvPicPr>
          <p:cNvPr id="364" name="layout_set_logo.png" descr="layout_set_logo.png"/>
          <p:cNvPicPr>
            <a:picLocks noChangeAspect="1"/>
          </p:cNvPicPr>
          <p:nvPr/>
        </p:nvPicPr>
        <p:blipFill>
          <a:blip r:embed="rId8">
            <a:extLst/>
          </a:blip>
          <a:stretch>
            <a:fillRect/>
          </a:stretch>
        </p:blipFill>
        <p:spPr>
          <a:xfrm>
            <a:off x="8548735" y="9110609"/>
            <a:ext cx="3261018" cy="50821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6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2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l" defTabSz="584200" rtl="0" fontAlgn="auto" latinLnBrk="0" hangingPunct="0">
          <a:lnSpc>
            <a:spcPct val="100000"/>
          </a:lnSpc>
          <a:spcBef>
            <a:spcPts val="420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2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6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2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l" defTabSz="584200" rtl="0" fontAlgn="auto" latinLnBrk="0" hangingPunct="0">
          <a:lnSpc>
            <a:spcPct val="100000"/>
          </a:lnSpc>
          <a:spcBef>
            <a:spcPts val="420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2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