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2286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2743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3200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3657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39" name="Shape 3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1.jpe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0" name="Body Level One…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edera1.pdf" descr="edera1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3938" y="8737589"/>
            <a:ext cx="1723020" cy="766096"/>
          </a:xfrm>
          <a:prstGeom prst="rect">
            <a:avLst/>
          </a:prstGeom>
          <a:ln w="12700">
            <a:miter lim="400000"/>
          </a:ln>
        </p:spPr>
      </p:pic>
      <p:sp>
        <p:nvSpPr>
          <p:cNvPr id="29" name="Title Text"/>
          <p:cNvSpPr txBox="1"/>
          <p:nvPr>
            <p:ph type="title"/>
          </p:nvPr>
        </p:nvSpPr>
        <p:spPr>
          <a:xfrm>
            <a:off x="254000" y="254000"/>
            <a:ext cx="11099800" cy="894621"/>
          </a:xfrm>
          <a:prstGeom prst="rect">
            <a:avLst/>
          </a:prstGeom>
        </p:spPr>
        <p:txBody>
          <a:bodyPr lIns="0" tIns="0" rIns="0" bIns="0" anchor="t"/>
          <a:lstStyle>
            <a:lvl1pPr algn="l" defTabSz="914400">
              <a:defRPr b="1" sz="4000">
                <a:solidFill>
                  <a:schemeClr val="accent4">
                    <a:hueOff val="-1081314"/>
                    <a:satOff val="4338"/>
                    <a:lumOff val="-8931"/>
                  </a:schemeClr>
                </a:solidFill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0" name="Body Level One…"/>
          <p:cNvSpPr txBox="1"/>
          <p:nvPr>
            <p:ph type="body" idx="1"/>
          </p:nvPr>
        </p:nvSpPr>
        <p:spPr>
          <a:xfrm>
            <a:off x="254000" y="1016000"/>
            <a:ext cx="12496800" cy="6286500"/>
          </a:xfrm>
          <a:prstGeom prst="rect">
            <a:avLst/>
          </a:prstGeom>
        </p:spPr>
        <p:txBody>
          <a:bodyPr lIns="0" tIns="0" rIns="0" bIns="0"/>
          <a:lstStyle>
            <a:lvl1pPr algn="l">
              <a:spcBef>
                <a:spcPts val="1200"/>
              </a:spcBef>
              <a:defRPr sz="2800"/>
            </a:lvl1pPr>
            <a:lvl2pPr marL="889000" indent="-444500" algn="l">
              <a:spcBef>
                <a:spcPts val="1200"/>
              </a:spcBef>
              <a:buSzPct val="145000"/>
              <a:buChar char="•"/>
              <a:defRPr sz="2800"/>
            </a:lvl2pPr>
            <a:lvl3pPr marL="1333500" indent="-444500" algn="l">
              <a:spcBef>
                <a:spcPts val="1200"/>
              </a:spcBef>
              <a:buSzPct val="145000"/>
              <a:buChar char="•"/>
              <a:defRPr sz="2800"/>
            </a:lvl3pPr>
            <a:lvl4pPr marL="1778000" indent="-444500" algn="l">
              <a:spcBef>
                <a:spcPts val="1200"/>
              </a:spcBef>
              <a:buSzPct val="145000"/>
              <a:buChar char="•"/>
              <a:defRPr sz="2800"/>
            </a:lvl4pPr>
            <a:lvl5pPr marL="2222500" indent="-444500" algn="l">
              <a:spcBef>
                <a:spcPts val="1200"/>
              </a:spcBef>
              <a:buSzPct val="145000"/>
              <a:buChar char="•"/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31" name="EN V Co-funded by the EU_POS.jpg" descr="EN V Co-funded by the EU_POS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879909" y="8621748"/>
            <a:ext cx="1038115" cy="1051804"/>
          </a:xfrm>
          <a:prstGeom prst="rect">
            <a:avLst/>
          </a:prstGeom>
          <a:ln w="12700">
            <a:miter lim="400000"/>
          </a:ln>
        </p:spPr>
      </p:pic>
      <p:sp>
        <p:nvSpPr>
          <p:cNvPr id="32" name="Slide Number"/>
          <p:cNvSpPr txBox="1"/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1.jpeg"/><Relationship Id="rId10" Type="http://schemas.openxmlformats.org/officeDocument/2006/relationships/slideLayout" Target="../slideLayouts/slideLayout1.xml"/><Relationship Id="rId11" Type="http://schemas.openxmlformats.org/officeDocument/2006/relationships/slideLayout" Target="../slideLayouts/slideLayout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pic>
        <p:nvPicPr>
          <p:cNvPr id="3" name="edera_logo_out.pdf" descr="edera_logo_out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5365" y="161983"/>
            <a:ext cx="5604441" cy="1388809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crahi_logo.pdf" descr="crahi_logo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5365" y="9192305"/>
            <a:ext cx="2752625" cy="344821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Picture 12" descr="Picture 12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4659472" y="9197199"/>
            <a:ext cx="1806255" cy="335032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Picture 8" descr="Picture 8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3047643" y="9237671"/>
            <a:ext cx="1482177" cy="254088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ANEPC_logotipo_versao_circular_6cm-digital.png" descr="ANEPC_logotipo_versao_circular_6cm-digital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2029617" y="9015671"/>
            <a:ext cx="698088" cy="698088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logo-amaya-web2.png" descr="logo-amaya-web2.png"/>
          <p:cNvPicPr>
            <a:picLocks noChangeAspect="1"/>
          </p:cNvPicPr>
          <p:nvPr/>
        </p:nvPicPr>
        <p:blipFill>
          <a:blip r:embed="rId7">
            <a:extLst/>
          </a:blip>
          <a:srcRect l="0" t="0" r="32327" b="0"/>
          <a:stretch>
            <a:fillRect/>
          </a:stretch>
        </p:blipFill>
        <p:spPr>
          <a:xfrm>
            <a:off x="6618736" y="9099404"/>
            <a:ext cx="1710040" cy="530661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layout_set_logo.png" descr="layout_set_logo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8548735" y="9110609"/>
            <a:ext cx="3261018" cy="508212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Body Level One…"/>
          <p:cNvSpPr txBox="1"/>
          <p:nvPr>
            <p:ph type="body" idx="1"/>
          </p:nvPr>
        </p:nvSpPr>
        <p:spPr>
          <a:xfrm>
            <a:off x="1270000" y="5041900"/>
            <a:ext cx="10464800" cy="1130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1" name="EN V Co-funded by the EU_POS.jpg" descr="EN V Co-funded by the EU_POS.jpg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11244115" y="-21768"/>
            <a:ext cx="1733122" cy="1755976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Slide Number"/>
          <p:cNvSpPr txBox="1"/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1600"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0"/>
    <p:sldLayoutId id="2147483650" r:id="rId11"/>
  </p:sldLayoutIdLst>
  <p:transition xmlns:p14="http://schemas.microsoft.com/office/powerpoint/2010/main" spd="med" advClick="1"/>
  <p:txStyles>
    <p:title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2286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2743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3200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3657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7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7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7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7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7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355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7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711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7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1066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7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1422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7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1pPr>
      <a:lvl2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2pPr>
      <a:lvl3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3pPr>
      <a:lvl4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4pPr>
      <a:lvl5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5pPr>
      <a:lvl6pPr marL="0" marR="0" indent="2286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6pPr>
      <a:lvl7pPr marL="0" marR="0" indent="2743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7pPr>
      <a:lvl8pPr marL="0" marR="0" indent="3200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8pPr>
      <a:lvl9pPr marL="0" marR="0" indent="3657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openxmlformats.org/officeDocument/2006/relationships/image" Target="../media/image8.png"/><Relationship Id="rId4" Type="http://schemas.openxmlformats.org/officeDocument/2006/relationships/image" Target="../media/image1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6.png"/><Relationship Id="rId9" Type="http://schemas.openxmlformats.org/officeDocument/2006/relationships/image" Target="../media/image7.png"/><Relationship Id="rId10" Type="http://schemas.openxmlformats.org/officeDocument/2006/relationships/image" Target="../media/image1.jpe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Relationship Id="rId9" Type="http://schemas.openxmlformats.org/officeDocument/2006/relationships/image" Target="../media/image20.png"/><Relationship Id="rId10" Type="http://schemas.openxmlformats.org/officeDocument/2006/relationships/image" Target="../media/image21.png"/><Relationship Id="rId11" Type="http://schemas.openxmlformats.org/officeDocument/2006/relationships/image" Target="../media/image22.png"/><Relationship Id="rId12" Type="http://schemas.openxmlformats.org/officeDocument/2006/relationships/image" Target="../media/image23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Relationship Id="rId7" Type="http://schemas.openxmlformats.org/officeDocument/2006/relationships/image" Target="../media/image3.jpeg"/><Relationship Id="rId8" Type="http://schemas.openxmlformats.org/officeDocument/2006/relationships/image" Target="../media/image29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3" Type="http://schemas.openxmlformats.org/officeDocument/2006/relationships/image" Target="../media/image4.jpeg"/><Relationship Id="rId4" Type="http://schemas.openxmlformats.org/officeDocument/2006/relationships/image" Target="../media/image31.png"/><Relationship Id="rId5" Type="http://schemas.openxmlformats.org/officeDocument/2006/relationships/image" Target="../media/image32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Relationship Id="rId4" Type="http://schemas.openxmlformats.org/officeDocument/2006/relationships/image" Target="../media/image33.png"/><Relationship Id="rId5" Type="http://schemas.openxmlformats.org/officeDocument/2006/relationships/image" Target="../media/image34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Relationship Id="rId4" Type="http://schemas.openxmlformats.org/officeDocument/2006/relationships/image" Target="../media/image37.png"/><Relationship Id="rId5" Type="http://schemas.openxmlformats.org/officeDocument/2006/relationships/image" Target="../media/image38.png"/><Relationship Id="rId6" Type="http://schemas.openxmlformats.org/officeDocument/2006/relationships/image" Target="../media/image39.png"/><Relationship Id="rId7" Type="http://schemas.openxmlformats.org/officeDocument/2006/relationships/image" Target="../media/image40.png"/><Relationship Id="rId8" Type="http://schemas.openxmlformats.org/officeDocument/2006/relationships/image" Target="../media/image41.png"/><Relationship Id="rId9" Type="http://schemas.openxmlformats.org/officeDocument/2006/relationships/image" Target="../media/image42.png"/><Relationship Id="rId10" Type="http://schemas.openxmlformats.org/officeDocument/2006/relationships/image" Target="../media/image43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"/><Relationship Id="rId3" Type="http://schemas.openxmlformats.org/officeDocument/2006/relationships/image" Target="../media/image2.tif"/><Relationship Id="rId4" Type="http://schemas.openxmlformats.org/officeDocument/2006/relationships/image" Target="../media/image44.png"/><Relationship Id="rId5" Type="http://schemas.openxmlformats.org/officeDocument/2006/relationships/image" Target="../media/image3.tif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"/><Relationship Id="rId3" Type="http://schemas.openxmlformats.org/officeDocument/2006/relationships/image" Target="../media/image2.tif"/><Relationship Id="rId4" Type="http://schemas.openxmlformats.org/officeDocument/2006/relationships/image" Target="../media/image44.png"/><Relationship Id="rId5" Type="http://schemas.openxmlformats.org/officeDocument/2006/relationships/image" Target="../media/image3.tif"/><Relationship Id="rId6" Type="http://schemas.openxmlformats.org/officeDocument/2006/relationships/image" Target="../media/image45.png"/><Relationship Id="rId7" Type="http://schemas.openxmlformats.org/officeDocument/2006/relationships/image" Target="../media/image46.png"/><Relationship Id="rId8" Type="http://schemas.openxmlformats.org/officeDocument/2006/relationships/image" Target="../media/image47.png"/><Relationship Id="rId9" Type="http://schemas.openxmlformats.org/officeDocument/2006/relationships/image" Target="../media/image4.tif"/><Relationship Id="rId10" Type="http://schemas.openxmlformats.org/officeDocument/2006/relationships/image" Target="../media/image48.png"/><Relationship Id="rId11" Type="http://schemas.openxmlformats.org/officeDocument/2006/relationships/image" Target="../media/image49.png"/><Relationship Id="rId12" Type="http://schemas.openxmlformats.org/officeDocument/2006/relationships/image" Target="../media/image50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"/><Relationship Id="rId3" Type="http://schemas.openxmlformats.org/officeDocument/2006/relationships/image" Target="../media/image2.tif"/><Relationship Id="rId4" Type="http://schemas.openxmlformats.org/officeDocument/2006/relationships/image" Target="../media/image44.png"/><Relationship Id="rId5" Type="http://schemas.openxmlformats.org/officeDocument/2006/relationships/image" Target="../media/image3.tif"/><Relationship Id="rId6" Type="http://schemas.openxmlformats.org/officeDocument/2006/relationships/image" Target="../media/image45.png"/><Relationship Id="rId7" Type="http://schemas.openxmlformats.org/officeDocument/2006/relationships/image" Target="../media/image46.png"/><Relationship Id="rId8" Type="http://schemas.openxmlformats.org/officeDocument/2006/relationships/image" Target="../media/image47.png"/><Relationship Id="rId9" Type="http://schemas.openxmlformats.org/officeDocument/2006/relationships/image" Target="../media/image4.tif"/><Relationship Id="rId10" Type="http://schemas.openxmlformats.org/officeDocument/2006/relationships/image" Target="../media/image48.png"/><Relationship Id="rId11" Type="http://schemas.openxmlformats.org/officeDocument/2006/relationships/image" Target="../media/image49.png"/><Relationship Id="rId12" Type="http://schemas.openxmlformats.org/officeDocument/2006/relationships/image" Target="../media/image50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"/><Relationship Id="rId3" Type="http://schemas.openxmlformats.org/officeDocument/2006/relationships/image" Target="../media/image2.tif"/><Relationship Id="rId4" Type="http://schemas.openxmlformats.org/officeDocument/2006/relationships/image" Target="../media/image44.png"/><Relationship Id="rId5" Type="http://schemas.openxmlformats.org/officeDocument/2006/relationships/image" Target="../media/image3.tif"/><Relationship Id="rId6" Type="http://schemas.openxmlformats.org/officeDocument/2006/relationships/image" Target="../media/image51.png"/><Relationship Id="rId7" Type="http://schemas.openxmlformats.org/officeDocument/2006/relationships/image" Target="../media/image52.png"/><Relationship Id="rId8" Type="http://schemas.openxmlformats.org/officeDocument/2006/relationships/image" Target="../media/image53.png"/><Relationship Id="rId9" Type="http://schemas.openxmlformats.org/officeDocument/2006/relationships/image" Target="../media/image54.png"/><Relationship Id="rId10" Type="http://schemas.openxmlformats.org/officeDocument/2006/relationships/image" Target="../media/image55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tif"/><Relationship Id="rId3" Type="http://schemas.openxmlformats.org/officeDocument/2006/relationships/image" Target="../media/image2.tif"/><Relationship Id="rId4" Type="http://schemas.openxmlformats.org/officeDocument/2006/relationships/image" Target="../media/image44.png"/><Relationship Id="rId5" Type="http://schemas.openxmlformats.org/officeDocument/2006/relationships/image" Target="../media/image3.tif"/><Relationship Id="rId6" Type="http://schemas.openxmlformats.org/officeDocument/2006/relationships/image" Target="../media/image5.tif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6.png"/><Relationship Id="rId3" Type="http://schemas.openxmlformats.org/officeDocument/2006/relationships/image" Target="../media/image57.pn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edera-project.eu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EDERA…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5000"/>
            </a:pPr>
            <a:r>
              <a:t>EDERA</a:t>
            </a:r>
          </a:p>
          <a:p>
            <a:pPr>
              <a:defRPr sz="4000"/>
            </a:pPr>
            <a:r>
              <a:t>Early warning Demonstration of pan-European Rainfall-induced impact forecasts</a:t>
            </a:r>
          </a:p>
        </p:txBody>
      </p:sp>
      <p:sp>
        <p:nvSpPr>
          <p:cNvPr id="42" name="EDERA Workshop - Madrid, 07-8 May 2024"/>
          <p:cNvSpPr txBox="1"/>
          <p:nvPr>
            <p:ph type="subTitle" sz="quarter" idx="1"/>
          </p:nvPr>
        </p:nvSpPr>
        <p:spPr>
          <a:xfrm>
            <a:off x="1270000" y="5041900"/>
            <a:ext cx="10464800" cy="659298"/>
          </a:xfrm>
          <a:prstGeom prst="rect">
            <a:avLst/>
          </a:prstGeom>
        </p:spPr>
        <p:txBody>
          <a:bodyPr/>
          <a:lstStyle>
            <a:lvl1pPr>
              <a:defRPr sz="2500">
                <a:solidFill>
                  <a:srgbClr val="929292"/>
                </a:solidFill>
              </a:defRPr>
            </a:lvl1pPr>
          </a:lstStyle>
          <a:p>
            <a:pPr/>
            <a:r>
              <a:t>19th EFAS Annual Meeting - Norrköping, 24 Oct 2024</a:t>
            </a:r>
          </a:p>
        </p:txBody>
      </p:sp>
      <p:sp>
        <p:nvSpPr>
          <p:cNvPr id="43" name="EDERA…"/>
          <p:cNvSpPr txBox="1"/>
          <p:nvPr/>
        </p:nvSpPr>
        <p:spPr>
          <a:xfrm rot="21595208">
            <a:off x="1270962" y="5861143"/>
            <a:ext cx="10337801" cy="13888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>
            <a:lvl1pPr>
              <a:defRPr b="0" sz="25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Marc Berenguer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roject summar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E9301"/>
                </a:solidFill>
              </a:defRPr>
            </a:lvl1pPr>
          </a:lstStyle>
          <a:p>
            <a:pPr/>
            <a:r>
              <a:t>Project summary</a:t>
            </a:r>
          </a:p>
        </p:txBody>
      </p:sp>
      <p:sp>
        <p:nvSpPr>
          <p:cNvPr id="46" name="Early warning Demonstration of pan-European rainfall-induced impact forecasts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defTabSz="572516">
              <a:spcBef>
                <a:spcPts val="1900"/>
              </a:spcBef>
              <a:defRPr b="1" sz="2744"/>
            </a:pPr>
            <a:r>
              <a:t>Early warning Demonstration of pan-European rainfall-induced impact forecasts</a:t>
            </a:r>
          </a:p>
          <a:p>
            <a:pPr marL="224027" indent="-224027" defTabSz="572516">
              <a:spcBef>
                <a:spcPts val="2400"/>
              </a:spcBef>
              <a:buClr>
                <a:srgbClr val="19A1FF"/>
              </a:buClr>
              <a:buSzPct val="100000"/>
              <a:buChar char="•"/>
              <a:defRPr b="1" sz="2744"/>
            </a:pPr>
            <a:r>
              <a:t>Duration:</a:t>
            </a:r>
            <a:r>
              <a:rPr b="0"/>
              <a:t> 01 Feb 2023 - 31 Jan 2025 (24 months)</a:t>
            </a:r>
          </a:p>
          <a:p>
            <a:pPr marL="224027" indent="-224027" defTabSz="572516">
              <a:spcBef>
                <a:spcPts val="2400"/>
              </a:spcBef>
              <a:buClr>
                <a:srgbClr val="19A1FF"/>
              </a:buClr>
              <a:buSzPct val="100000"/>
              <a:buChar char="•"/>
              <a:defRPr b="1" sz="2744"/>
            </a:pPr>
            <a:r>
              <a:t>Website: </a:t>
            </a:r>
            <a:r>
              <a:rPr b="0"/>
              <a:t>www.edera-project.eu</a:t>
            </a:r>
          </a:p>
          <a:p>
            <a:pPr marL="224027" indent="-224027" defTabSz="572516">
              <a:spcBef>
                <a:spcPts val="2400"/>
              </a:spcBef>
              <a:buClr>
                <a:srgbClr val="19A1FF"/>
              </a:buClr>
              <a:buSzPct val="100000"/>
              <a:buChar char="•"/>
              <a:defRPr b="1" sz="2744"/>
            </a:pPr>
            <a:r>
              <a:t>Partners:</a:t>
            </a:r>
          </a:p>
          <a:p>
            <a:pPr indent="225792" defTabSz="572516">
              <a:spcBef>
                <a:spcPts val="1400"/>
              </a:spcBef>
              <a:defRPr sz="2548"/>
            </a:pPr>
            <a:r>
              <a:t>Universitat Politècnica de Catalunya (ES)</a:t>
            </a:r>
            <a:endParaRPr sz="2744"/>
          </a:p>
          <a:p>
            <a:pPr indent="225792" defTabSz="572516">
              <a:spcBef>
                <a:spcPts val="1400"/>
              </a:spcBef>
              <a:defRPr sz="2548"/>
            </a:pPr>
            <a:r>
              <a:t>European Centre for Medium-range Weather Forecasts (INT)</a:t>
            </a:r>
            <a:endParaRPr sz="2744"/>
          </a:p>
          <a:p>
            <a:pPr indent="225792" defTabSz="572516">
              <a:spcBef>
                <a:spcPts val="1400"/>
              </a:spcBef>
              <a:defRPr sz="2548"/>
            </a:pPr>
            <a:r>
              <a:t>Finnish Meteorological Institute (FI)</a:t>
            </a:r>
            <a:endParaRPr sz="2744"/>
          </a:p>
          <a:p>
            <a:pPr indent="225792" defTabSz="572516">
              <a:spcBef>
                <a:spcPts val="1400"/>
              </a:spcBef>
              <a:defRPr sz="2548"/>
            </a:pPr>
            <a:r>
              <a:t>Environment and Water Agency of Andalusia (ES)</a:t>
            </a:r>
            <a:endParaRPr sz="2744"/>
          </a:p>
          <a:p>
            <a:pPr indent="225792" defTabSz="572516">
              <a:spcBef>
                <a:spcPts val="1400"/>
              </a:spcBef>
              <a:defRPr sz="2548"/>
            </a:pPr>
            <a:r>
              <a:t>Directorate-General for Civil Protection and Emergencies (ES)</a:t>
            </a:r>
            <a:endParaRPr sz="2744"/>
          </a:p>
          <a:p>
            <a:pPr indent="225792" defTabSz="572516">
              <a:spcBef>
                <a:spcPts val="1400"/>
              </a:spcBef>
              <a:defRPr sz="2548"/>
            </a:pPr>
            <a:r>
              <a:t>National Authority of Emergency and Civil Protection (PT)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Main objectiv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Main objectives</a:t>
            </a:r>
          </a:p>
        </p:txBody>
      </p:sp>
      <p:sp>
        <p:nvSpPr>
          <p:cNvPr id="49" name="Integrating forecasts of the impacts due to storms and heavy rainfall into the operational EWSs of national, regional and local CPAs, fostering sharing information and cooperation of CPAs during cross-border events and coordination between CPAs.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28600" indent="-228600">
              <a:buSzPct val="100000"/>
              <a:buChar char="•"/>
            </a:pPr>
            <a:r>
              <a:t>Integrating forecasts of the impacts due to storms and heavy rainfall into the operational EWSs of national, regional and local CPAs.</a:t>
            </a:r>
          </a:p>
          <a:p>
            <a:pPr marL="228600" indent="-228600">
              <a:buSzPct val="100000"/>
              <a:buChar char="•"/>
            </a:pPr>
            <a:r>
              <a:t>Demonstrate and assess the added value of impact forecasts through a robust evaluation with end-users.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Main objectiv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Main objectives</a:t>
            </a:r>
          </a:p>
        </p:txBody>
      </p:sp>
      <p:sp>
        <p:nvSpPr>
          <p:cNvPr id="52" name="Integrating forecasts of the impacts due to storms and heavy rainfall into the operational EWSs of national, regional and local CPAs, fostering sharing information and cooperation of CPAs during cross-border events and coordination between CPAs.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28600" indent="-228600">
              <a:buSzPct val="100000"/>
              <a:buChar char="•"/>
            </a:pPr>
            <a:r>
              <a:t>Integrating forecasts of the impacts due to storms and heavy rainfall into the operational EWSs of national, regional and local CPAs.</a:t>
            </a:r>
          </a:p>
          <a:p>
            <a:pPr marL="228600" indent="-228600">
              <a:buSzPct val="100000"/>
              <a:buChar char="•"/>
            </a:pPr>
            <a:r>
              <a:t>Demonstrate and assess the added value of impact forecasts through a robust evaluation with end-users.</a:t>
            </a:r>
          </a:p>
        </p:txBody>
      </p:sp>
      <p:grpSp>
        <p:nvGrpSpPr>
          <p:cNvPr id="55" name="Group"/>
          <p:cNvGrpSpPr/>
          <p:nvPr/>
        </p:nvGrpSpPr>
        <p:grpSpPr>
          <a:xfrm>
            <a:off x="-1" y="3572599"/>
            <a:ext cx="6496970" cy="4889568"/>
            <a:chOff x="0" y="-1"/>
            <a:chExt cx="6496969" cy="4889567"/>
          </a:xfrm>
        </p:grpSpPr>
        <p:pic>
          <p:nvPicPr>
            <p:cNvPr id="53" name="Group" descr="Group"/>
            <p:cNvPicPr>
              <a:picLocks noChangeAspect="1"/>
            </p:cNvPicPr>
            <p:nvPr/>
          </p:nvPicPr>
          <p:blipFill>
            <a:blip r:embed="rId2">
              <a:extLst/>
            </a:blip>
            <a:srcRect l="0" t="9231" r="0" b="3244"/>
            <a:stretch>
              <a:fillRect/>
            </a:stretch>
          </p:blipFill>
          <p:spPr>
            <a:xfrm>
              <a:off x="0" y="-2"/>
              <a:ext cx="6490990" cy="488956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4" name="Impacto de tormentas (0-3 h)."/>
            <p:cNvSpPr txBox="1"/>
            <p:nvPr/>
          </p:nvSpPr>
          <p:spPr>
            <a:xfrm>
              <a:off x="0" y="-1"/>
              <a:ext cx="6496970" cy="422661"/>
            </a:xfrm>
            <a:prstGeom prst="rect">
              <a:avLst/>
            </a:prstGeom>
            <a:solidFill>
              <a:srgbClr val="FFFC79">
                <a:alpha val="70000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l">
                <a:spcBef>
                  <a:spcPts val="1200"/>
                </a:spcBef>
                <a:defRPr b="0" sz="22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Storm impact nowcasting (0-3 h).</a:t>
              </a:r>
            </a:p>
          </p:txBody>
        </p:sp>
      </p:grpSp>
      <p:sp>
        <p:nvSpPr>
          <p:cNvPr id="56" name="Rectangle"/>
          <p:cNvSpPr/>
          <p:nvPr/>
        </p:nvSpPr>
        <p:spPr>
          <a:xfrm>
            <a:off x="2035122" y="7452779"/>
            <a:ext cx="4365004" cy="2225383"/>
          </a:xfrm>
          <a:prstGeom prst="rect">
            <a:avLst/>
          </a:prstGeom>
          <a:solidFill>
            <a:srgbClr val="EBEBEB"/>
          </a:solidFill>
          <a:ln w="12700">
            <a:miter lim="400000"/>
          </a:ln>
          <a:effectLst>
            <a:outerShdw sx="100000" sy="100000" kx="0" ky="0" algn="b" rotWithShape="0" blurRad="63500" dist="25400" dir="5400000">
              <a:srgbClr val="000000">
                <a:alpha val="50000"/>
              </a:srgbClr>
            </a:outerShdw>
          </a:effectLst>
        </p:spPr>
        <p:txBody>
          <a:bodyPr lIns="50800" tIns="50800" rIns="50800" bIns="50800" anchor="ctr"/>
          <a:lstStyle/>
          <a:p>
            <a:pPr algn="l">
              <a:defRPr b="0" sz="2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57" name="Lluvias intensas, granizo, rayos…"/>
          <p:cNvSpPr txBox="1"/>
          <p:nvPr/>
        </p:nvSpPr>
        <p:spPr>
          <a:xfrm>
            <a:off x="2032000" y="7452028"/>
            <a:ext cx="4368800" cy="18204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01600" tIns="101600" rIns="101600" bIns="101600">
            <a:spAutoFit/>
          </a:bodyPr>
          <a:lstStyle/>
          <a:p>
            <a:pPr algn="l">
              <a:spcBef>
                <a:spcPts val="1200"/>
              </a:spcBef>
              <a:defRPr sz="2000">
                <a:latin typeface="Arial"/>
                <a:ea typeface="Arial"/>
                <a:cs typeface="Arial"/>
                <a:sym typeface="Arial"/>
              </a:defRPr>
            </a:pPr>
            <a:r>
              <a:t>Heavy rainfall, hail, lightning</a:t>
            </a:r>
          </a:p>
          <a:p>
            <a:pPr algn="l">
              <a:spcBef>
                <a:spcPts val="1200"/>
              </a:spcBef>
              <a:defRPr b="0" sz="2000">
                <a:latin typeface="Arial"/>
                <a:ea typeface="Arial"/>
                <a:cs typeface="Arial"/>
                <a:sym typeface="Arial"/>
              </a:defRPr>
            </a:pPr>
            <a:r>
              <a:t>Based on radar nowcasting &amp; ML</a:t>
            </a:r>
          </a:p>
          <a:p>
            <a:pPr algn="l">
              <a:spcBef>
                <a:spcPts val="1200"/>
              </a:spcBef>
              <a:defRPr b="0" sz="2000">
                <a:latin typeface="Arial"/>
                <a:ea typeface="Arial"/>
                <a:cs typeface="Arial"/>
                <a:sym typeface="Arial"/>
              </a:defRPr>
            </a:pPr>
            <a:r>
              <a:t>Extended to European scale</a:t>
            </a:r>
          </a:p>
          <a:p>
            <a:pPr algn="l">
              <a:spcBef>
                <a:spcPts val="1200"/>
              </a:spcBef>
              <a:defRPr b="0" sz="2000">
                <a:latin typeface="Arial"/>
                <a:ea typeface="Arial"/>
                <a:cs typeface="Arial"/>
                <a:sym typeface="Arial"/>
              </a:defRPr>
            </a:pPr>
            <a:r>
              <a:t>European-wide exposure.</a:t>
            </a:r>
          </a:p>
        </p:txBody>
      </p:sp>
      <p:grpSp>
        <p:nvGrpSpPr>
          <p:cNvPr id="60" name="Group"/>
          <p:cNvGrpSpPr/>
          <p:nvPr/>
        </p:nvGrpSpPr>
        <p:grpSpPr>
          <a:xfrm>
            <a:off x="6502335" y="3572599"/>
            <a:ext cx="6497035" cy="4893502"/>
            <a:chOff x="0" y="0"/>
            <a:chExt cx="6497033" cy="4893500"/>
          </a:xfrm>
        </p:grpSpPr>
        <p:pic>
          <p:nvPicPr>
            <p:cNvPr id="58" name="Picture 11" descr="Picture 11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0" t="9049" r="0" b="3579"/>
            <a:stretch>
              <a:fillRect/>
            </a:stretch>
          </p:blipFill>
          <p:spPr>
            <a:xfrm>
              <a:off x="60" y="1136"/>
              <a:ext cx="6496973" cy="489236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59" name="Impacto de inundaciones (0-120 h)."/>
            <p:cNvSpPr txBox="1"/>
            <p:nvPr/>
          </p:nvSpPr>
          <p:spPr>
            <a:xfrm>
              <a:off x="-1" y="-1"/>
              <a:ext cx="6496973" cy="422660"/>
            </a:xfrm>
            <a:prstGeom prst="rect">
              <a:avLst/>
            </a:prstGeom>
            <a:solidFill>
              <a:srgbClr val="FFFC79">
                <a:alpha val="70000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t">
              <a:spAutoFit/>
            </a:bodyPr>
            <a:lstStyle>
              <a:lvl1pPr algn="l">
                <a:spcBef>
                  <a:spcPts val="1200"/>
                </a:spcBef>
                <a:defRPr b="0" sz="22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Flash flood impacts (0-120 h).</a:t>
              </a:r>
            </a:p>
          </p:txBody>
        </p:sp>
      </p:grpSp>
      <p:grpSp>
        <p:nvGrpSpPr>
          <p:cNvPr id="63" name="Group"/>
          <p:cNvGrpSpPr/>
          <p:nvPr/>
        </p:nvGrpSpPr>
        <p:grpSpPr>
          <a:xfrm>
            <a:off x="6598417" y="5150898"/>
            <a:ext cx="6324606" cy="4527265"/>
            <a:chOff x="0" y="0"/>
            <a:chExt cx="6324605" cy="4527263"/>
          </a:xfrm>
        </p:grpSpPr>
        <p:sp>
          <p:nvSpPr>
            <p:cNvPr id="61" name="Rectangle"/>
            <p:cNvSpPr/>
            <p:nvPr/>
          </p:nvSpPr>
          <p:spPr>
            <a:xfrm>
              <a:off x="3121" y="-1"/>
              <a:ext cx="6320544" cy="4527265"/>
            </a:xfrm>
            <a:prstGeom prst="rect">
              <a:avLst/>
            </a:prstGeom>
            <a:solidFill>
              <a:srgbClr val="EBEBEB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63500" dist="25400" dir="5400000">
                <a:srgbClr val="000000">
                  <a:alpha val="50000"/>
                </a:srgbClr>
              </a:outerShdw>
            </a:effectLst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>
                <a:defRPr b="0" sz="22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62" name="Inundaciones relámpago (cuencas 10 - 2000 km2)…"/>
            <p:cNvSpPr txBox="1"/>
            <p:nvPr/>
          </p:nvSpPr>
          <p:spPr>
            <a:xfrm>
              <a:off x="-1" y="-1"/>
              <a:ext cx="6324606" cy="9314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101600" tIns="101600" rIns="101600" bIns="101600" numCol="1" anchor="t">
              <a:spAutoFit/>
            </a:bodyPr>
            <a:lstStyle/>
            <a:p>
              <a:pPr algn="l">
                <a:spcBef>
                  <a:spcPts val="1200"/>
                </a:spcBef>
                <a:defRPr sz="2000">
                  <a:latin typeface="Arial"/>
                  <a:ea typeface="Arial"/>
                  <a:cs typeface="Arial"/>
                  <a:sym typeface="Arial"/>
                </a:defRPr>
              </a:pPr>
              <a:r>
                <a:t>Flash floods (basins 10 - 2000 km</a:t>
              </a:r>
              <a:r>
                <a:rPr baseline="31999"/>
                <a:t>2</a:t>
              </a:r>
              <a:r>
                <a:t>)</a:t>
              </a:r>
            </a:p>
            <a:p>
              <a:pPr algn="l">
                <a:spcBef>
                  <a:spcPts val="1200"/>
                </a:spcBef>
                <a:defRPr b="0" sz="2000">
                  <a:latin typeface="Arial"/>
                  <a:ea typeface="Arial"/>
                  <a:cs typeface="Arial"/>
                  <a:sym typeface="Arial"/>
                </a:defRPr>
              </a:pPr>
              <a:r>
                <a:t>Resolution: 1 h, 1 km - Update: 1 h</a:t>
              </a:r>
            </a:p>
          </p:txBody>
        </p:sp>
      </p:grpSp>
      <p:grpSp>
        <p:nvGrpSpPr>
          <p:cNvPr id="68" name="Group"/>
          <p:cNvGrpSpPr/>
          <p:nvPr/>
        </p:nvGrpSpPr>
        <p:grpSpPr>
          <a:xfrm>
            <a:off x="6598418" y="6124962"/>
            <a:ext cx="2032003" cy="2172267"/>
            <a:chOff x="0" y="0"/>
            <a:chExt cx="2032001" cy="2172265"/>
          </a:xfrm>
        </p:grpSpPr>
        <p:grpSp>
          <p:nvGrpSpPr>
            <p:cNvPr id="66" name="Rectangle: Rounded Corners 4"/>
            <p:cNvGrpSpPr/>
            <p:nvPr/>
          </p:nvGrpSpPr>
          <p:grpSpPr>
            <a:xfrm>
              <a:off x="86694" y="-1"/>
              <a:ext cx="1620006" cy="952927"/>
              <a:chOff x="0" y="0"/>
              <a:chExt cx="1620005" cy="952925"/>
            </a:xfrm>
          </p:grpSpPr>
          <p:sp>
            <p:nvSpPr>
              <p:cNvPr id="64" name="Rounded Rectangle"/>
              <p:cNvSpPr/>
              <p:nvPr/>
            </p:nvSpPr>
            <p:spPr>
              <a:xfrm>
                <a:off x="-1" y="0"/>
                <a:ext cx="1620007" cy="952926"/>
              </a:xfrm>
              <a:prstGeom prst="roundRect">
                <a:avLst>
                  <a:gd name="adj" fmla="val 16667"/>
                </a:avLst>
              </a:prstGeom>
              <a:solidFill>
                <a:srgbClr val="3A66E2"/>
              </a:solidFill>
              <a:ln w="12700" cap="flat">
                <a:solidFill>
                  <a:srgbClr val="2A4AA5"/>
                </a:solidFill>
                <a:prstDash val="solid"/>
                <a:miter lim="8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l" defTabSz="914400">
                  <a:defRPr b="0" sz="16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65" name="Blended precipitation forecasts"/>
              <p:cNvSpPr txBox="1"/>
              <p:nvPr/>
            </p:nvSpPr>
            <p:spPr>
              <a:xfrm>
                <a:off x="98587" y="91166"/>
                <a:ext cx="1422832" cy="77058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8" tIns="45718" rIns="45718" bIns="45718" numCol="1" anchor="ctr">
                <a:spAutoFit/>
              </a:bodyPr>
              <a:lstStyle>
                <a:lvl1pPr algn="l" defTabSz="914400">
                  <a:defRPr b="0" sz="16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Blended precipitation forecasts </a:t>
                </a:r>
              </a:p>
            </p:txBody>
          </p:sp>
        </p:grpSp>
        <p:sp>
          <p:nvSpPr>
            <p:cNvPr id="67" name="TextBox 9"/>
            <p:cNvSpPr txBox="1"/>
            <p:nvPr/>
          </p:nvSpPr>
          <p:spPr>
            <a:xfrm>
              <a:off x="0" y="1096462"/>
              <a:ext cx="2032002" cy="107580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/>
            <a:p>
              <a:pPr marL="127000" indent="-127000" algn="l" defTabSz="914400">
                <a:spcBef>
                  <a:spcPts val="1000"/>
                </a:spcBef>
                <a:buSzPct val="100000"/>
                <a:buFont typeface="Arial"/>
                <a:buChar char="•"/>
                <a:defRPr b="0" sz="1500">
                  <a:latin typeface="Arial"/>
                  <a:ea typeface="Arial"/>
                  <a:cs typeface="Arial"/>
                  <a:sym typeface="Arial"/>
                </a:defRPr>
              </a:pPr>
              <a:r>
                <a:t>Using probabilistic nowcasting &amp; NWP.</a:t>
              </a:r>
              <a:endParaRPr b="1" sz="1600"/>
            </a:p>
            <a:p>
              <a:pPr marL="127000" indent="-127000" algn="l" defTabSz="914400">
                <a:spcBef>
                  <a:spcPts val="1000"/>
                </a:spcBef>
                <a:buSzPct val="100000"/>
                <a:buFont typeface="Arial"/>
                <a:buChar char="•"/>
                <a:defRPr b="0" sz="1500">
                  <a:solidFill>
                    <a:srgbClr val="212529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Seamless blending in the first 6 hours</a:t>
              </a:r>
            </a:p>
          </p:txBody>
        </p:sp>
      </p:grpSp>
      <p:grpSp>
        <p:nvGrpSpPr>
          <p:cNvPr id="74" name="Group"/>
          <p:cNvGrpSpPr/>
          <p:nvPr/>
        </p:nvGrpSpPr>
        <p:grpSpPr>
          <a:xfrm>
            <a:off x="8415532" y="6124962"/>
            <a:ext cx="2362282" cy="3035865"/>
            <a:chOff x="0" y="0"/>
            <a:chExt cx="2362281" cy="3035864"/>
          </a:xfrm>
        </p:grpSpPr>
        <p:grpSp>
          <p:nvGrpSpPr>
            <p:cNvPr id="71" name="Rectangle: Rounded Corners 5"/>
            <p:cNvGrpSpPr/>
            <p:nvPr/>
          </p:nvGrpSpPr>
          <p:grpSpPr>
            <a:xfrm>
              <a:off x="536277" y="0"/>
              <a:ext cx="1620006" cy="954005"/>
              <a:chOff x="-1" y="0"/>
              <a:chExt cx="1620005" cy="954004"/>
            </a:xfrm>
          </p:grpSpPr>
          <p:sp>
            <p:nvSpPr>
              <p:cNvPr id="69" name="Rounded Rectangle"/>
              <p:cNvSpPr/>
              <p:nvPr/>
            </p:nvSpPr>
            <p:spPr>
              <a:xfrm>
                <a:off x="-2" y="-1"/>
                <a:ext cx="1620007" cy="954006"/>
              </a:xfrm>
              <a:prstGeom prst="roundRect">
                <a:avLst>
                  <a:gd name="adj" fmla="val 16667"/>
                </a:avLst>
              </a:prstGeom>
              <a:solidFill>
                <a:srgbClr val="70AD47"/>
              </a:solidFill>
              <a:ln w="12700" cap="flat">
                <a:solidFill>
                  <a:srgbClr val="527E34"/>
                </a:solidFill>
                <a:prstDash val="solid"/>
                <a:miter lim="8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l" defTabSz="914400">
                  <a:defRPr b="0" sz="16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70" name="Flash flood hazard"/>
              <p:cNvSpPr txBox="1"/>
              <p:nvPr/>
            </p:nvSpPr>
            <p:spPr>
              <a:xfrm>
                <a:off x="98640" y="206005"/>
                <a:ext cx="1422726" cy="54198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8" tIns="45718" rIns="45718" bIns="45718" numCol="1" anchor="ctr">
                <a:spAutoFit/>
              </a:bodyPr>
              <a:lstStyle>
                <a:lvl1pPr algn="l" defTabSz="914400">
                  <a:defRPr b="0" sz="16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Flash flood hazard</a:t>
                </a:r>
              </a:p>
            </p:txBody>
          </p:sp>
        </p:grpSp>
        <p:sp>
          <p:nvSpPr>
            <p:cNvPr id="72" name="Arrow: Right 7"/>
            <p:cNvSpPr/>
            <p:nvPr/>
          </p:nvSpPr>
          <p:spPr>
            <a:xfrm>
              <a:off x="0" y="368613"/>
              <a:ext cx="425861" cy="215698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2F3092"/>
            </a:solidFill>
            <a:ln w="12700" cap="flat">
              <a:solidFill>
                <a:srgbClr val="22236B"/>
              </a:solidFill>
              <a:prstDash val="solid"/>
              <a:miter lim="8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914400">
                <a:defRPr b="0" sz="13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3" name="TextBox 10"/>
            <p:cNvSpPr txBox="1"/>
            <p:nvPr/>
          </p:nvSpPr>
          <p:spPr>
            <a:xfrm>
              <a:off x="330279" y="1096460"/>
              <a:ext cx="2032003" cy="193940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/>
            <a:p>
              <a:pPr marL="127000" indent="-127000" algn="l" defTabSz="914400">
                <a:spcBef>
                  <a:spcPts val="1000"/>
                </a:spcBef>
                <a:buSzPct val="100000"/>
                <a:buFont typeface="Arial"/>
                <a:buChar char="•"/>
                <a:defRPr b="0" sz="1500">
                  <a:solidFill>
                    <a:srgbClr val="212529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Basin-aggregated precipitation on the drainage network (1 km).</a:t>
              </a:r>
              <a:endParaRPr b="1" sz="1600"/>
            </a:p>
            <a:p>
              <a:pPr marL="127000" indent="-127000" algn="l" defTabSz="914400">
                <a:spcBef>
                  <a:spcPts val="1000"/>
                </a:spcBef>
                <a:buSzPct val="100000"/>
                <a:buFont typeface="Arial"/>
                <a:buChar char="•"/>
                <a:defRPr b="0" sz="1500">
                  <a:solidFill>
                    <a:srgbClr val="212529"/>
                  </a:solidFill>
                  <a:latin typeface="Arial"/>
                  <a:ea typeface="Arial"/>
                  <a:cs typeface="Arial"/>
                  <a:sym typeface="Arial"/>
                </a:defRPr>
              </a:pPr>
              <a:r>
                <a:t>Hazard assessment by comparison with climatological thresholds.</a:t>
              </a:r>
            </a:p>
          </p:txBody>
        </p:sp>
      </p:grpSp>
      <p:grpSp>
        <p:nvGrpSpPr>
          <p:cNvPr id="80" name="Group"/>
          <p:cNvGrpSpPr/>
          <p:nvPr/>
        </p:nvGrpSpPr>
        <p:grpSpPr>
          <a:xfrm>
            <a:off x="10682230" y="6124962"/>
            <a:ext cx="2239856" cy="1829365"/>
            <a:chOff x="0" y="0"/>
            <a:chExt cx="2239855" cy="1829364"/>
          </a:xfrm>
        </p:grpSpPr>
        <p:grpSp>
          <p:nvGrpSpPr>
            <p:cNvPr id="77" name="Rectangle: Rounded Corners 6"/>
            <p:cNvGrpSpPr/>
            <p:nvPr/>
          </p:nvGrpSpPr>
          <p:grpSpPr>
            <a:xfrm>
              <a:off x="536278" y="-1"/>
              <a:ext cx="1620007" cy="954006"/>
              <a:chOff x="0" y="0"/>
              <a:chExt cx="1620005" cy="954004"/>
            </a:xfrm>
          </p:grpSpPr>
          <p:sp>
            <p:nvSpPr>
              <p:cNvPr id="75" name="Rounded Rectangle"/>
              <p:cNvSpPr/>
              <p:nvPr/>
            </p:nvSpPr>
            <p:spPr>
              <a:xfrm>
                <a:off x="-1" y="0"/>
                <a:ext cx="1620007" cy="954005"/>
              </a:xfrm>
              <a:prstGeom prst="roundRect">
                <a:avLst>
                  <a:gd name="adj" fmla="val 16667"/>
                </a:avLst>
              </a:prstGeom>
              <a:solidFill>
                <a:srgbClr val="2F3092"/>
              </a:solidFill>
              <a:ln w="12700" cap="flat">
                <a:solidFill>
                  <a:srgbClr val="22236B"/>
                </a:solidFill>
                <a:prstDash val="solid"/>
                <a:miter lim="8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l" defTabSz="914400">
                  <a:defRPr b="0" sz="16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pPr>
              </a:p>
            </p:txBody>
          </p:sp>
          <p:sp>
            <p:nvSpPr>
              <p:cNvPr id="76" name="Flash flood impacts"/>
              <p:cNvSpPr txBox="1"/>
              <p:nvPr/>
            </p:nvSpPr>
            <p:spPr>
              <a:xfrm>
                <a:off x="98640" y="206005"/>
                <a:ext cx="1422727" cy="54198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8" tIns="45718" rIns="45718" bIns="45718" numCol="1" anchor="ctr">
                <a:spAutoFit/>
              </a:bodyPr>
              <a:lstStyle>
                <a:lvl1pPr algn="l" defTabSz="914400">
                  <a:defRPr b="0" sz="1600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</a:lstStyle>
              <a:p>
                <a:pPr/>
                <a:r>
                  <a:t>Flash flood impacts</a:t>
                </a:r>
              </a:p>
            </p:txBody>
          </p:sp>
        </p:grpSp>
        <p:sp>
          <p:nvSpPr>
            <p:cNvPr id="78" name="Arrow: Right 8"/>
            <p:cNvSpPr/>
            <p:nvPr/>
          </p:nvSpPr>
          <p:spPr>
            <a:xfrm>
              <a:off x="-1" y="368613"/>
              <a:ext cx="425862" cy="215698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2F3092"/>
            </a:solidFill>
            <a:ln w="12700" cap="flat">
              <a:solidFill>
                <a:srgbClr val="22236B"/>
              </a:solidFill>
              <a:prstDash val="solid"/>
              <a:miter lim="8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914400">
                <a:defRPr b="0" sz="13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79" name="TextBox 11"/>
            <p:cNvSpPr txBox="1"/>
            <p:nvPr/>
          </p:nvSpPr>
          <p:spPr>
            <a:xfrm>
              <a:off x="438019" y="1096460"/>
              <a:ext cx="1801837" cy="73290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8" tIns="45718" rIns="45718" bIns="45718" numCol="1" anchor="t">
              <a:spAutoFit/>
            </a:bodyPr>
            <a:lstStyle>
              <a:lvl1pPr marL="127000" indent="-127000" algn="l" defTabSz="914400">
                <a:spcBef>
                  <a:spcPts val="1000"/>
                </a:spcBef>
                <a:buSzPct val="100000"/>
                <a:buFont typeface="Arial"/>
                <a:buChar char="•"/>
                <a:defRPr b="0" sz="1500">
                  <a:solidFill>
                    <a:srgbClr val="212529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By combining hazard with exposure.</a:t>
              </a:r>
            </a:p>
          </p:txBody>
        </p:sp>
      </p:grpSp>
      <p:sp>
        <p:nvSpPr>
          <p:cNvPr id="81" name="Previsión de impactos debidos a  episodios de lluvias intensas"/>
          <p:cNvSpPr txBox="1"/>
          <p:nvPr/>
        </p:nvSpPr>
        <p:spPr>
          <a:xfrm>
            <a:off x="253999" y="3044716"/>
            <a:ext cx="8456862" cy="5209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914400">
              <a:spcBef>
                <a:spcPts val="1000"/>
              </a:spcBef>
              <a:defRPr sz="3000">
                <a:solidFill>
                  <a:srgbClr val="FE930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Impact forecasts for storms and heavy rainfall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map.pdf" descr="map.pdf"/>
          <p:cNvPicPr>
            <a:picLocks noChangeAspect="1"/>
          </p:cNvPicPr>
          <p:nvPr/>
        </p:nvPicPr>
        <p:blipFill>
          <a:blip r:embed="rId2">
            <a:extLst/>
          </a:blip>
          <a:srcRect l="0" t="0" r="715" b="0"/>
          <a:stretch>
            <a:fillRect/>
          </a:stretch>
        </p:blipFill>
        <p:spPr>
          <a:xfrm>
            <a:off x="1818395" y="960178"/>
            <a:ext cx="10471443" cy="8605088"/>
          </a:xfrm>
          <a:prstGeom prst="rect">
            <a:avLst/>
          </a:prstGeom>
          <a:ln w="12700">
            <a:miter lim="400000"/>
          </a:ln>
        </p:spPr>
      </p:pic>
      <p:sp>
        <p:nvSpPr>
          <p:cNvPr id="84" name="EDERA demonstr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Demonstration in 2 pilot sites</a:t>
            </a:r>
          </a:p>
        </p:txBody>
      </p:sp>
      <p:pic>
        <p:nvPicPr>
          <p:cNvPr id="85" name="edera1.pdf" descr="edera1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938" y="8737589"/>
            <a:ext cx="1723021" cy="766097"/>
          </a:xfrm>
          <a:prstGeom prst="rect">
            <a:avLst/>
          </a:prstGeom>
          <a:ln w="12700">
            <a:miter lim="400000"/>
          </a:ln>
        </p:spPr>
      </p:pic>
      <p:sp>
        <p:nvSpPr>
          <p:cNvPr id="86" name="FI+ pilot site…"/>
          <p:cNvSpPr txBox="1"/>
          <p:nvPr/>
        </p:nvSpPr>
        <p:spPr>
          <a:xfrm>
            <a:off x="8631246" y="1759955"/>
            <a:ext cx="2982498" cy="1860669"/>
          </a:xfrm>
          <a:prstGeom prst="rect">
            <a:avLst/>
          </a:prstGeom>
          <a:solidFill>
            <a:srgbClr val="FFFFFF">
              <a:alpha val="60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spcBef>
                <a:spcPts val="1200"/>
              </a:spcBef>
              <a:defRPr sz="2500">
                <a:solidFill>
                  <a:srgbClr val="FE9301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FI+ pilot site</a:t>
            </a:r>
          </a:p>
          <a:p>
            <a:pPr algn="l">
              <a:spcBef>
                <a:spcPts val="500"/>
              </a:spcBef>
              <a:defRPr sz="1500">
                <a:latin typeface="Arial"/>
                <a:ea typeface="Arial"/>
                <a:cs typeface="Arial"/>
                <a:sym typeface="Arial"/>
              </a:defRPr>
            </a:pPr>
            <a:r>
              <a:t>Finnish Meteorological Institute</a:t>
            </a:r>
          </a:p>
          <a:p>
            <a:pPr algn="l">
              <a:spcBef>
                <a:spcPts val="500"/>
              </a:spcBef>
              <a:defRPr b="0" i="1" sz="1500">
                <a:latin typeface="Arial"/>
                <a:ea typeface="Arial"/>
                <a:cs typeface="Arial"/>
                <a:sym typeface="Arial"/>
              </a:defRPr>
            </a:pPr>
            <a:r>
              <a:t>Helsinki Rescue Department</a:t>
            </a:r>
          </a:p>
          <a:p>
            <a:pPr algn="l">
              <a:spcBef>
                <a:spcPts val="500"/>
              </a:spcBef>
              <a:defRPr b="0" i="1" sz="1500">
                <a:latin typeface="Arial"/>
                <a:ea typeface="Arial"/>
                <a:cs typeface="Arial"/>
                <a:sym typeface="Arial"/>
              </a:defRPr>
            </a:pPr>
            <a:r>
              <a:t>Kymenlaakso Rescue Services</a:t>
            </a:r>
          </a:p>
          <a:p>
            <a:pPr algn="l">
              <a:spcBef>
                <a:spcPts val="500"/>
              </a:spcBef>
              <a:defRPr b="0" i="1" sz="1500">
                <a:latin typeface="Arial"/>
                <a:ea typeface="Arial"/>
                <a:cs typeface="Arial"/>
                <a:sym typeface="Arial"/>
              </a:defRPr>
            </a:pPr>
            <a:r>
              <a:t>North Karelia Rescue Department</a:t>
            </a:r>
          </a:p>
          <a:p>
            <a:pPr algn="l">
              <a:spcBef>
                <a:spcPts val="500"/>
              </a:spcBef>
              <a:defRPr b="0" i="1" sz="1500">
                <a:latin typeface="Arial"/>
                <a:ea typeface="Arial"/>
                <a:cs typeface="Arial"/>
                <a:sym typeface="Arial"/>
              </a:defRPr>
            </a:pPr>
            <a:r>
              <a:t>Finnish Environment Institute</a:t>
            </a:r>
          </a:p>
        </p:txBody>
      </p:sp>
      <p:grpSp>
        <p:nvGrpSpPr>
          <p:cNvPr id="93" name="Group"/>
          <p:cNvGrpSpPr/>
          <p:nvPr/>
        </p:nvGrpSpPr>
        <p:grpSpPr>
          <a:xfrm>
            <a:off x="253997" y="1102503"/>
            <a:ext cx="3800098" cy="4127075"/>
            <a:chOff x="-1" y="0"/>
            <a:chExt cx="3800097" cy="4127073"/>
          </a:xfrm>
        </p:grpSpPr>
        <p:pic>
          <p:nvPicPr>
            <p:cNvPr id="87" name="crahi_logo.pdf" descr="crahi_logo.pdf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1" y="-1"/>
              <a:ext cx="3207661" cy="40182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88" name="Picture 12" descr="Picture 12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-1" y="1243910"/>
              <a:ext cx="2104848" cy="39041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89" name="Picture 8" descr="Picture 8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-1" y="685074"/>
              <a:ext cx="1727196" cy="29609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0" name="ANEPC_logotipo_versao_circular_6cm-digital.png" descr="ANEPC_logotipo_versao_circular_6cm-digital.png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-2" y="3313582"/>
              <a:ext cx="813491" cy="81349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1" name="logo-amaya-web2.png" descr="logo-amaya-web2.png"/>
            <p:cNvPicPr>
              <a:picLocks noChangeAspect="1"/>
            </p:cNvPicPr>
            <p:nvPr/>
          </p:nvPicPr>
          <p:blipFill>
            <a:blip r:embed="rId8">
              <a:extLst/>
            </a:blip>
            <a:srcRect l="0" t="0" r="32326" b="0"/>
            <a:stretch>
              <a:fillRect/>
            </a:stretch>
          </p:blipFill>
          <p:spPr>
            <a:xfrm>
              <a:off x="0" y="1790557"/>
              <a:ext cx="1992727" cy="61838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2" name="layout_set_logo.png" descr="layout_set_logo.png"/>
            <p:cNvPicPr>
              <a:picLocks noChangeAspect="1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-1" y="2565128"/>
              <a:ext cx="3800098" cy="59222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97" name="Group"/>
          <p:cNvGrpSpPr/>
          <p:nvPr/>
        </p:nvGrpSpPr>
        <p:grpSpPr>
          <a:xfrm>
            <a:off x="153534" y="6403917"/>
            <a:ext cx="10647520" cy="3100273"/>
            <a:chOff x="0" y="0"/>
            <a:chExt cx="10647519" cy="3100272"/>
          </a:xfrm>
        </p:grpSpPr>
        <p:sp>
          <p:nvSpPr>
            <p:cNvPr id="94" name="Directorate-General for Civil Protection and Emergencies…"/>
            <p:cNvSpPr txBox="1"/>
            <p:nvPr/>
          </p:nvSpPr>
          <p:spPr>
            <a:xfrm>
              <a:off x="4733625" y="281897"/>
              <a:ext cx="5913895" cy="2818376"/>
            </a:xfrm>
            <a:prstGeom prst="rect">
              <a:avLst/>
            </a:prstGeom>
            <a:solidFill>
              <a:srgbClr val="FFFFFF">
                <a:alpha val="75000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>
                <a:spcBef>
                  <a:spcPts val="500"/>
                </a:spcBef>
                <a:defRPr sz="1500">
                  <a:latin typeface="Arial"/>
                  <a:ea typeface="Arial"/>
                  <a:cs typeface="Arial"/>
                  <a:sym typeface="Arial"/>
                </a:defRPr>
              </a:pPr>
              <a:r>
                <a:t>Directorate-General for Civil Protection and Emergencies</a:t>
              </a:r>
            </a:p>
            <a:p>
              <a:pPr algn="l">
                <a:spcBef>
                  <a:spcPts val="500"/>
                </a:spcBef>
                <a:defRPr sz="1500">
                  <a:latin typeface="Arial"/>
                  <a:ea typeface="Arial"/>
                  <a:cs typeface="Arial"/>
                  <a:sym typeface="Arial"/>
                </a:defRPr>
              </a:pPr>
              <a:r>
                <a:t>Environment and Water Agency of Andalusia</a:t>
              </a:r>
            </a:p>
            <a:p>
              <a:pPr algn="l">
                <a:spcBef>
                  <a:spcPts val="500"/>
                </a:spcBef>
                <a:defRPr b="0" i="1" sz="1500">
                  <a:latin typeface="Arial"/>
                  <a:ea typeface="Arial"/>
                  <a:cs typeface="Arial"/>
                  <a:sym typeface="Arial"/>
                </a:defRPr>
              </a:pPr>
              <a:r>
                <a:t>Civil Protection of Andalusia</a:t>
              </a:r>
            </a:p>
            <a:p>
              <a:pPr algn="l">
                <a:spcBef>
                  <a:spcPts val="500"/>
                </a:spcBef>
                <a:defRPr b="0" i="1" sz="1500">
                  <a:latin typeface="Arial"/>
                  <a:ea typeface="Arial"/>
                  <a:cs typeface="Arial"/>
                  <a:sym typeface="Arial"/>
                </a:defRPr>
              </a:pPr>
              <a:r>
                <a:t>Civil Protection of Galicia</a:t>
              </a:r>
            </a:p>
            <a:p>
              <a:pPr algn="l">
                <a:spcBef>
                  <a:spcPts val="500"/>
                </a:spcBef>
                <a:defRPr b="0" i="1" sz="1500">
                  <a:latin typeface="Arial"/>
                  <a:ea typeface="Arial"/>
                  <a:cs typeface="Arial"/>
                  <a:sym typeface="Arial"/>
                </a:defRPr>
              </a:pPr>
              <a:r>
                <a:t>Secretariate </a:t>
              </a:r>
              <a:r>
                <a:t>General</a:t>
              </a:r>
              <a:r>
                <a:t> of Interior, Emergencies and CP (Extremadura)</a:t>
              </a:r>
            </a:p>
            <a:p>
              <a:pPr algn="l">
                <a:spcBef>
                  <a:spcPts val="500"/>
                </a:spcBef>
                <a:defRPr b="0" i="1" sz="1500">
                  <a:latin typeface="Arial"/>
                  <a:ea typeface="Arial"/>
                  <a:cs typeface="Arial"/>
                  <a:sym typeface="Arial"/>
                </a:defRPr>
              </a:pPr>
              <a:r>
                <a:t>Civil Protection of Puente Genil</a:t>
              </a:r>
            </a:p>
            <a:p>
              <a:pPr algn="l">
                <a:spcBef>
                  <a:spcPts val="500"/>
                </a:spcBef>
                <a:defRPr b="0" i="1" sz="1500">
                  <a:latin typeface="Arial"/>
                  <a:ea typeface="Arial"/>
                  <a:cs typeface="Arial"/>
                  <a:sym typeface="Arial"/>
                </a:defRPr>
              </a:pPr>
              <a:r>
                <a:t>Association of CP operators of Andalusia</a:t>
              </a:r>
            </a:p>
            <a:p>
              <a:pPr algn="l">
                <a:spcBef>
                  <a:spcPts val="500"/>
                </a:spcBef>
                <a:defRPr b="0" i="1" sz="1500">
                  <a:latin typeface="Arial"/>
                  <a:ea typeface="Arial"/>
                  <a:cs typeface="Arial"/>
                  <a:sym typeface="Arial"/>
                </a:defRPr>
              </a:pPr>
              <a:r>
                <a:t>Agency of Security and Emergencies of Valencia</a:t>
              </a:r>
            </a:p>
            <a:p>
              <a:pPr algn="l">
                <a:spcBef>
                  <a:spcPts val="500"/>
                </a:spcBef>
                <a:defRPr b="0" i="1" sz="1500">
                  <a:latin typeface="Arial"/>
                  <a:ea typeface="Arial"/>
                  <a:cs typeface="Arial"/>
                  <a:sym typeface="Arial"/>
                </a:defRPr>
              </a:pPr>
              <a:r>
                <a:t>Civil Protection of Catalonia</a:t>
              </a:r>
            </a:p>
            <a:p>
              <a:pPr algn="l">
                <a:spcBef>
                  <a:spcPts val="500"/>
                </a:spcBef>
                <a:defRPr b="0" i="1" sz="1500">
                  <a:latin typeface="Arial"/>
                  <a:ea typeface="Arial"/>
                  <a:cs typeface="Arial"/>
                  <a:sym typeface="Arial"/>
                </a:defRPr>
              </a:pPr>
              <a:r>
                <a:t>State Agency of Meteorology</a:t>
              </a:r>
            </a:p>
          </p:txBody>
        </p:sp>
        <p:sp>
          <p:nvSpPr>
            <p:cNvPr id="95" name="National Autority of Emergency and Civil Protection…"/>
            <p:cNvSpPr txBox="1"/>
            <p:nvPr/>
          </p:nvSpPr>
          <p:spPr>
            <a:xfrm>
              <a:off x="1" y="518026"/>
              <a:ext cx="3383641" cy="15812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/>
            <a:p>
              <a:pPr algn="l">
                <a:spcBef>
                  <a:spcPts val="500"/>
                </a:spcBef>
                <a:defRPr sz="1500">
                  <a:latin typeface="Arial"/>
                  <a:ea typeface="Arial"/>
                  <a:cs typeface="Arial"/>
                  <a:sym typeface="Arial"/>
                </a:defRPr>
              </a:pPr>
              <a:r>
                <a:t>National Authority of Emergency and Civil Protection</a:t>
              </a:r>
            </a:p>
            <a:p>
              <a:pPr algn="l">
                <a:spcBef>
                  <a:spcPts val="500"/>
                </a:spcBef>
                <a:defRPr b="0" i="1" sz="1500">
                  <a:latin typeface="Arial"/>
                  <a:ea typeface="Arial"/>
                  <a:cs typeface="Arial"/>
                  <a:sym typeface="Arial"/>
                </a:defRPr>
              </a:pPr>
              <a:r>
                <a:t>CIM Coimbra Region</a:t>
              </a:r>
            </a:p>
            <a:p>
              <a:pPr algn="l">
                <a:spcBef>
                  <a:spcPts val="500"/>
                </a:spcBef>
                <a:defRPr b="0" i="1" sz="1500">
                  <a:latin typeface="Arial"/>
                  <a:ea typeface="Arial"/>
                  <a:cs typeface="Arial"/>
                  <a:sym typeface="Arial"/>
                </a:defRPr>
              </a:pPr>
              <a:r>
                <a:t>Portuguese Institute of Sea and Atmosphere</a:t>
              </a:r>
            </a:p>
            <a:p>
              <a:pPr algn="l">
                <a:spcBef>
                  <a:spcPts val="500"/>
                </a:spcBef>
                <a:defRPr b="0" i="1" sz="1500">
                  <a:latin typeface="Arial"/>
                  <a:ea typeface="Arial"/>
                  <a:cs typeface="Arial"/>
                  <a:sym typeface="Arial"/>
                </a:defRPr>
              </a:pPr>
              <a:r>
                <a:t>Portuguese Agency of Environment</a:t>
              </a:r>
            </a:p>
          </p:txBody>
        </p:sp>
        <p:sp>
          <p:nvSpPr>
            <p:cNvPr id="96" name="ES-PT pilot site"/>
            <p:cNvSpPr txBox="1"/>
            <p:nvPr/>
          </p:nvSpPr>
          <p:spPr>
            <a:xfrm>
              <a:off x="0" y="0"/>
              <a:ext cx="2442841" cy="45951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spcBef>
                  <a:spcPts val="2000"/>
                </a:spcBef>
                <a:defRPr sz="2500">
                  <a:solidFill>
                    <a:srgbClr val="FE9301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ES-PT pilot site</a:t>
              </a:r>
            </a:p>
          </p:txBody>
        </p:sp>
      </p:grpSp>
      <p:pic>
        <p:nvPicPr>
          <p:cNvPr id="98" name="EN V Co-funded by the EU_POS.jpg" descr="EN V Co-funded by the EU_POS.jpg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11879908" y="8621748"/>
            <a:ext cx="1038116" cy="105180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2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97" grpId="2"/>
      <p:bldP build="whole" bldLvl="1" animBg="1" rev="0" advAuto="0" spid="86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Main objectiv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EDERA products</a:t>
            </a:r>
          </a:p>
        </p:txBody>
      </p:sp>
      <p:sp>
        <p:nvSpPr>
          <p:cNvPr id="101" name="Integrating forecasts of the impacts due to storms and heavy rainfall into the operational EWSs of national, regional and local CPAs, fostering sharing information and cooperation of CPAs during cross-border events and coordination between CPAs.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Forecasts of impacts triggered by storms and heavy rainfall with European coverage.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" name="Rectangle"/>
          <p:cNvGrpSpPr/>
          <p:nvPr/>
        </p:nvGrpSpPr>
        <p:grpSpPr>
          <a:xfrm>
            <a:off x="59077" y="1937018"/>
            <a:ext cx="12310838" cy="4953081"/>
            <a:chOff x="0" y="0"/>
            <a:chExt cx="12310837" cy="4953080"/>
          </a:xfrm>
        </p:grpSpPr>
        <p:sp>
          <p:nvSpPr>
            <p:cNvPr id="104" name="Rectangle"/>
            <p:cNvSpPr/>
            <p:nvPr/>
          </p:nvSpPr>
          <p:spPr>
            <a:xfrm>
              <a:off x="38100" y="38100"/>
              <a:ext cx="12234638" cy="4876881"/>
            </a:xfrm>
            <a:prstGeom prst="rect">
              <a:avLst/>
            </a:prstGeom>
            <a:solidFill>
              <a:srgbClr val="D6D5D5"/>
            </a:solidFill>
            <a:ln>
              <a:noFill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pic>
          <p:nvPicPr>
            <p:cNvPr id="103" name="Rectangle Rectangle" descr="Rectangle Rectangle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12310838" cy="4953081"/>
            </a:xfrm>
            <a:prstGeom prst="rect">
              <a:avLst/>
            </a:prstGeom>
            <a:effectLst/>
          </p:spPr>
        </p:pic>
      </p:grpSp>
      <p:pic>
        <p:nvPicPr>
          <p:cNvPr id="106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1944" y="2089385"/>
            <a:ext cx="6502401" cy="4576087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" name="pasted-movie.png" descr="pasted-movi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1944" y="2089385"/>
            <a:ext cx="6502401" cy="4576087"/>
          </a:xfrm>
          <a:prstGeom prst="rect">
            <a:avLst/>
          </a:prstGeom>
          <a:ln w="12700">
            <a:miter lim="400000"/>
          </a:ln>
        </p:spPr>
      </p:pic>
      <p:sp>
        <p:nvSpPr>
          <p:cNvPr id="108" name="Main objectiv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EDERA products</a:t>
            </a:r>
          </a:p>
        </p:txBody>
      </p:sp>
      <p:sp>
        <p:nvSpPr>
          <p:cNvPr id="109" name="Integrating forecasts of the impacts due to storms and heavy rainfall into the operational EWSs of national, regional and local CPAs, fostering sharing information and cooperation of CPAs during cross-border events and coordination between CPAs.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Forecasts of impacts triggered by storms and heavy rainfall with European coverage.</a:t>
            </a:r>
          </a:p>
        </p:txBody>
      </p:sp>
      <p:sp>
        <p:nvSpPr>
          <p:cNvPr id="110" name="Lluvias intensas, granizo, rayos…"/>
          <p:cNvSpPr txBox="1"/>
          <p:nvPr/>
        </p:nvSpPr>
        <p:spPr>
          <a:xfrm>
            <a:off x="6795431" y="2089385"/>
            <a:ext cx="5417836" cy="3129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01600" tIns="101600" rIns="101600" bIns="101600">
            <a:spAutoFit/>
          </a:bodyPr>
          <a:lstStyle/>
          <a:p>
            <a:pPr algn="l">
              <a:spcBef>
                <a:spcPts val="1200"/>
              </a:spcBef>
              <a:defRPr sz="1800">
                <a:latin typeface="Arial"/>
                <a:ea typeface="Arial"/>
                <a:cs typeface="Arial"/>
                <a:sym typeface="Arial"/>
              </a:defRPr>
            </a:pPr>
            <a:r>
              <a:t>On the river network (basins: 10 - 2000 km</a:t>
            </a:r>
            <a:r>
              <a:rPr baseline="31999"/>
              <a:t>2</a:t>
            </a:r>
            <a:r>
              <a:t>)</a:t>
            </a:r>
          </a:p>
          <a:p>
            <a:pPr algn="l">
              <a:spcBef>
                <a:spcPts val="1200"/>
              </a:spcBef>
              <a:defRPr b="0" sz="1800">
                <a:latin typeface="Arial"/>
                <a:ea typeface="Arial"/>
                <a:cs typeface="Arial"/>
                <a:sym typeface="Arial"/>
              </a:defRPr>
            </a:pPr>
            <a:r>
              <a:t>With probabilistic precipitation forecasts blending</a:t>
            </a:r>
          </a:p>
          <a:p>
            <a:pPr marL="228600" indent="-228600" algn="l">
              <a:spcBef>
                <a:spcPts val="300"/>
              </a:spcBef>
              <a:buSzPct val="100000"/>
              <a:buChar char="•"/>
              <a:defRPr b="0" sz="1800">
                <a:latin typeface="Arial"/>
                <a:ea typeface="Arial"/>
                <a:cs typeface="Arial"/>
                <a:sym typeface="Arial"/>
              </a:defRPr>
            </a:pPr>
            <a:r>
              <a:t>Radar-based nowcasting</a:t>
            </a:r>
          </a:p>
          <a:p>
            <a:pPr marL="228600" indent="-228600" algn="l">
              <a:spcBef>
                <a:spcPts val="300"/>
              </a:spcBef>
              <a:buSzPct val="100000"/>
              <a:buChar char="•"/>
              <a:defRPr b="0" sz="1800">
                <a:latin typeface="Arial"/>
                <a:ea typeface="Arial"/>
                <a:cs typeface="Arial"/>
                <a:sym typeface="Arial"/>
              </a:defRPr>
            </a:pPr>
            <a:r>
              <a:t>ECMWF EPS.</a:t>
            </a:r>
          </a:p>
          <a:p>
            <a:pPr algn="l">
              <a:spcBef>
                <a:spcPts val="1200"/>
              </a:spcBef>
              <a:defRPr b="0" sz="1800">
                <a:latin typeface="Arial"/>
                <a:ea typeface="Arial"/>
                <a:cs typeface="Arial"/>
                <a:sym typeface="Arial"/>
              </a:defRPr>
            </a:pPr>
            <a:r>
              <a:t>Flash flood hazard by comparison of basin-aggregated precipitation with climatological thresholds.</a:t>
            </a:r>
          </a:p>
          <a:p>
            <a:pPr algn="l">
              <a:spcBef>
                <a:spcPts val="1200"/>
              </a:spcBef>
              <a:defRPr b="0" sz="1800">
                <a:latin typeface="Arial"/>
                <a:ea typeface="Arial"/>
                <a:cs typeface="Arial"/>
                <a:sym typeface="Arial"/>
              </a:defRPr>
            </a:pPr>
            <a:r>
              <a:t>Flash flood impact by combining hazard and exposure.</a:t>
            </a:r>
          </a:p>
        </p:txBody>
      </p:sp>
      <p:sp>
        <p:nvSpPr>
          <p:cNvPr id="111" name="Impacto de tormentas (0-3 h)."/>
          <p:cNvSpPr txBox="1"/>
          <p:nvPr/>
        </p:nvSpPr>
        <p:spPr>
          <a:xfrm>
            <a:off x="154660" y="2089385"/>
            <a:ext cx="6496970" cy="422661"/>
          </a:xfrm>
          <a:prstGeom prst="rect">
            <a:avLst/>
          </a:prstGeom>
          <a:solidFill>
            <a:srgbClr val="FFFC79">
              <a:alpha val="80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spcBef>
                <a:spcPts val="1200"/>
              </a:spcBef>
              <a:defRPr b="0" sz="2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TAMIR Flash flood impacts (0-120 h).</a:t>
            </a:r>
          </a:p>
        </p:txBody>
      </p:sp>
      <p:pic>
        <p:nvPicPr>
          <p:cNvPr id="112" name="Untitled 3.pdf" descr="Untitled 3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970903" y="5282469"/>
            <a:ext cx="5066892" cy="14896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Class="entr" nodeType="afterEffect" presetID="10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2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10" grpId="1"/>
      <p:bldP build="whole" bldLvl="1" animBg="1" rev="0" advAuto="0" spid="107" grpId="2"/>
      <p:bldP build="whole" bldLvl="1" animBg="1" rev="0" advAuto="0" spid="112" grpId="3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" name="Rectangle"/>
          <p:cNvGrpSpPr/>
          <p:nvPr/>
        </p:nvGrpSpPr>
        <p:grpSpPr>
          <a:xfrm>
            <a:off x="59077" y="1937018"/>
            <a:ext cx="12310838" cy="4953081"/>
            <a:chOff x="0" y="0"/>
            <a:chExt cx="12310837" cy="4953080"/>
          </a:xfrm>
        </p:grpSpPr>
        <p:sp>
          <p:nvSpPr>
            <p:cNvPr id="115" name="Rectangle"/>
            <p:cNvSpPr/>
            <p:nvPr/>
          </p:nvSpPr>
          <p:spPr>
            <a:xfrm>
              <a:off x="38100" y="38100"/>
              <a:ext cx="12234638" cy="4876881"/>
            </a:xfrm>
            <a:prstGeom prst="rect">
              <a:avLst/>
            </a:prstGeom>
            <a:solidFill>
              <a:srgbClr val="D6D5D5"/>
            </a:solidFill>
            <a:ln>
              <a:noFill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pic>
          <p:nvPicPr>
            <p:cNvPr id="114" name="Rectangle Rectangle" descr="Rectangle Rectangle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12310838" cy="4953081"/>
            </a:xfrm>
            <a:prstGeom prst="rect">
              <a:avLst/>
            </a:prstGeom>
            <a:effectLst/>
          </p:spPr>
        </p:pic>
      </p:grpSp>
      <p:pic>
        <p:nvPicPr>
          <p:cNvPr id="117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1944" y="2089385"/>
            <a:ext cx="6502401" cy="4576087"/>
          </a:xfrm>
          <a:prstGeom prst="rect">
            <a:avLst/>
          </a:prstGeom>
          <a:ln w="12700">
            <a:miter lim="400000"/>
          </a:ln>
        </p:spPr>
      </p:pic>
      <p:pic>
        <p:nvPicPr>
          <p:cNvPr id="118" name="pasted-movie.png" descr="pasted-movi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1944" y="2089385"/>
            <a:ext cx="6502401" cy="4576087"/>
          </a:xfrm>
          <a:prstGeom prst="rect">
            <a:avLst/>
          </a:prstGeom>
          <a:ln w="12700">
            <a:miter lim="400000"/>
          </a:ln>
        </p:spPr>
      </p:pic>
      <p:sp>
        <p:nvSpPr>
          <p:cNvPr id="119" name="Main objectiv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EDERA products</a:t>
            </a:r>
          </a:p>
        </p:txBody>
      </p:sp>
      <p:sp>
        <p:nvSpPr>
          <p:cNvPr id="120" name="Integrating forecasts of the impacts due to storms and heavy rainfall into the operational EWSs of national, regional and local CPAs, fostering sharing information and cooperation of CPAs during cross-border events and coordination between CPAs.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Forecasts of impacts triggered by storms and heavy rainfall with European coverage.</a:t>
            </a:r>
          </a:p>
        </p:txBody>
      </p:sp>
      <p:sp>
        <p:nvSpPr>
          <p:cNvPr id="121" name="Lluvias intensas, granizo, rayos…"/>
          <p:cNvSpPr txBox="1"/>
          <p:nvPr/>
        </p:nvSpPr>
        <p:spPr>
          <a:xfrm>
            <a:off x="6795431" y="2089385"/>
            <a:ext cx="5417836" cy="3129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01600" tIns="101600" rIns="101600" bIns="101600">
            <a:spAutoFit/>
          </a:bodyPr>
          <a:lstStyle/>
          <a:p>
            <a:pPr algn="l">
              <a:spcBef>
                <a:spcPts val="1200"/>
              </a:spcBef>
              <a:defRPr sz="1800">
                <a:latin typeface="Arial"/>
                <a:ea typeface="Arial"/>
                <a:cs typeface="Arial"/>
                <a:sym typeface="Arial"/>
              </a:defRPr>
            </a:pPr>
            <a:r>
              <a:t>On the river network (basins: 10 - 2000 km</a:t>
            </a:r>
            <a:r>
              <a:rPr baseline="31999"/>
              <a:t>2</a:t>
            </a:r>
            <a:r>
              <a:t>)</a:t>
            </a:r>
          </a:p>
          <a:p>
            <a:pPr algn="l">
              <a:spcBef>
                <a:spcPts val="1200"/>
              </a:spcBef>
              <a:defRPr b="0" sz="1800">
                <a:latin typeface="Arial"/>
                <a:ea typeface="Arial"/>
                <a:cs typeface="Arial"/>
                <a:sym typeface="Arial"/>
              </a:defRPr>
            </a:pPr>
            <a:r>
              <a:t>With probabilistic precipitation forecasts blending</a:t>
            </a:r>
          </a:p>
          <a:p>
            <a:pPr marL="228600" indent="-228600" algn="l">
              <a:spcBef>
                <a:spcPts val="300"/>
              </a:spcBef>
              <a:buSzPct val="100000"/>
              <a:buChar char="•"/>
              <a:defRPr b="0" sz="1800">
                <a:latin typeface="Arial"/>
                <a:ea typeface="Arial"/>
                <a:cs typeface="Arial"/>
                <a:sym typeface="Arial"/>
              </a:defRPr>
            </a:pPr>
            <a:r>
              <a:t>Radar-based nowcasting</a:t>
            </a:r>
          </a:p>
          <a:p>
            <a:pPr marL="228600" indent="-228600" algn="l">
              <a:spcBef>
                <a:spcPts val="300"/>
              </a:spcBef>
              <a:buSzPct val="100000"/>
              <a:buChar char="•"/>
              <a:defRPr b="0" sz="1800">
                <a:latin typeface="Arial"/>
                <a:ea typeface="Arial"/>
                <a:cs typeface="Arial"/>
                <a:sym typeface="Arial"/>
              </a:defRPr>
            </a:pPr>
            <a:r>
              <a:t>ECMWF EPS.</a:t>
            </a:r>
          </a:p>
          <a:p>
            <a:pPr algn="l">
              <a:spcBef>
                <a:spcPts val="1200"/>
              </a:spcBef>
              <a:defRPr b="0" sz="1800">
                <a:latin typeface="Arial"/>
                <a:ea typeface="Arial"/>
                <a:cs typeface="Arial"/>
                <a:sym typeface="Arial"/>
              </a:defRPr>
            </a:pPr>
            <a:r>
              <a:t>Flash flood hazard by comparison of basin-aggregated precipitation with climatological thresholds.</a:t>
            </a:r>
          </a:p>
          <a:p>
            <a:pPr algn="l">
              <a:spcBef>
                <a:spcPts val="1200"/>
              </a:spcBef>
              <a:defRPr b="0" sz="1800">
                <a:latin typeface="Arial"/>
                <a:ea typeface="Arial"/>
                <a:cs typeface="Arial"/>
                <a:sym typeface="Arial"/>
              </a:defRPr>
            </a:pPr>
            <a:r>
              <a:t>Flash flood impact by combining hazard and exposure.</a:t>
            </a:r>
          </a:p>
        </p:txBody>
      </p:sp>
      <p:sp>
        <p:nvSpPr>
          <p:cNvPr id="122" name="Impacto de tormentas (0-3 h)."/>
          <p:cNvSpPr txBox="1"/>
          <p:nvPr/>
        </p:nvSpPr>
        <p:spPr>
          <a:xfrm>
            <a:off x="154660" y="2089385"/>
            <a:ext cx="6496970" cy="422661"/>
          </a:xfrm>
          <a:prstGeom prst="rect">
            <a:avLst/>
          </a:prstGeom>
          <a:solidFill>
            <a:srgbClr val="FFFC79">
              <a:alpha val="80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spcBef>
                <a:spcPts val="1200"/>
              </a:spcBef>
              <a:defRPr b="0" sz="2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TAMIR Flash flood impacts (0-120 h).</a:t>
            </a:r>
          </a:p>
        </p:txBody>
      </p:sp>
      <p:pic>
        <p:nvPicPr>
          <p:cNvPr id="123" name="Untitled 3.pdf" descr="Untitled 3.pdf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6970903" y="5282469"/>
            <a:ext cx="5066892" cy="148966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26" name="Rectangle"/>
          <p:cNvGrpSpPr/>
          <p:nvPr/>
        </p:nvGrpSpPr>
        <p:grpSpPr>
          <a:xfrm>
            <a:off x="614819" y="4703244"/>
            <a:ext cx="12310839" cy="4953081"/>
            <a:chOff x="0" y="0"/>
            <a:chExt cx="12310837" cy="4953080"/>
          </a:xfrm>
        </p:grpSpPr>
        <p:sp>
          <p:nvSpPr>
            <p:cNvPr id="125" name="Rectangle"/>
            <p:cNvSpPr/>
            <p:nvPr/>
          </p:nvSpPr>
          <p:spPr>
            <a:xfrm>
              <a:off x="38100" y="38100"/>
              <a:ext cx="12234638" cy="4876881"/>
            </a:xfrm>
            <a:prstGeom prst="rect">
              <a:avLst/>
            </a:prstGeom>
            <a:solidFill>
              <a:srgbClr val="EBEBEB"/>
            </a:solidFill>
            <a:ln>
              <a:noFill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b="0" sz="2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pic>
          <p:nvPicPr>
            <p:cNvPr id="124" name="Rectangle Rectangle" descr="Rectangle Rectangle"/>
            <p:cNvPicPr>
              <a:picLocks noChangeAspect="0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12310838" cy="4953081"/>
            </a:xfrm>
            <a:prstGeom prst="rect">
              <a:avLst/>
            </a:prstGeom>
            <a:effectLst/>
          </p:spPr>
        </p:pic>
      </p:grpSp>
      <p:pic>
        <p:nvPicPr>
          <p:cNvPr id="127" name="pasted-movie.png" descr="pasted-movie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702255" y="4855611"/>
            <a:ext cx="6502401" cy="4572147"/>
          </a:xfrm>
          <a:prstGeom prst="rect">
            <a:avLst/>
          </a:prstGeom>
          <a:ln w="12700">
            <a:miter lim="400000"/>
          </a:ln>
        </p:spPr>
      </p:pic>
      <p:pic>
        <p:nvPicPr>
          <p:cNvPr id="128" name="pasted-movie.png" descr="pasted-movie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702255" y="4855611"/>
            <a:ext cx="6502401" cy="4572147"/>
          </a:xfrm>
          <a:prstGeom prst="rect">
            <a:avLst/>
          </a:prstGeom>
          <a:ln w="12700">
            <a:miter lim="400000"/>
          </a:ln>
        </p:spPr>
      </p:pic>
      <p:pic>
        <p:nvPicPr>
          <p:cNvPr id="129" name="pasted-movie.png" descr="pasted-movie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702255" y="4855611"/>
            <a:ext cx="6502401" cy="4572147"/>
          </a:xfrm>
          <a:prstGeom prst="rect">
            <a:avLst/>
          </a:prstGeom>
          <a:ln w="12700">
            <a:miter lim="400000"/>
          </a:ln>
        </p:spPr>
      </p:pic>
      <p:pic>
        <p:nvPicPr>
          <p:cNvPr id="130" name="pasted-movie.png" descr="pasted-movie.png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704972" y="4855611"/>
            <a:ext cx="6502401" cy="4572147"/>
          </a:xfrm>
          <a:prstGeom prst="rect">
            <a:avLst/>
          </a:prstGeom>
          <a:ln w="12700">
            <a:miter lim="400000"/>
          </a:ln>
        </p:spPr>
      </p:pic>
      <p:sp>
        <p:nvSpPr>
          <p:cNvPr id="131" name="Lluvias intensas, granizo, rayos…"/>
          <p:cNvSpPr txBox="1"/>
          <p:nvPr/>
        </p:nvSpPr>
        <p:spPr>
          <a:xfrm>
            <a:off x="7351174" y="4855611"/>
            <a:ext cx="5417836" cy="26341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01600" tIns="101600" rIns="101600" bIns="101600">
            <a:spAutoFit/>
          </a:bodyPr>
          <a:lstStyle/>
          <a:p>
            <a:pPr algn="l">
              <a:spcBef>
                <a:spcPts val="1200"/>
              </a:spcBef>
              <a:defRPr sz="1800">
                <a:latin typeface="Arial"/>
                <a:ea typeface="Arial"/>
                <a:cs typeface="Arial"/>
                <a:sym typeface="Arial"/>
              </a:defRPr>
            </a:pPr>
            <a:r>
              <a:t>With European coverage.</a:t>
            </a:r>
          </a:p>
          <a:p>
            <a:pPr algn="l">
              <a:spcBef>
                <a:spcPts val="1200"/>
              </a:spcBef>
              <a:defRPr b="0" sz="1800">
                <a:latin typeface="Arial"/>
                <a:ea typeface="Arial"/>
                <a:cs typeface="Arial"/>
                <a:sym typeface="Arial"/>
              </a:defRPr>
            </a:pPr>
            <a:r>
              <a:t>Storm h</a:t>
            </a:r>
            <a:r>
              <a:t>azard b</a:t>
            </a:r>
            <a:r>
              <a:t>ased on radar nowcasting &amp; ML:</a:t>
            </a:r>
          </a:p>
          <a:p>
            <a:pPr marL="228600" indent="-228600" algn="l">
              <a:spcBef>
                <a:spcPts val="300"/>
              </a:spcBef>
              <a:buSzPct val="100000"/>
              <a:buChar char="•"/>
              <a:defRPr b="0" sz="1800">
                <a:latin typeface="Arial"/>
                <a:ea typeface="Arial"/>
                <a:cs typeface="Arial"/>
                <a:sym typeface="Arial"/>
              </a:defRPr>
            </a:pPr>
            <a:r>
              <a:t>Identification of storms.</a:t>
            </a:r>
          </a:p>
          <a:p>
            <a:pPr marL="228600" indent="-228600" algn="l">
              <a:spcBef>
                <a:spcPts val="300"/>
              </a:spcBef>
              <a:buSzPct val="100000"/>
              <a:buChar char="•"/>
              <a:defRPr b="0" sz="1800">
                <a:latin typeface="Arial"/>
                <a:ea typeface="Arial"/>
                <a:cs typeface="Arial"/>
                <a:sym typeface="Arial"/>
              </a:defRPr>
            </a:pPr>
            <a:r>
              <a:t>Hazard levels for hail, lightning, precip and wind.</a:t>
            </a:r>
          </a:p>
          <a:p>
            <a:pPr marL="228600" indent="-228600" algn="l">
              <a:spcBef>
                <a:spcPts val="300"/>
              </a:spcBef>
              <a:buSzPct val="100000"/>
              <a:buChar char="•"/>
              <a:defRPr b="0" sz="1800">
                <a:latin typeface="Arial"/>
                <a:ea typeface="Arial"/>
                <a:cs typeface="Arial"/>
                <a:sym typeface="Arial"/>
              </a:defRPr>
            </a:pPr>
            <a:r>
              <a:t>Trained against the ESWD reports.</a:t>
            </a:r>
          </a:p>
          <a:p>
            <a:pPr algn="l">
              <a:spcBef>
                <a:spcPts val="1200"/>
              </a:spcBef>
              <a:defRPr b="0" sz="1800">
                <a:latin typeface="Arial"/>
                <a:ea typeface="Arial"/>
                <a:cs typeface="Arial"/>
                <a:sym typeface="Arial"/>
              </a:defRPr>
            </a:pPr>
            <a:r>
              <a:t>Storm impact assessment with exposure.</a:t>
            </a:r>
          </a:p>
          <a:p>
            <a:pPr algn="l">
              <a:spcBef>
                <a:spcPts val="1200"/>
              </a:spcBef>
              <a:defRPr b="0" sz="1800">
                <a:latin typeface="Arial"/>
                <a:ea typeface="Arial"/>
                <a:cs typeface="Arial"/>
                <a:sym typeface="Arial"/>
              </a:defRPr>
            </a:pPr>
            <a:r>
              <a:t>Urban floods nowcasts.</a:t>
            </a:r>
          </a:p>
        </p:txBody>
      </p:sp>
      <p:pic>
        <p:nvPicPr>
          <p:cNvPr id="132" name="pasted-movie.png" descr="pasted-movie.png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704972" y="4855611"/>
            <a:ext cx="6502401" cy="4572147"/>
          </a:xfrm>
          <a:prstGeom prst="rect">
            <a:avLst/>
          </a:prstGeom>
          <a:ln w="12700">
            <a:miter lim="400000"/>
          </a:ln>
        </p:spPr>
      </p:pic>
      <p:pic>
        <p:nvPicPr>
          <p:cNvPr id="133" name="pasted-movie.png" descr="pasted-movie.png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7351174" y="7625653"/>
            <a:ext cx="5179645" cy="1802105"/>
          </a:xfrm>
          <a:prstGeom prst="rect">
            <a:avLst/>
          </a:prstGeom>
          <a:ln w="12700">
            <a:miter lim="400000"/>
          </a:ln>
        </p:spPr>
      </p:pic>
      <p:sp>
        <p:nvSpPr>
          <p:cNvPr id="134" name="Impacto de tormentas (0-3 h)."/>
          <p:cNvSpPr txBox="1"/>
          <p:nvPr/>
        </p:nvSpPr>
        <p:spPr>
          <a:xfrm>
            <a:off x="710403" y="4855611"/>
            <a:ext cx="6496970" cy="422661"/>
          </a:xfrm>
          <a:prstGeom prst="rect">
            <a:avLst/>
          </a:prstGeom>
          <a:solidFill>
            <a:srgbClr val="FFFC79">
              <a:alpha val="80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 algn="l">
              <a:spcBef>
                <a:spcPts val="1200"/>
              </a:spcBef>
              <a:defRPr b="0" sz="2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Storm impact nowcasting (0-3 h).</a:t>
            </a:r>
          </a:p>
        </p:txBody>
      </p:sp>
      <p:sp>
        <p:nvSpPr>
          <p:cNvPr id="135" name="Rectangle"/>
          <p:cNvSpPr/>
          <p:nvPr/>
        </p:nvSpPr>
        <p:spPr>
          <a:xfrm>
            <a:off x="3331004" y="8129017"/>
            <a:ext cx="959270" cy="788776"/>
          </a:xfrm>
          <a:prstGeom prst="rect">
            <a:avLst/>
          </a:prstGeom>
          <a:ln w="254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136" name="pasted-movie.png" descr="pasted-movie.png"/>
          <p:cNvPicPr>
            <a:picLocks noChangeAspect="1"/>
          </p:cNvPicPr>
          <p:nvPr/>
        </p:nvPicPr>
        <p:blipFill>
          <a:blip r:embed="rId12">
            <a:extLst/>
          </a:blip>
          <a:srcRect l="11029" t="11029" r="11029" b="11029"/>
          <a:stretch>
            <a:fillRect/>
          </a:stretch>
        </p:blipFill>
        <p:spPr>
          <a:xfrm>
            <a:off x="224726" y="5437415"/>
            <a:ext cx="3583719" cy="2519882"/>
          </a:xfrm>
          <a:prstGeom prst="rect">
            <a:avLst/>
          </a:prstGeom>
          <a:ln w="381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  <a:effectLst>
            <a:outerShdw sx="100000" sy="100000" kx="0" ky="0" algn="b" rotWithShape="0" blurRad="88900" dist="88900" dir="2700000">
              <a:srgbClr val="000000">
                <a:alpha val="75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1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Class="entr" nodeType="after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afterEffect" presetID="10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4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31" grpId="2"/>
      <p:bldP build="whole" bldLvl="1" animBg="1" rev="0" advAuto="0" spid="135" grpId="7"/>
      <p:bldP build="whole" bldLvl="1" animBg="1" rev="0" advAuto="0" spid="129" grpId="3"/>
      <p:bldP build="whole" bldLvl="1" animBg="1" rev="0" advAuto="0" spid="130" grpId="4"/>
      <p:bldP build="whole" bldLvl="1" animBg="1" rev="0" advAuto="0" spid="132" grpId="5"/>
      <p:bldP build="whole" bldLvl="1" animBg="1" rev="0" advAuto="0" spid="136" grpId="6"/>
      <p:bldP build="whole" bldLvl="1" animBg="1" rev="0" advAuto="0" spid="128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EDERA product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EDERA products</a:t>
            </a:r>
          </a:p>
        </p:txBody>
      </p:sp>
      <p:sp>
        <p:nvSpPr>
          <p:cNvPr id="139" name="Forecasts of impacts triggered by storms and heavy rainfall with European coverage.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Forecasts of impacts triggered by storms and heavy rainfall with European coverage.</a:t>
            </a:r>
          </a:p>
        </p:txBody>
      </p:sp>
      <p:graphicFrame>
        <p:nvGraphicFramePr>
          <p:cNvPr id="140" name="Table 1"/>
          <p:cNvGraphicFramePr/>
          <p:nvPr/>
        </p:nvGraphicFramePr>
        <p:xfrm>
          <a:off x="690508" y="2039986"/>
          <a:ext cx="11636484" cy="8346776"/>
        </p:xfrm>
        <a:graphic xmlns:a="http://schemas.openxmlformats.org/drawingml/2006/main">
          <a:graphicData uri="http://schemas.openxmlformats.org/drawingml/2006/table">
            <a:tbl>
              <a:tblPr firstCol="1" firstRow="1" lastCol="0" lastRow="0" bandCol="0" bandRow="0" rtl="0">
                <a:tableStyleId>{4C3C2611-4C71-4FC5-86AE-919BDF0F9419}</a:tableStyleId>
              </a:tblPr>
              <a:tblGrid>
                <a:gridCol w="4349591"/>
                <a:gridCol w="4804469"/>
                <a:gridCol w="2469722"/>
              </a:tblGrid>
              <a:tr h="5448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Product families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Product Name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Resolutions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5448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Precipitation inputs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1-h accumulation estimates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1h, 2 km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5448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b="0" sz="2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20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1-h accumulation forecasts – 80</a:t>
                      </a:r>
                      <a:r>
                        <a:rPr baseline="30200"/>
                        <a:t>th</a:t>
                      </a:r>
                      <a:r>
                        <a:t> percentile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1h, variable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5448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b="0" sz="2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0">
                      <a:miter lim="400000"/>
                    </a:lnT>
                    <a:lnB w="28575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24-h accumulation estimates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 km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</a:tcPr>
                </a:tc>
              </a:tr>
              <a:tr h="5448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Storm impact nowcasts (0-3h)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Storm hazard level (heavy rainfall)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 km, 15 min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5448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b="0" sz="2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Storm impact level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 km, 15 min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5448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b="0" sz="2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0">
                      <a:miter lim="400000"/>
                    </a:lnT>
                    <a:lnB w="28575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Urban flood hazard level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 km, 15 min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</a:tcPr>
                </a:tc>
              </a:tr>
              <a:tr h="544848">
                <a:tc rowSpan="4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Flash flood impact forecasts (0-120h)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Flash flood hazard over the river network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 arcmin, 1 h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544848">
                <a:tc vMerge="1"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Flash flood impact over the river network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 arcmin, 1 h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544848">
                <a:tc vMerge="1"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Flash flood impact over sub-catchment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 h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544848">
                <a:tc vMerge="1"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Flooded areas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1h, 100 m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</a:tcPr>
                </a:tc>
              </a:tr>
              <a:tr h="5448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Static layers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Overall exposure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 arcmin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Real-time compound impact forecasting for CPA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841247">
              <a:defRPr sz="3680"/>
            </a:lvl1pPr>
          </a:lstStyle>
          <a:p>
            <a:pPr/>
            <a:r>
              <a:t>Real-time compound impact forecasting for CPAs</a:t>
            </a:r>
          </a:p>
        </p:txBody>
      </p:sp>
      <p:sp>
        <p:nvSpPr>
          <p:cNvPr id="143" name="Combining hazard and impact forecasts, official warnings and exposure and vulnerability datasets for compound impact forecasting to support coordination and cooperation of CPAs.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Combining hazard and impact forecasts, official warnings and exposure and vulnerability datasets for compound impact forecasting to support coordination and cooperation of CPAs.</a:t>
            </a:r>
          </a:p>
        </p:txBody>
      </p:sp>
      <p:sp>
        <p:nvSpPr>
          <p:cNvPr id="144" name="Official NHMs warnings (Meteoalarm).…"/>
          <p:cNvSpPr txBox="1"/>
          <p:nvPr/>
        </p:nvSpPr>
        <p:spPr>
          <a:xfrm>
            <a:off x="157377" y="4138500"/>
            <a:ext cx="3158931" cy="15332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6" tIns="71436" rIns="71436" bIns="71436">
            <a:spAutoFit/>
          </a:bodyPr>
          <a:lstStyle/>
          <a:p>
            <a:pPr marL="228600" indent="-228600" algn="l" defTabSz="821530">
              <a:spcBef>
                <a:spcPts val="1000"/>
              </a:spcBef>
              <a:buSzPct val="150000"/>
              <a:buChar char="•"/>
              <a:defRPr b="0" sz="1600">
                <a:latin typeface="Arial"/>
                <a:ea typeface="Arial"/>
                <a:cs typeface="Arial"/>
                <a:sym typeface="Arial"/>
              </a:defRPr>
            </a:pPr>
            <a:r>
              <a:t>Official NHMs warnings (Meteoalarm).</a:t>
            </a:r>
          </a:p>
          <a:p>
            <a:pPr marL="228600" indent="-228600" algn="l" defTabSz="821530">
              <a:spcBef>
                <a:spcPts val="1000"/>
              </a:spcBef>
              <a:buSzPct val="150000"/>
              <a:buChar char="•"/>
              <a:defRPr b="0" sz="1600">
                <a:latin typeface="Arial"/>
                <a:ea typeface="Arial"/>
                <a:cs typeface="Arial"/>
                <a:sym typeface="Arial"/>
              </a:defRPr>
            </a:pPr>
            <a:r>
              <a:t>Gauge-adjuted OPERA QPE.</a:t>
            </a:r>
          </a:p>
          <a:p>
            <a:pPr marL="228600" indent="-228600" algn="l" defTabSz="821530">
              <a:spcBef>
                <a:spcPts val="1000"/>
              </a:spcBef>
              <a:buSzPct val="150000"/>
              <a:buChar char="•"/>
              <a:defRPr b="0" sz="1600">
                <a:latin typeface="Arial"/>
                <a:ea typeface="Arial"/>
                <a:cs typeface="Arial"/>
                <a:sym typeface="Arial"/>
              </a:defRPr>
            </a:pPr>
            <a:r>
              <a:t>Probabilistic rainfall forecasts (0-120h).</a:t>
            </a:r>
          </a:p>
        </p:txBody>
      </p:sp>
      <p:sp>
        <p:nvSpPr>
          <p:cNvPr id="145" name="Storm hazard nowcasts (0-3h).…"/>
          <p:cNvSpPr txBox="1"/>
          <p:nvPr/>
        </p:nvSpPr>
        <p:spPr>
          <a:xfrm>
            <a:off x="3338022" y="4138500"/>
            <a:ext cx="3158930" cy="2371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6" tIns="71436" rIns="71436" bIns="71436">
            <a:spAutoFit/>
          </a:bodyPr>
          <a:lstStyle/>
          <a:p>
            <a:pPr marL="228600" indent="-228600" algn="l" defTabSz="821530">
              <a:spcBef>
                <a:spcPts val="1000"/>
              </a:spcBef>
              <a:buSzPct val="150000"/>
              <a:buChar char="•"/>
              <a:defRPr b="0" sz="1600">
                <a:latin typeface="Arial"/>
                <a:ea typeface="Arial"/>
                <a:cs typeface="Arial"/>
                <a:sym typeface="Arial"/>
              </a:defRPr>
            </a:pPr>
            <a:r>
              <a:t>Storm hazard nowcasts (0-3h).</a:t>
            </a:r>
          </a:p>
          <a:p>
            <a:pPr lvl="1" marL="482600" indent="-228600" algn="l" defTabSz="821530">
              <a:spcBef>
                <a:spcPts val="1000"/>
              </a:spcBef>
              <a:buSzPct val="150000"/>
              <a:buChar char="•"/>
              <a:defRPr b="0" sz="1600">
                <a:latin typeface="Arial"/>
                <a:ea typeface="Arial"/>
                <a:cs typeface="Arial"/>
                <a:sym typeface="Arial"/>
              </a:defRPr>
            </a:pPr>
            <a:r>
              <a:t>Hail.</a:t>
            </a:r>
          </a:p>
          <a:p>
            <a:pPr lvl="1" marL="482600" indent="-228600" algn="l" defTabSz="821530">
              <a:spcBef>
                <a:spcPts val="1000"/>
              </a:spcBef>
              <a:buSzPct val="150000"/>
              <a:buChar char="•"/>
              <a:defRPr b="0" sz="1600">
                <a:latin typeface="Arial"/>
                <a:ea typeface="Arial"/>
                <a:cs typeface="Arial"/>
                <a:sym typeface="Arial"/>
              </a:defRPr>
            </a:pPr>
            <a:r>
              <a:t>Wind gusts.</a:t>
            </a:r>
          </a:p>
          <a:p>
            <a:pPr lvl="1" marL="482600" indent="-228600" algn="l" defTabSz="821530">
              <a:spcBef>
                <a:spcPts val="1000"/>
              </a:spcBef>
              <a:buSzPct val="150000"/>
              <a:buChar char="•"/>
              <a:defRPr b="0" sz="1600">
                <a:latin typeface="Arial"/>
                <a:ea typeface="Arial"/>
                <a:cs typeface="Arial"/>
                <a:sym typeface="Arial"/>
              </a:defRPr>
            </a:pPr>
            <a:r>
              <a:t>Heavy rain.</a:t>
            </a:r>
          </a:p>
          <a:p>
            <a:pPr lvl="1" marL="482600" indent="-228600" algn="l" defTabSz="821530">
              <a:spcBef>
                <a:spcPts val="1000"/>
              </a:spcBef>
              <a:buSzPct val="150000"/>
              <a:buChar char="•"/>
              <a:defRPr b="0" sz="1600">
                <a:latin typeface="Arial"/>
                <a:ea typeface="Arial"/>
                <a:cs typeface="Arial"/>
                <a:sym typeface="Arial"/>
              </a:defRPr>
            </a:pPr>
            <a:r>
              <a:t>Lightning.</a:t>
            </a:r>
          </a:p>
          <a:p>
            <a:pPr marL="228600" indent="-228600" algn="l" defTabSz="821530">
              <a:spcBef>
                <a:spcPts val="1000"/>
              </a:spcBef>
              <a:buSzPct val="150000"/>
              <a:buChar char="•"/>
              <a:defRPr b="0" sz="1600">
                <a:latin typeface="Arial"/>
                <a:ea typeface="Arial"/>
                <a:cs typeface="Arial"/>
                <a:sym typeface="Arial"/>
              </a:defRPr>
            </a:pPr>
            <a:r>
              <a:t>Storm impact nowcasts (0-3 h).</a:t>
            </a:r>
          </a:p>
        </p:txBody>
      </p:sp>
      <p:sp>
        <p:nvSpPr>
          <p:cNvPr id="146" name="EDERA pluvial flood nowcasts (0-3h).…"/>
          <p:cNvSpPr txBox="1"/>
          <p:nvPr/>
        </p:nvSpPr>
        <p:spPr>
          <a:xfrm>
            <a:off x="6518667" y="4138500"/>
            <a:ext cx="3158930" cy="30572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6" tIns="71436" rIns="71436" bIns="71436">
            <a:spAutoFit/>
          </a:bodyPr>
          <a:lstStyle/>
          <a:p>
            <a:pPr marL="228600" indent="-228600" algn="l" defTabSz="821530">
              <a:spcBef>
                <a:spcPts val="1000"/>
              </a:spcBef>
              <a:buSzPct val="150000"/>
              <a:buChar char="•"/>
              <a:defRPr b="0" sz="1600">
                <a:latin typeface="Arial"/>
                <a:ea typeface="Arial"/>
                <a:cs typeface="Arial"/>
                <a:sym typeface="Arial"/>
              </a:defRPr>
            </a:pPr>
            <a:r>
              <a:t>EDERA pluvial flood nowcasts (0-3h).</a:t>
            </a:r>
          </a:p>
          <a:p>
            <a:pPr marL="228600" indent="-228600" algn="l" defTabSz="821530">
              <a:spcBef>
                <a:spcPts val="1000"/>
              </a:spcBef>
              <a:buSzPct val="150000"/>
              <a:buChar char="•"/>
              <a:defRPr b="0" sz="1600">
                <a:latin typeface="Arial"/>
                <a:ea typeface="Arial"/>
                <a:cs typeface="Arial"/>
                <a:sym typeface="Arial"/>
              </a:defRPr>
            </a:pPr>
            <a:r>
              <a:t>EDERA FF hazard forecasts (0-120h).</a:t>
            </a:r>
          </a:p>
          <a:p>
            <a:pPr marL="228600" indent="-228600" algn="l" defTabSz="821530">
              <a:spcBef>
                <a:spcPts val="1000"/>
              </a:spcBef>
              <a:buSzPct val="150000"/>
              <a:buChar char="•"/>
              <a:defRPr b="0" sz="1600">
                <a:latin typeface="Arial"/>
                <a:ea typeface="Arial"/>
                <a:cs typeface="Arial"/>
                <a:sym typeface="Arial"/>
              </a:defRPr>
            </a:pPr>
            <a:r>
              <a:t>EDERA FF impact forecasts (0-120h).</a:t>
            </a:r>
          </a:p>
          <a:p>
            <a:pPr marL="228600" indent="-228600" algn="l" defTabSz="821530">
              <a:spcBef>
                <a:spcPts val="1000"/>
              </a:spcBef>
              <a:buSzPct val="150000"/>
              <a:buChar char="•"/>
              <a:defRPr b="0" sz="1600">
                <a:latin typeface="Arial"/>
                <a:ea typeface="Arial"/>
                <a:cs typeface="Arial"/>
                <a:sym typeface="Arial"/>
              </a:defRPr>
            </a:pPr>
            <a:r>
              <a:t>EFAS flood forecasts.</a:t>
            </a:r>
          </a:p>
          <a:p>
            <a:pPr marL="228600" indent="-228600" algn="l" defTabSz="821530">
              <a:spcBef>
                <a:spcPts val="1000"/>
              </a:spcBef>
              <a:buSzPct val="150000"/>
              <a:buChar char="•"/>
              <a:defRPr b="0" sz="1600">
                <a:latin typeface="Arial"/>
                <a:ea typeface="Arial"/>
                <a:cs typeface="Arial"/>
                <a:sym typeface="Arial"/>
              </a:defRPr>
            </a:pPr>
            <a:r>
              <a:t>EFAS rapid risk assessment.</a:t>
            </a:r>
          </a:p>
          <a:p>
            <a:pPr marL="228600" indent="-228600" algn="l" defTabSz="821530">
              <a:spcBef>
                <a:spcPts val="1000"/>
              </a:spcBef>
              <a:buSzPct val="150000"/>
              <a:buChar char="•"/>
              <a:defRPr b="0" sz="1600">
                <a:latin typeface="Arial"/>
                <a:ea typeface="Arial"/>
                <a:cs typeface="Arial"/>
                <a:sym typeface="Arial"/>
              </a:defRPr>
            </a:pPr>
            <a:r>
              <a:t>Other flow observations &amp; forecasts.</a:t>
            </a:r>
          </a:p>
        </p:txBody>
      </p:sp>
      <p:pic>
        <p:nvPicPr>
          <p:cNvPr id="147" name="products2notifications.jpeg" descr="products2notifications.jpeg"/>
          <p:cNvPicPr>
            <a:picLocks noChangeAspect="1"/>
          </p:cNvPicPr>
          <p:nvPr/>
        </p:nvPicPr>
        <p:blipFill>
          <a:blip r:embed="rId2">
            <a:extLst/>
          </a:blip>
          <a:srcRect l="0" t="9" r="0" b="60642"/>
          <a:stretch>
            <a:fillRect/>
          </a:stretch>
        </p:blipFill>
        <p:spPr>
          <a:xfrm>
            <a:off x="166014" y="2580389"/>
            <a:ext cx="12725035" cy="1533533"/>
          </a:xfrm>
          <a:prstGeom prst="rect">
            <a:avLst/>
          </a:prstGeom>
          <a:ln w="12700">
            <a:miter lim="400000"/>
          </a:ln>
        </p:spPr>
      </p:pic>
      <p:sp>
        <p:nvSpPr>
          <p:cNvPr id="148" name="Rectangle"/>
          <p:cNvSpPr/>
          <p:nvPr/>
        </p:nvSpPr>
        <p:spPr>
          <a:xfrm>
            <a:off x="3343471" y="4146991"/>
            <a:ext cx="3158929" cy="404189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1530"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49" name="Rectangle"/>
          <p:cNvSpPr/>
          <p:nvPr/>
        </p:nvSpPr>
        <p:spPr>
          <a:xfrm>
            <a:off x="157378" y="4146991"/>
            <a:ext cx="3158930" cy="404189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1530"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50" name="Rectangle"/>
          <p:cNvSpPr/>
          <p:nvPr/>
        </p:nvSpPr>
        <p:spPr>
          <a:xfrm>
            <a:off x="6549711" y="4146991"/>
            <a:ext cx="3158929" cy="404189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1530"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grpSp>
        <p:nvGrpSpPr>
          <p:cNvPr id="153" name="Integrated through tailored notifications"/>
          <p:cNvGrpSpPr/>
          <p:nvPr/>
        </p:nvGrpSpPr>
        <p:grpSpPr>
          <a:xfrm>
            <a:off x="3013071" y="8221963"/>
            <a:ext cx="6978658" cy="611360"/>
            <a:chOff x="0" y="0"/>
            <a:chExt cx="6978656" cy="611359"/>
          </a:xfrm>
        </p:grpSpPr>
        <p:sp>
          <p:nvSpPr>
            <p:cNvPr id="151" name="Rectangle"/>
            <p:cNvSpPr/>
            <p:nvPr/>
          </p:nvSpPr>
          <p:spPr>
            <a:xfrm>
              <a:off x="-1" y="-1"/>
              <a:ext cx="6978658" cy="611361"/>
            </a:xfrm>
            <a:prstGeom prst="rect">
              <a:avLst/>
            </a:prstGeom>
            <a:solidFill>
              <a:srgbClr val="F09837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1530">
                <a:spcBef>
                  <a:spcPts val="1600"/>
                </a:spcBef>
                <a:defRPr sz="25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152" name="Integrated through tailored notifications"/>
            <p:cNvSpPr txBox="1"/>
            <p:nvPr/>
          </p:nvSpPr>
          <p:spPr>
            <a:xfrm>
              <a:off x="-1" y="55285"/>
              <a:ext cx="6978658" cy="50078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71436" tIns="71436" rIns="71436" bIns="71436" numCol="1" anchor="ctr">
              <a:spAutoFit/>
            </a:bodyPr>
            <a:lstStyle>
              <a:lvl1pPr defTabSz="821530">
                <a:spcBef>
                  <a:spcPts val="1600"/>
                </a:spcBef>
                <a:defRPr sz="25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Integrated through tailored notifications</a:t>
              </a:r>
            </a:p>
          </p:txBody>
        </p:sp>
      </p:grpSp>
      <p:sp>
        <p:nvSpPr>
          <p:cNvPr id="154" name="Combined exposure map (1km):…"/>
          <p:cNvSpPr txBox="1"/>
          <p:nvPr/>
        </p:nvSpPr>
        <p:spPr>
          <a:xfrm>
            <a:off x="9699311" y="4138500"/>
            <a:ext cx="3158930" cy="31842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71436" tIns="71436" rIns="71436" bIns="71436">
            <a:spAutoFit/>
          </a:bodyPr>
          <a:lstStyle/>
          <a:p>
            <a:pPr marL="228600" indent="-228600" algn="l" defTabSz="821530">
              <a:spcBef>
                <a:spcPts val="1000"/>
              </a:spcBef>
              <a:buSzPct val="150000"/>
              <a:buChar char="•"/>
              <a:defRPr b="0" sz="1600">
                <a:latin typeface="Arial"/>
                <a:ea typeface="Arial"/>
                <a:cs typeface="Arial"/>
                <a:sym typeface="Arial"/>
              </a:defRPr>
            </a:pPr>
            <a:r>
              <a:t>Combined exposure map (1km):</a:t>
            </a:r>
          </a:p>
          <a:p>
            <a:pPr lvl="1" marL="482600" indent="-228600" algn="l" defTabSz="821530">
              <a:spcBef>
                <a:spcPts val="1000"/>
              </a:spcBef>
              <a:buSzPct val="150000"/>
              <a:buChar char="•"/>
              <a:defRPr b="0" sz="1600">
                <a:latin typeface="Arial"/>
                <a:ea typeface="Arial"/>
                <a:cs typeface="Arial"/>
                <a:sym typeface="Arial"/>
              </a:defRPr>
            </a:pPr>
            <a:r>
              <a:t>Population density.</a:t>
            </a:r>
          </a:p>
          <a:p>
            <a:pPr lvl="1" marL="482600" indent="-228600" algn="l" defTabSz="821530">
              <a:spcBef>
                <a:spcPts val="1000"/>
              </a:spcBef>
              <a:buSzPct val="150000"/>
              <a:buChar char="•"/>
              <a:defRPr b="0" sz="1600">
                <a:latin typeface="Arial"/>
                <a:ea typeface="Arial"/>
                <a:cs typeface="Arial"/>
                <a:sym typeface="Arial"/>
              </a:defRPr>
            </a:pPr>
            <a:r>
              <a:t>Transportation networks.</a:t>
            </a:r>
          </a:p>
          <a:p>
            <a:pPr lvl="1" marL="482600" indent="-228600" algn="l" defTabSz="821530">
              <a:spcBef>
                <a:spcPts val="1000"/>
              </a:spcBef>
              <a:buSzPct val="150000"/>
              <a:buChar char="•"/>
              <a:defRPr b="0" sz="1600">
                <a:latin typeface="Arial"/>
                <a:ea typeface="Arial"/>
                <a:cs typeface="Arial"/>
                <a:sym typeface="Arial"/>
              </a:defRPr>
            </a:pPr>
            <a:r>
              <a:t>Energy, health, education infrastructures.</a:t>
            </a:r>
          </a:p>
          <a:p>
            <a:pPr marL="228600" indent="-228600" algn="l" defTabSz="821530">
              <a:spcBef>
                <a:spcPts val="1000"/>
              </a:spcBef>
              <a:buSzPct val="150000"/>
              <a:buChar char="•"/>
              <a:defRPr b="0" sz="1600">
                <a:latin typeface="Arial"/>
                <a:ea typeface="Arial"/>
                <a:cs typeface="Arial"/>
                <a:sym typeface="Arial"/>
              </a:defRPr>
            </a:pPr>
            <a:r>
              <a:t>Flood hazard maps (Floods Directive)</a:t>
            </a:r>
          </a:p>
          <a:p>
            <a:pPr marL="228600" indent="-228600" algn="l" defTabSz="821530">
              <a:spcBef>
                <a:spcPts val="1000"/>
              </a:spcBef>
              <a:buSzPct val="150000"/>
              <a:buChar char="•"/>
              <a:defRPr b="0" sz="1600">
                <a:latin typeface="Arial"/>
                <a:ea typeface="Arial"/>
                <a:cs typeface="Arial"/>
                <a:sym typeface="Arial"/>
              </a:defRPr>
            </a:pPr>
            <a:r>
              <a:t>Critical points in flood areas</a:t>
            </a:r>
          </a:p>
          <a:p>
            <a:pPr marL="228600" indent="-228600" algn="l" defTabSz="821530">
              <a:spcBef>
                <a:spcPts val="1000"/>
              </a:spcBef>
              <a:buSzPct val="150000"/>
              <a:buChar char="•"/>
              <a:defRPr b="0" sz="1600">
                <a:latin typeface="Arial"/>
                <a:ea typeface="Arial"/>
                <a:cs typeface="Arial"/>
                <a:sym typeface="Arial"/>
              </a:defRPr>
            </a:pPr>
            <a:r>
              <a:t>Other critical points.</a:t>
            </a:r>
          </a:p>
        </p:txBody>
      </p:sp>
      <p:sp>
        <p:nvSpPr>
          <p:cNvPr id="155" name="Rectangle"/>
          <p:cNvSpPr/>
          <p:nvPr/>
        </p:nvSpPr>
        <p:spPr>
          <a:xfrm>
            <a:off x="9737411" y="4146991"/>
            <a:ext cx="3158929" cy="404189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1530"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56" name="Rectangle"/>
          <p:cNvSpPr/>
          <p:nvPr/>
        </p:nvSpPr>
        <p:spPr>
          <a:xfrm>
            <a:off x="170078" y="2583708"/>
            <a:ext cx="3158930" cy="177043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1530"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57" name="Rectangle"/>
          <p:cNvSpPr/>
          <p:nvPr/>
        </p:nvSpPr>
        <p:spPr>
          <a:xfrm>
            <a:off x="3351605" y="2583708"/>
            <a:ext cx="3158929" cy="177043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1530"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58" name="Rectangle"/>
          <p:cNvSpPr/>
          <p:nvPr/>
        </p:nvSpPr>
        <p:spPr>
          <a:xfrm>
            <a:off x="6541217" y="2583708"/>
            <a:ext cx="3158929" cy="177043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1530"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59" name="Rectangle"/>
          <p:cNvSpPr/>
          <p:nvPr/>
        </p:nvSpPr>
        <p:spPr>
          <a:xfrm>
            <a:off x="9737411" y="2583708"/>
            <a:ext cx="3158929" cy="177043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1530"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xit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xit" nodeType="afterEffect" presetSubtype="0" presetID="1" grpId="3" fill="hold">
                                  <p:stCondLst>
                                    <p:cond delay="2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"/>
                            </p:stCondLst>
                            <p:childTnLst>
                              <p:par>
                                <p:cTn id="17" presetClass="exit" nodeType="afterEffect" presetSubtype="0" presetID="1" grpId="4" fill="hold">
                                  <p:stCondLst>
                                    <p:cond delay="2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"/>
                            </p:stCondLst>
                            <p:childTnLst>
                              <p:par>
                                <p:cTn id="20" presetClass="exit" nodeType="afterEffect" presetSubtype="0" presetID="1" grpId="5" fill="hold">
                                  <p:stCondLst>
                                    <p:cond delay="20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Class="exit" nodeType="clickEffect" presetID="10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5" dur="1000" fill="hold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Class="exit" nodeType="afterEffect" presetID="10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29" dur="1000" fill="hold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Class="exit" nodeType="afterEffect" presetID="10" grpId="8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33" dur="1000" fill="hold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Class="exit" nodeType="afterEffect" presetID="10" grpId="9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37" dur="1000" fill="hold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Class="entr" nodeType="clickEffect" presetSubtype="32" presetID="23" grpId="10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53" grpId="10"/>
      <p:bldP build="whole" bldLvl="1" animBg="1" rev="0" advAuto="0" spid="156" grpId="2"/>
      <p:bldP build="whole" bldLvl="1" animBg="1" rev="0" advAuto="0" spid="155" grpId="9"/>
      <p:bldP build="p" bldLvl="5" animBg="1" rev="0" advAuto="0" spid="143" grpId="1"/>
      <p:bldP build="whole" bldLvl="1" animBg="1" rev="0" advAuto="0" spid="149" grpId="6"/>
      <p:bldP build="whole" bldLvl="1" animBg="1" rev="0" advAuto="0" spid="148" grpId="7"/>
      <p:bldP build="whole" bldLvl="1" animBg="1" rev="0" advAuto="0" spid="150" grpId="8"/>
      <p:bldP build="whole" bldLvl="1" animBg="1" rev="0" advAuto="0" spid="157" grpId="3"/>
      <p:bldP build="whole" bldLvl="1" animBg="1" rev="0" advAuto="0" spid="158" grpId="4"/>
      <p:bldP build="whole" bldLvl="1" animBg="1" rev="0" advAuto="0" spid="159" grpId="5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EDERA demonstr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EDERA demonstration</a:t>
            </a:r>
          </a:p>
        </p:txBody>
      </p:sp>
      <p:sp>
        <p:nvSpPr>
          <p:cNvPr id="162" name="Agosto 2023 - Octubre 2024.…"/>
          <p:cNvSpPr txBox="1"/>
          <p:nvPr>
            <p:ph type="body" sz="quarter" idx="1"/>
          </p:nvPr>
        </p:nvSpPr>
        <p:spPr>
          <a:xfrm>
            <a:off x="254000" y="1016000"/>
            <a:ext cx="12496800" cy="451637"/>
          </a:xfrm>
          <a:prstGeom prst="rect">
            <a:avLst/>
          </a:prstGeom>
        </p:spPr>
        <p:txBody>
          <a:bodyPr/>
          <a:lstStyle>
            <a:lvl1pPr marL="213360" indent="-213360">
              <a:buSzPct val="100000"/>
              <a:buChar char="•"/>
            </a:lvl1pPr>
          </a:lstStyle>
          <a:p>
            <a:pPr/>
            <a:r>
              <a:t>August 2023 – October 2024.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EDERA demonstr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EDERA demonstration</a:t>
            </a:r>
          </a:p>
        </p:txBody>
      </p:sp>
      <p:grpSp>
        <p:nvGrpSpPr>
          <p:cNvPr id="174" name="Group"/>
          <p:cNvGrpSpPr/>
          <p:nvPr/>
        </p:nvGrpSpPr>
        <p:grpSpPr>
          <a:xfrm>
            <a:off x="2569" y="1431928"/>
            <a:ext cx="12809337" cy="8253394"/>
            <a:chOff x="0" y="0"/>
            <a:chExt cx="12809335" cy="8253393"/>
          </a:xfrm>
        </p:grpSpPr>
        <p:pic>
          <p:nvPicPr>
            <p:cNvPr id="165" name="pasted-movie.png" descr="pasted-movi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2784471"/>
              <a:ext cx="3810001" cy="270032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66" name="pasted-movie.png" descr="pasted-movie.pn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0" t="0" r="0" b="0"/>
            <a:stretch>
              <a:fillRect/>
            </a:stretch>
          </p:blipFill>
          <p:spPr>
            <a:xfrm>
              <a:off x="0" y="11755"/>
              <a:ext cx="3810000" cy="270032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67" name="pasted-movie.png" descr="pasted-movie.png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0" r="0" b="0"/>
            <a:stretch>
              <a:fillRect/>
            </a:stretch>
          </p:blipFill>
          <p:spPr>
            <a:xfrm>
              <a:off x="0" y="5553071"/>
              <a:ext cx="3810000" cy="270032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68" name="pasted-movie.png" descr="pasted-movie.png"/>
            <p:cNvPicPr>
              <a:picLocks noChangeAspect="1"/>
            </p:cNvPicPr>
            <p:nvPr/>
          </p:nvPicPr>
          <p:blipFill>
            <a:blip r:embed="rId5">
              <a:extLst/>
            </a:blip>
            <a:srcRect l="0" t="12523" r="0" b="0"/>
            <a:stretch>
              <a:fillRect/>
            </a:stretch>
          </p:blipFill>
          <p:spPr>
            <a:xfrm>
              <a:off x="3880368" y="0"/>
              <a:ext cx="7620001" cy="2035339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sx="100000" sy="100000" kx="0" ky="0" algn="b" rotWithShape="0" blurRad="88900" dist="88900" dir="2700000">
                <a:srgbClr val="000000">
                  <a:alpha val="75000"/>
                </a:srgbClr>
              </a:outerShdw>
            </a:effectLst>
          </p:spPr>
        </p:pic>
        <p:pic>
          <p:nvPicPr>
            <p:cNvPr id="169" name="pasted-movie.png" descr="pasted-movie.png"/>
            <p:cNvPicPr>
              <a:picLocks noChangeAspect="1"/>
            </p:cNvPicPr>
            <p:nvPr/>
          </p:nvPicPr>
          <p:blipFill>
            <a:blip r:embed="rId6">
              <a:extLst/>
            </a:blip>
            <a:srcRect l="0" t="3803" r="0" b="3903"/>
            <a:stretch>
              <a:fillRect/>
            </a:stretch>
          </p:blipFill>
          <p:spPr>
            <a:xfrm>
              <a:off x="3880368" y="2784471"/>
              <a:ext cx="7620001" cy="2147411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sx="100000" sy="100000" kx="0" ky="0" algn="b" rotWithShape="0" blurRad="88900" dist="88900" dir="2700000">
                <a:srgbClr val="000000">
                  <a:alpha val="75000"/>
                </a:srgbClr>
              </a:outerShdw>
            </a:effectLst>
          </p:spPr>
        </p:pic>
        <p:pic>
          <p:nvPicPr>
            <p:cNvPr id="170" name="Untitled.jpg" descr="Untitled.jpg"/>
            <p:cNvPicPr>
              <a:picLocks noChangeAspect="1"/>
            </p:cNvPicPr>
            <p:nvPr/>
          </p:nvPicPr>
          <p:blipFill>
            <a:blip r:embed="rId7">
              <a:extLst/>
            </a:blip>
            <a:srcRect l="0" t="5826" r="0" b="5826"/>
            <a:stretch>
              <a:fillRect/>
            </a:stretch>
          </p:blipFill>
          <p:spPr>
            <a:xfrm>
              <a:off x="3880368" y="5235775"/>
              <a:ext cx="7620001" cy="2055573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sx="100000" sy="100000" kx="0" ky="0" algn="b" rotWithShape="0" blurRad="88900" dist="88900" dir="2700000">
                <a:srgbClr val="000000">
                  <a:alpha val="75000"/>
                </a:srgbClr>
              </a:outerShdw>
            </a:effectLst>
          </p:spPr>
        </p:pic>
        <p:pic>
          <p:nvPicPr>
            <p:cNvPr id="171" name="pasted-movie.png" descr="pasted-movie.png"/>
            <p:cNvPicPr>
              <a:picLocks noChangeAspect="1"/>
            </p:cNvPicPr>
            <p:nvPr/>
          </p:nvPicPr>
          <p:blipFill>
            <a:blip r:embed="rId8">
              <a:extLst/>
            </a:blip>
            <a:srcRect l="640" t="5360" r="640" b="4459"/>
            <a:stretch>
              <a:fillRect/>
            </a:stretch>
          </p:blipFill>
          <p:spPr>
            <a:xfrm>
              <a:off x="5286884" y="6116857"/>
              <a:ext cx="7522452" cy="2098222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sx="100000" sy="100000" kx="0" ky="0" algn="b" rotWithShape="0" blurRad="88900" dist="88900" dir="2700000">
                <a:srgbClr val="000000">
                  <a:alpha val="75000"/>
                </a:srgbClr>
              </a:outerShdw>
            </a:effectLst>
          </p:spPr>
        </p:pic>
        <p:sp>
          <p:nvSpPr>
            <p:cNvPr id="172" name="09 March 2024"/>
            <p:cNvSpPr txBox="1"/>
            <p:nvPr/>
          </p:nvSpPr>
          <p:spPr>
            <a:xfrm>
              <a:off x="1768082" y="5062133"/>
              <a:ext cx="2024808" cy="4226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r">
                <a:spcBef>
                  <a:spcPts val="1200"/>
                </a:spcBef>
                <a:defRPr sz="22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09 March 2024</a:t>
              </a:r>
            </a:p>
          </p:txBody>
        </p:sp>
        <p:sp>
          <p:nvSpPr>
            <p:cNvPr id="173" name="01 June 2024"/>
            <p:cNvSpPr txBox="1"/>
            <p:nvPr/>
          </p:nvSpPr>
          <p:spPr>
            <a:xfrm>
              <a:off x="1938887" y="2286253"/>
              <a:ext cx="1854003" cy="4226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spcBef>
                  <a:spcPts val="1200"/>
                </a:spcBef>
                <a:defRPr sz="22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01 June 2024</a:t>
              </a:r>
            </a:p>
          </p:txBody>
        </p:sp>
      </p:grpSp>
      <p:sp>
        <p:nvSpPr>
          <p:cNvPr id="175" name="Agosto 2023 - Octubre 2024.…"/>
          <p:cNvSpPr txBox="1"/>
          <p:nvPr>
            <p:ph type="body" sz="quarter" idx="1"/>
          </p:nvPr>
        </p:nvSpPr>
        <p:spPr>
          <a:xfrm>
            <a:off x="254000" y="1016000"/>
            <a:ext cx="12496800" cy="451637"/>
          </a:xfrm>
          <a:prstGeom prst="rect">
            <a:avLst/>
          </a:prstGeom>
        </p:spPr>
        <p:txBody>
          <a:bodyPr/>
          <a:lstStyle>
            <a:lvl1pPr marL="213360" indent="-213360">
              <a:buSzPct val="100000"/>
              <a:buChar char="•"/>
            </a:lvl1pPr>
          </a:lstStyle>
          <a:p>
            <a:pPr/>
            <a:r>
              <a:t>August 2023 – October 2024.</a:t>
            </a:r>
          </a:p>
        </p:txBody>
      </p:sp>
      <p:sp>
        <p:nvSpPr>
          <p:cNvPr id="176" name="03 Jan 2024"/>
          <p:cNvSpPr txBox="1"/>
          <p:nvPr/>
        </p:nvSpPr>
        <p:spPr>
          <a:xfrm>
            <a:off x="2569" y="9262662"/>
            <a:ext cx="1683334" cy="422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spcBef>
                <a:spcPts val="1200"/>
              </a:spcBef>
              <a:defRPr sz="22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03 Jan 2024</a:t>
            </a:r>
          </a:p>
        </p:txBody>
      </p:sp>
      <p:sp>
        <p:nvSpPr>
          <p:cNvPr id="177" name="from: floodlist.com"/>
          <p:cNvSpPr txBox="1"/>
          <p:nvPr/>
        </p:nvSpPr>
        <p:spPr>
          <a:xfrm>
            <a:off x="10831860" y="9293581"/>
            <a:ext cx="1968997" cy="3608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spcBef>
                <a:spcPts val="1200"/>
              </a:spcBef>
              <a:defRPr b="0" sz="1800">
                <a:solidFill>
                  <a:srgbClr val="34789A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from: floodlist.com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fast" advClick="1" p14:dur="500">
        <p:fade/>
      </p:transition>
    </mc:Choice>
    <mc:Fallback>
      <p:transition spd="fast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EDERA demonstr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EDERA demonstration</a:t>
            </a:r>
          </a:p>
        </p:txBody>
      </p:sp>
      <p:sp>
        <p:nvSpPr>
          <p:cNvPr id="180" name="Agosto 2023 - Octubre 2024.…"/>
          <p:cNvSpPr txBox="1"/>
          <p:nvPr>
            <p:ph type="body" sz="half" idx="1"/>
          </p:nvPr>
        </p:nvSpPr>
        <p:spPr>
          <a:xfrm>
            <a:off x="254000" y="1016000"/>
            <a:ext cx="12496800" cy="3002865"/>
          </a:xfrm>
          <a:prstGeom prst="rect">
            <a:avLst/>
          </a:prstGeom>
        </p:spPr>
        <p:txBody>
          <a:bodyPr/>
          <a:lstStyle/>
          <a:p>
            <a:pPr marL="213360" indent="-213360">
              <a:buSzPct val="100000"/>
              <a:buChar char="•"/>
            </a:pPr>
            <a:r>
              <a:t>August 2023 – October 2024.</a:t>
            </a:r>
          </a:p>
          <a:p>
            <a:pPr marL="213360" indent="-213360">
              <a:buSzPct val="100000"/>
              <a:buChar char="•"/>
            </a:pPr>
            <a:r>
              <a:t>With the participation of end users.</a:t>
            </a:r>
          </a:p>
          <a:p>
            <a:pPr marL="213360" indent="-213360">
              <a:buSzPct val="100000"/>
              <a:buChar char="•"/>
            </a:pPr>
            <a:r>
              <a:t>Access to the products in real time:</a:t>
            </a:r>
          </a:p>
          <a:p>
            <a:pPr lvl="1" marL="681566" indent="-237066">
              <a:buSzPct val="100000"/>
              <a:buChar char="+"/>
            </a:pPr>
            <a:r>
              <a:t>WMS </a:t>
            </a:r>
          </a:p>
          <a:p>
            <a:pPr lvl="1" marL="681566" indent="-237066">
              <a:buSzPct val="100000"/>
              <a:buChar char="+"/>
            </a:pPr>
            <a:r>
              <a:t>Web-based platform</a:t>
            </a:r>
          </a:p>
        </p:txBody>
      </p:sp>
      <p:pic>
        <p:nvPicPr>
          <p:cNvPr id="181" name="platform.pdf" descr="platform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703403" y="254000"/>
            <a:ext cx="6310083" cy="386057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after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6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81" grpId="2"/>
      <p:bldP build="p" bldLvl="5" animBg="1" rev="0" advAuto="0" spid="180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platform.pdf" descr="platform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703403" y="254000"/>
            <a:ext cx="6310083" cy="3860573"/>
          </a:xfrm>
          <a:prstGeom prst="rect">
            <a:avLst/>
          </a:prstGeom>
          <a:ln w="12700">
            <a:miter lim="400000"/>
          </a:ln>
        </p:spPr>
      </p:pic>
      <p:sp>
        <p:nvSpPr>
          <p:cNvPr id="184" name="EDERA demonstration"/>
          <p:cNvSpPr txBox="1"/>
          <p:nvPr>
            <p:ph type="title"/>
          </p:nvPr>
        </p:nvSpPr>
        <p:spPr>
          <a:xfrm>
            <a:off x="253999" y="254000"/>
            <a:ext cx="6025320" cy="894621"/>
          </a:xfrm>
          <a:prstGeom prst="rect">
            <a:avLst/>
          </a:prstGeom>
        </p:spPr>
        <p:txBody>
          <a:bodyPr/>
          <a:lstStyle/>
          <a:p>
            <a:pPr/>
            <a:r>
              <a:t>EDERA demonstration</a:t>
            </a:r>
          </a:p>
        </p:txBody>
      </p:sp>
      <p:sp>
        <p:nvSpPr>
          <p:cNvPr id="185" name="Agosto 2023 - Octubre 2024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213360" indent="-213360">
              <a:buSzPct val="100000"/>
              <a:buChar char="•"/>
            </a:pPr>
            <a:r>
              <a:t>August 2023 – October 2024.</a:t>
            </a:r>
          </a:p>
          <a:p>
            <a:pPr marL="213360" indent="-213360">
              <a:buSzPct val="100000"/>
              <a:buChar char="•"/>
            </a:pPr>
            <a:r>
              <a:t>With the participation of end users.</a:t>
            </a:r>
          </a:p>
          <a:p>
            <a:pPr marL="213360" indent="-213360">
              <a:buSzPct val="100000"/>
              <a:buChar char="•"/>
            </a:pPr>
            <a:r>
              <a:t>Access to the products in real time:</a:t>
            </a:r>
          </a:p>
          <a:p>
            <a:pPr lvl="1" marL="681566" indent="-237066">
              <a:buSzPct val="100000"/>
              <a:buChar char="+"/>
            </a:pPr>
            <a:r>
              <a:t>WMS </a:t>
            </a:r>
          </a:p>
          <a:p>
            <a:pPr lvl="1" marL="681566" indent="-237066">
              <a:buSzPct val="100000"/>
              <a:buChar char="+"/>
            </a:pPr>
            <a:r>
              <a:t>Web-based platform</a:t>
            </a:r>
          </a:p>
          <a:p>
            <a:pPr marL="213360" indent="-213360">
              <a:buSzPct val="100000"/>
              <a:buChar char="•"/>
            </a:pPr>
            <a:r>
              <a:t>Integration of </a:t>
            </a:r>
            <a:r>
              <a:rPr i="1"/>
              <a:t>local </a:t>
            </a:r>
            <a:r>
              <a:t>products/information.</a:t>
            </a:r>
          </a:p>
          <a:p>
            <a:pPr marL="213360" indent="-213360">
              <a:buSzPct val="100000"/>
              <a:buChar char="•"/>
            </a:pPr>
            <a:r>
              <a:t>Training workshops.</a:t>
            </a:r>
          </a:p>
          <a:p>
            <a:pPr marL="213360" indent="-213360">
              <a:buSzPct val="100000"/>
              <a:buChar char="•"/>
            </a:pPr>
            <a:r>
              <a:t>Notifications adapted to end users.</a:t>
            </a:r>
          </a:p>
        </p:txBody>
      </p:sp>
      <p:grpSp>
        <p:nvGrpSpPr>
          <p:cNvPr id="189" name="Group"/>
          <p:cNvGrpSpPr/>
          <p:nvPr/>
        </p:nvGrpSpPr>
        <p:grpSpPr>
          <a:xfrm>
            <a:off x="7670800" y="253999"/>
            <a:ext cx="5334000" cy="9285718"/>
            <a:chOff x="0" y="0"/>
            <a:chExt cx="5334000" cy="9285716"/>
          </a:xfrm>
        </p:grpSpPr>
        <p:pic>
          <p:nvPicPr>
            <p:cNvPr id="186" name="20240507_151956.jpg" descr="20240507_151956.jpg"/>
            <p:cNvPicPr>
              <a:picLocks noChangeAspect="1"/>
            </p:cNvPicPr>
            <p:nvPr/>
          </p:nvPicPr>
          <p:blipFill>
            <a:blip r:embed="rId3">
              <a:extLst/>
            </a:blip>
            <a:srcRect l="0" t="8056" r="0" b="0"/>
            <a:stretch>
              <a:fillRect/>
            </a:stretch>
          </p:blipFill>
          <p:spPr>
            <a:xfrm>
              <a:off x="0" y="5607516"/>
              <a:ext cx="5334000" cy="36782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7" name="pasted-movie.png" descr="pasted-movie.png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18960" r="0" b="11508"/>
            <a:stretch>
              <a:fillRect/>
            </a:stretch>
          </p:blipFill>
          <p:spPr>
            <a:xfrm>
              <a:off x="0" y="0"/>
              <a:ext cx="5334000" cy="278151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8" name="pasted-movie.png" descr="pasted-movie.png"/>
            <p:cNvPicPr>
              <a:picLocks noChangeAspect="1"/>
            </p:cNvPicPr>
            <p:nvPr/>
          </p:nvPicPr>
          <p:blipFill>
            <a:blip r:embed="rId5">
              <a:extLst/>
            </a:blip>
            <a:srcRect l="0" t="28751" r="0" b="408"/>
            <a:stretch>
              <a:fillRect/>
            </a:stretch>
          </p:blipFill>
          <p:spPr>
            <a:xfrm>
              <a:off x="0" y="2781619"/>
              <a:ext cx="5334000" cy="28339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0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Class="exit" nodeType="afterEffect" presetID="10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animEffect filter="fade" transition="out">
                                      <p:cBhvr>
                                        <p:cTn id="13" dur="250" fill="hold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83" grpId="3"/>
      <p:bldP build="p" bldLvl="5" animBg="1" rev="0" advAuto="0" spid="185" grpId="1"/>
      <p:bldP build="whole" bldLvl="1" animBg="1" rev="0" advAuto="0" spid="189" grpId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Notification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Notifications</a:t>
            </a:r>
          </a:p>
        </p:txBody>
      </p:sp>
      <p:sp>
        <p:nvSpPr>
          <p:cNvPr id="192" name="Combining hazard and impact forecasts, official warnings and exposure and vulnerability datasets for compound impact forecasting to support coordination and cooperation of CPAs.…"/>
          <p:cNvSpPr txBox="1"/>
          <p:nvPr>
            <p:ph type="body" idx="1"/>
          </p:nvPr>
        </p:nvSpPr>
        <p:spPr>
          <a:xfrm>
            <a:off x="254000" y="1016000"/>
            <a:ext cx="12496800" cy="7106542"/>
          </a:xfrm>
          <a:prstGeom prst="rect">
            <a:avLst/>
          </a:prstGeom>
        </p:spPr>
        <p:txBody>
          <a:bodyPr/>
          <a:lstStyle/>
          <a:p>
            <a:pPr/>
            <a:r>
              <a:t>Combining hazard and impact forecasts, official warnings and exposure and vulnerability datasets for compound impact forecasting to support coordination and cooperation of CPAs.</a:t>
            </a:r>
          </a:p>
          <a:p>
            <a:pPr marL="213360" indent="-213360">
              <a:buSzPct val="100000"/>
              <a:buChar char="•"/>
            </a:pPr>
            <a:r>
              <a:t>Summarised over territorial units (adaptes to the level of CPA).</a:t>
            </a:r>
          </a:p>
          <a:p>
            <a:pPr marL="213360" indent="-213360">
              <a:buSzPct val="100000"/>
              <a:buChar char="•"/>
            </a:pPr>
            <a:r>
              <a:t>Displayed in the list of notifications.</a:t>
            </a:r>
          </a:p>
          <a:p>
            <a:pPr marL="213360" indent="-213360">
              <a:buSzPct val="100000"/>
              <a:buChar char="•"/>
            </a:pPr>
            <a:r>
              <a:t>Trigger of automatic messages (based on the thresholds and frequency defined by the user).</a:t>
            </a:r>
          </a:p>
          <a:p>
            <a:pPr marL="213360" indent="-213360">
              <a:buSzPct val="100000"/>
              <a:buChar char="•"/>
            </a:pPr>
          </a:p>
          <a:p>
            <a:pPr/>
            <a:r>
              <a:t>Examples:</a:t>
            </a:r>
          </a:p>
          <a:p>
            <a:pPr marL="213360" indent="-213360">
              <a:buSzPct val="100000"/>
              <a:buChar char="•"/>
            </a:pPr>
            <a:r>
              <a:t>Official warnings (issued by the NHMs authorities).</a:t>
            </a:r>
          </a:p>
          <a:p>
            <a:pPr marL="213360" indent="-213360">
              <a:buSzPct val="100000"/>
              <a:buChar char="•"/>
            </a:pPr>
            <a:r>
              <a:t>Directly based on the available real-time products.</a:t>
            </a:r>
          </a:p>
          <a:p>
            <a:pPr marL="213360" indent="-213360">
              <a:buSzPct val="100000"/>
              <a:buChar char="•"/>
            </a:pPr>
            <a:r>
              <a:t>By dynamic combination of products and exposure datasets (e.g. significant flood hazard near a sensitive point). 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1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after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9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92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Notification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Notifications</a:t>
            </a:r>
          </a:p>
        </p:txBody>
      </p:sp>
      <p:sp>
        <p:nvSpPr>
          <p:cNvPr id="195" name="Combining hazard and impact forecasts, official warnings and exposure and vulnerability datasets for compound impact forecasting to support coordination and cooperation of CPAs."/>
          <p:cNvSpPr txBox="1"/>
          <p:nvPr>
            <p:ph type="body" sz="quarter" idx="1"/>
          </p:nvPr>
        </p:nvSpPr>
        <p:spPr>
          <a:xfrm>
            <a:off x="254000" y="1016000"/>
            <a:ext cx="12496800" cy="1401577"/>
          </a:xfrm>
          <a:prstGeom prst="rect">
            <a:avLst/>
          </a:prstGeom>
        </p:spPr>
        <p:txBody>
          <a:bodyPr/>
          <a:lstStyle/>
          <a:p>
            <a:pPr/>
            <a:r>
              <a:t>Combining hazard and impact forecasts, official warnings and exposure and vulnerability datasets for compound impact forecasting to support coordination and cooperation of CPAs.</a:t>
            </a:r>
          </a:p>
        </p:txBody>
      </p:sp>
      <p:pic>
        <p:nvPicPr>
          <p:cNvPr id="196" name="pasted-movie.jpg" descr="pasted-movi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429" y="2651797"/>
            <a:ext cx="13006569" cy="6384627"/>
          </a:xfrm>
          <a:prstGeom prst="rect">
            <a:avLst/>
          </a:prstGeom>
          <a:ln w="12700">
            <a:miter lim="400000"/>
          </a:ln>
        </p:spPr>
      </p:pic>
      <p:pic>
        <p:nvPicPr>
          <p:cNvPr id="197" name="pasted-movie-2.jpg" descr="pasted-movie-2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73594" y="2780627"/>
            <a:ext cx="9381298" cy="3265644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88900" dist="88900" dir="2700000">
              <a:srgbClr val="000000">
                <a:alpha val="75000"/>
              </a:srgbClr>
            </a:outerShdw>
          </a:effectLst>
        </p:spPr>
      </p:pic>
      <p:sp>
        <p:nvSpPr>
          <p:cNvPr id="198" name="Group"/>
          <p:cNvSpPr/>
          <p:nvPr/>
        </p:nvSpPr>
        <p:spPr>
          <a:xfrm>
            <a:off x="3212701" y="6441071"/>
            <a:ext cx="848221" cy="848219"/>
          </a:xfrm>
          <a:prstGeom prst="ellipse">
            <a:avLst/>
          </a:prstGeom>
          <a:ln w="63500">
            <a:solidFill>
              <a:srgbClr val="000000"/>
            </a:solidFill>
            <a:prstDash val="sysDot"/>
            <a:miter lim="400000"/>
          </a:ln>
        </p:spPr>
        <p:txBody>
          <a:bodyPr lIns="50800" tIns="50800" rIns="50800" bIns="50800" anchor="ctr"/>
          <a:lstStyle/>
          <a:p>
            <a:pPr defTabSz="821530"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99" name="Rectangle"/>
          <p:cNvSpPr/>
          <p:nvPr/>
        </p:nvSpPr>
        <p:spPr>
          <a:xfrm>
            <a:off x="10423848" y="3304132"/>
            <a:ext cx="2583380" cy="907172"/>
          </a:xfrm>
          <a:prstGeom prst="rect">
            <a:avLst/>
          </a:prstGeom>
          <a:ln w="63500">
            <a:solidFill>
              <a:srgbClr val="F09837"/>
            </a:solidFill>
            <a:miter lim="400000"/>
          </a:ln>
        </p:spPr>
        <p:txBody>
          <a:bodyPr lIns="50800" tIns="50800" rIns="50800" bIns="50800" anchor="ctr"/>
          <a:lstStyle/>
          <a:p>
            <a:pPr defTabSz="821530"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99" grpId="2"/>
      <p:bldP build="whole" bldLvl="1" animBg="1" rev="0" advAuto="0" spid="198" grpId="1"/>
      <p:bldP build="whole" bldLvl="1" animBg="1" rev="0" advAuto="0" spid="197" grpId="3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Notification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Notifications</a:t>
            </a:r>
          </a:p>
        </p:txBody>
      </p:sp>
      <p:sp>
        <p:nvSpPr>
          <p:cNvPr id="202" name="Combining hazard and impact forecasts, official warnings and exposure and vulnerability datasets for compound impact forecasting to support coordination and cooperation of CPAs.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Combining hazard and impact forecasts, official warnings and exposure and vulnerability datasets for compound impact forecasting to support coordination and cooperation of CPAs.</a:t>
            </a:r>
          </a:p>
        </p:txBody>
      </p:sp>
      <p:pic>
        <p:nvPicPr>
          <p:cNvPr id="203" name="pasted-movie.jpg" descr="pasted-movie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2429" y="2651797"/>
            <a:ext cx="13006569" cy="6384627"/>
          </a:xfrm>
          <a:prstGeom prst="rect">
            <a:avLst/>
          </a:prstGeom>
          <a:ln w="12700">
            <a:miter lim="400000"/>
          </a:ln>
        </p:spPr>
      </p:pic>
      <p:pic>
        <p:nvPicPr>
          <p:cNvPr id="204" name="pasted-movie-2.jpg" descr="pasted-movie-2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673594" y="2780627"/>
            <a:ext cx="9381298" cy="3265644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88900" dist="88900" dir="2700000">
              <a:srgbClr val="000000">
                <a:alpha val="75000"/>
              </a:srgbClr>
            </a:outerShdw>
          </a:effectLst>
        </p:spPr>
      </p:pic>
      <p:sp>
        <p:nvSpPr>
          <p:cNvPr id="205" name="Group"/>
          <p:cNvSpPr/>
          <p:nvPr/>
        </p:nvSpPr>
        <p:spPr>
          <a:xfrm>
            <a:off x="3212701" y="6441071"/>
            <a:ext cx="848221" cy="848219"/>
          </a:xfrm>
          <a:prstGeom prst="ellipse">
            <a:avLst/>
          </a:prstGeom>
          <a:ln w="63500">
            <a:solidFill>
              <a:srgbClr val="000000"/>
            </a:solidFill>
            <a:prstDash val="sysDot"/>
            <a:miter lim="400000"/>
          </a:ln>
        </p:spPr>
        <p:txBody>
          <a:bodyPr lIns="50800" tIns="50800" rIns="50800" bIns="50800" anchor="ctr"/>
          <a:lstStyle/>
          <a:p>
            <a:pPr defTabSz="821530"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06" name="Rectangle"/>
          <p:cNvSpPr/>
          <p:nvPr/>
        </p:nvSpPr>
        <p:spPr>
          <a:xfrm>
            <a:off x="10423848" y="3304132"/>
            <a:ext cx="2583380" cy="907172"/>
          </a:xfrm>
          <a:prstGeom prst="rect">
            <a:avLst/>
          </a:prstGeom>
          <a:ln w="63500">
            <a:solidFill>
              <a:srgbClr val="F09837"/>
            </a:solidFill>
            <a:miter lim="400000"/>
          </a:ln>
        </p:spPr>
        <p:txBody>
          <a:bodyPr lIns="50800" tIns="50800" rIns="50800" bIns="50800" anchor="ctr"/>
          <a:lstStyle/>
          <a:p>
            <a:pPr defTabSz="821530"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grpSp>
        <p:nvGrpSpPr>
          <p:cNvPr id="209" name="Untitled.png"/>
          <p:cNvGrpSpPr/>
          <p:nvPr/>
        </p:nvGrpSpPr>
        <p:grpSpPr>
          <a:xfrm>
            <a:off x="732832" y="2877342"/>
            <a:ext cx="9262858" cy="7020078"/>
            <a:chOff x="0" y="0"/>
            <a:chExt cx="9262857" cy="7020077"/>
          </a:xfrm>
        </p:grpSpPr>
        <p:pic>
          <p:nvPicPr>
            <p:cNvPr id="207" name="Untitled.png" descr="Untitled.png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215900" y="139700"/>
              <a:ext cx="8831058" cy="646127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08" name="Untitled.png" descr="Untitled.pn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0"/>
              <a:ext cx="9262858" cy="702007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10" name="Arrow"/>
          <p:cNvSpPr/>
          <p:nvPr/>
        </p:nvSpPr>
        <p:spPr>
          <a:xfrm>
            <a:off x="9677773" y="8510017"/>
            <a:ext cx="1639259" cy="1051804"/>
          </a:xfrm>
          <a:prstGeom prst="rightArrow">
            <a:avLst>
              <a:gd name="adj1" fmla="val 56541"/>
              <a:gd name="adj2" fmla="val 64873"/>
            </a:avLst>
          </a:prstGeom>
          <a:solidFill>
            <a:srgbClr val="FFFFFF"/>
          </a:solidFill>
          <a:ln w="63500">
            <a:solidFill>
              <a:srgbClr val="0433FF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11" name="email"/>
          <p:cNvSpPr txBox="1"/>
          <p:nvPr/>
        </p:nvSpPr>
        <p:spPr>
          <a:xfrm>
            <a:off x="9745485" y="8787735"/>
            <a:ext cx="964060" cy="4963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spcBef>
                <a:spcPts val="1200"/>
              </a:spcBef>
              <a:defRPr b="0" sz="2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email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8" presetID="2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7" dur="5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Class="entr" nodeType="afterEffect" presetSubtype="8" presetID="22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>
                                        <p:cTn id="11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11" grpId="2"/>
      <p:bldP build="whole" bldLvl="1" animBg="1" rev="0" advAuto="0" spid="210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2652231"/>
            <a:ext cx="13004801" cy="6383758"/>
          </a:xfrm>
          <a:prstGeom prst="rect">
            <a:avLst/>
          </a:prstGeom>
          <a:ln w="12700">
            <a:miter lim="400000"/>
          </a:ln>
        </p:spPr>
      </p:pic>
      <p:sp>
        <p:nvSpPr>
          <p:cNvPr id="214" name="Notification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Evaluation with end users</a:t>
            </a:r>
          </a:p>
        </p:txBody>
      </p:sp>
      <p:sp>
        <p:nvSpPr>
          <p:cNvPr id="215" name="Combining hazard and impact forecasts, official warnings and exposure and vulnerability datasets for compound impact forecasting to support coordination and cooperation of CPAs.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Analysing the ability to anticipate the affected locations, using CP reports (information on impacts, 112 calls, actions…) as reference.</a:t>
            </a:r>
          </a:p>
        </p:txBody>
      </p:sp>
      <p:sp>
        <p:nvSpPr>
          <p:cNvPr id="216" name="Rectangle"/>
          <p:cNvSpPr/>
          <p:nvPr/>
        </p:nvSpPr>
        <p:spPr>
          <a:xfrm>
            <a:off x="10423848" y="3304132"/>
            <a:ext cx="2583380" cy="907172"/>
          </a:xfrm>
          <a:prstGeom prst="rect">
            <a:avLst/>
          </a:prstGeom>
          <a:ln w="63500">
            <a:solidFill>
              <a:srgbClr val="F09837"/>
            </a:solidFill>
            <a:miter lim="400000"/>
          </a:ln>
        </p:spPr>
        <p:txBody>
          <a:bodyPr lIns="50800" tIns="50800" rIns="50800" bIns="50800" anchor="ctr"/>
          <a:lstStyle/>
          <a:p>
            <a:pPr defTabSz="821530"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217" name="Rectangle"/>
          <p:cNvSpPr/>
          <p:nvPr/>
        </p:nvSpPr>
        <p:spPr>
          <a:xfrm>
            <a:off x="10423848" y="3304132"/>
            <a:ext cx="2583380" cy="907172"/>
          </a:xfrm>
          <a:prstGeom prst="rect">
            <a:avLst/>
          </a:prstGeom>
          <a:ln w="63500">
            <a:solidFill>
              <a:srgbClr val="F09837"/>
            </a:solidFill>
            <a:miter lim="400000"/>
          </a:ln>
        </p:spPr>
        <p:txBody>
          <a:bodyPr lIns="50800" tIns="50800" rIns="50800" bIns="50800" anchor="ctr"/>
          <a:lstStyle/>
          <a:p>
            <a:pPr defTabSz="821530">
              <a:defRPr b="0" sz="3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grpSp>
        <p:nvGrpSpPr>
          <p:cNvPr id="220" name="Group"/>
          <p:cNvGrpSpPr/>
          <p:nvPr/>
        </p:nvGrpSpPr>
        <p:grpSpPr>
          <a:xfrm>
            <a:off x="2963206" y="6164335"/>
            <a:ext cx="1099592" cy="1124759"/>
            <a:chOff x="0" y="-49429"/>
            <a:chExt cx="1099590" cy="1124757"/>
          </a:xfrm>
        </p:grpSpPr>
        <p:sp>
          <p:nvSpPr>
            <p:cNvPr id="218" name="Circle"/>
            <p:cNvSpPr/>
            <p:nvPr/>
          </p:nvSpPr>
          <p:spPr>
            <a:xfrm>
              <a:off x="251487" y="227224"/>
              <a:ext cx="848104" cy="848104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ysDot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b="0" sz="2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219" name="1"/>
            <p:cNvSpPr txBox="1"/>
            <p:nvPr/>
          </p:nvSpPr>
          <p:spPr>
            <a:xfrm>
              <a:off x="0" y="-49430"/>
              <a:ext cx="358943" cy="5897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8100" tIns="38100" rIns="38100" bIns="38100" numCol="1" anchor="ctr">
              <a:noAutofit/>
            </a:bodyPr>
            <a:lstStyle>
              <a:lvl1pPr algn="l">
                <a:spcBef>
                  <a:spcPts val="1200"/>
                </a:spcBef>
                <a:defRPr b="0" sz="2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1</a:t>
              </a:r>
            </a:p>
          </p:txBody>
        </p:sp>
      </p:grpSp>
      <p:grpSp>
        <p:nvGrpSpPr>
          <p:cNvPr id="223" name="Group"/>
          <p:cNvGrpSpPr/>
          <p:nvPr/>
        </p:nvGrpSpPr>
        <p:grpSpPr>
          <a:xfrm>
            <a:off x="3755113" y="5986156"/>
            <a:ext cx="846765" cy="832337"/>
            <a:chOff x="0" y="-49429"/>
            <a:chExt cx="846764" cy="832335"/>
          </a:xfrm>
        </p:grpSpPr>
        <p:sp>
          <p:nvSpPr>
            <p:cNvPr id="221" name="Circle"/>
            <p:cNvSpPr/>
            <p:nvPr/>
          </p:nvSpPr>
          <p:spPr>
            <a:xfrm>
              <a:off x="266741" y="202883"/>
              <a:ext cx="580024" cy="580024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ysDot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b="0" sz="2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222" name="2"/>
            <p:cNvSpPr txBox="1"/>
            <p:nvPr/>
          </p:nvSpPr>
          <p:spPr>
            <a:xfrm>
              <a:off x="0" y="-49430"/>
              <a:ext cx="358943" cy="5897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8100" tIns="38100" rIns="38100" bIns="38100" numCol="1" anchor="ctr">
              <a:noAutofit/>
            </a:bodyPr>
            <a:lstStyle>
              <a:lvl1pPr algn="l">
                <a:spcBef>
                  <a:spcPts val="1200"/>
                </a:spcBef>
                <a:defRPr b="0" sz="2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2</a:t>
              </a:r>
            </a:p>
          </p:txBody>
        </p:sp>
      </p:grpSp>
      <p:grpSp>
        <p:nvGrpSpPr>
          <p:cNvPr id="226" name="Group"/>
          <p:cNvGrpSpPr/>
          <p:nvPr/>
        </p:nvGrpSpPr>
        <p:grpSpPr>
          <a:xfrm>
            <a:off x="4863782" y="6065347"/>
            <a:ext cx="1558418" cy="956478"/>
            <a:chOff x="0" y="-49429"/>
            <a:chExt cx="1558417" cy="956477"/>
          </a:xfrm>
        </p:grpSpPr>
        <p:sp>
          <p:nvSpPr>
            <p:cNvPr id="224" name="Oval"/>
            <p:cNvSpPr/>
            <p:nvPr/>
          </p:nvSpPr>
          <p:spPr>
            <a:xfrm>
              <a:off x="271285" y="58944"/>
              <a:ext cx="1287133" cy="848104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ysDot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b="0" sz="2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225" name="3"/>
            <p:cNvSpPr txBox="1"/>
            <p:nvPr/>
          </p:nvSpPr>
          <p:spPr>
            <a:xfrm>
              <a:off x="0" y="-49430"/>
              <a:ext cx="358943" cy="58970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8100" tIns="38100" rIns="38100" bIns="38100" numCol="1" anchor="ctr">
              <a:noAutofit/>
            </a:bodyPr>
            <a:lstStyle>
              <a:lvl1pPr algn="l">
                <a:spcBef>
                  <a:spcPts val="1200"/>
                </a:spcBef>
                <a:defRPr b="0" sz="2800">
                  <a:latin typeface="Arial"/>
                  <a:ea typeface="Arial"/>
                  <a:cs typeface="Arial"/>
                  <a:sym typeface="Arial"/>
                </a:defRPr>
              </a:lvl1pPr>
            </a:lstStyle>
            <a:p>
              <a:pPr/>
              <a:r>
                <a:t>3</a:t>
              </a:r>
            </a:p>
          </p:txBody>
        </p:sp>
      </p:grpSp>
      <p:pic>
        <p:nvPicPr>
          <p:cNvPr id="227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39090" y="2816795"/>
            <a:ext cx="7491308" cy="2607734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38100" dir="2700000">
              <a:srgbClr val="000000">
                <a:alpha val="75000"/>
              </a:srgbClr>
            </a:outerShdw>
          </a:effectLst>
        </p:spPr>
      </p:pic>
      <p:pic>
        <p:nvPicPr>
          <p:cNvPr id="228" name="pasted-movie.png" descr="pasted-movie.png"/>
          <p:cNvPicPr>
            <a:picLocks noChangeAspect="0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067834" y="2424293"/>
            <a:ext cx="2805601" cy="1755220"/>
          </a:xfrm>
          <a:prstGeom prst="rect">
            <a:avLst/>
          </a:prstGeom>
          <a:effectLst>
            <a:outerShdw sx="100000" sy="100000" kx="0" ky="0" algn="b" rotWithShape="0" blurRad="38100" dist="38100" dir="2700000">
              <a:srgbClr val="000000">
                <a:alpha val="75000"/>
              </a:srgbClr>
            </a:outerShdw>
          </a:effectLst>
        </p:spPr>
      </p:pic>
      <p:grpSp>
        <p:nvGrpSpPr>
          <p:cNvPr id="231" name="pasted-movie.png"/>
          <p:cNvGrpSpPr/>
          <p:nvPr/>
        </p:nvGrpSpPr>
        <p:grpSpPr>
          <a:xfrm>
            <a:off x="10075382" y="4123740"/>
            <a:ext cx="2804300" cy="1755219"/>
            <a:chOff x="0" y="0"/>
            <a:chExt cx="2804299" cy="1755218"/>
          </a:xfrm>
        </p:grpSpPr>
        <p:pic>
          <p:nvPicPr>
            <p:cNvPr id="230" name="pasted-movie.png" descr="pasted-movie.pn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01600" y="76200"/>
              <a:ext cx="2601100" cy="1463119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29" name="pasted-movie.png" descr="pasted-movie.png"/>
            <p:cNvPicPr>
              <a:picLocks noChangeAspect="0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0" y="-1"/>
              <a:ext cx="2804300" cy="1755220"/>
            </a:xfrm>
            <a:prstGeom prst="rect">
              <a:avLst/>
            </a:prstGeom>
            <a:effectLst/>
          </p:spPr>
        </p:pic>
      </p:grpSp>
      <p:grpSp>
        <p:nvGrpSpPr>
          <p:cNvPr id="234" name="pasted-movie.png"/>
          <p:cNvGrpSpPr/>
          <p:nvPr/>
        </p:nvGrpSpPr>
        <p:grpSpPr>
          <a:xfrm>
            <a:off x="10088610" y="5833421"/>
            <a:ext cx="2890539" cy="1726277"/>
            <a:chOff x="0" y="0"/>
            <a:chExt cx="2890538" cy="1726275"/>
          </a:xfrm>
        </p:grpSpPr>
        <p:pic>
          <p:nvPicPr>
            <p:cNvPr id="233" name="pasted-movie.png" descr="pasted-movie.png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101600" y="76200"/>
              <a:ext cx="2687339" cy="1434176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32" name="pasted-movie.png" descr="pasted-movie.png"/>
            <p:cNvPicPr>
              <a:picLocks noChangeAspect="0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0" y="-1"/>
              <a:ext cx="2890539" cy="1726277"/>
            </a:xfrm>
            <a:prstGeom prst="rect">
              <a:avLst/>
            </a:prstGeom>
            <a:effectLst/>
          </p:spPr>
        </p:pic>
      </p:grpSp>
      <p:sp>
        <p:nvSpPr>
          <p:cNvPr id="235" name="1"/>
          <p:cNvSpPr txBox="1"/>
          <p:nvPr/>
        </p:nvSpPr>
        <p:spPr>
          <a:xfrm>
            <a:off x="10158521" y="2440825"/>
            <a:ext cx="289844" cy="474142"/>
          </a:xfrm>
          <a:prstGeom prst="rect">
            <a:avLst/>
          </a:prstGeom>
          <a:solidFill>
            <a:srgbClr val="D6D5D5"/>
          </a:solidFill>
          <a:ln w="3175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>
            <a:lvl1pPr algn="l">
              <a:spcBef>
                <a:spcPts val="1200"/>
              </a:spcBef>
              <a:defRPr b="0" sz="2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236" name="2"/>
          <p:cNvSpPr txBox="1"/>
          <p:nvPr/>
        </p:nvSpPr>
        <p:spPr>
          <a:xfrm>
            <a:off x="10158521" y="4127598"/>
            <a:ext cx="289844" cy="474142"/>
          </a:xfrm>
          <a:prstGeom prst="rect">
            <a:avLst/>
          </a:prstGeom>
          <a:solidFill>
            <a:srgbClr val="D6D5D5"/>
          </a:solidFill>
          <a:ln w="3175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>
            <a:lvl1pPr algn="l">
              <a:spcBef>
                <a:spcPts val="1200"/>
              </a:spcBef>
              <a:defRPr b="0" sz="2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237" name="3"/>
          <p:cNvSpPr txBox="1"/>
          <p:nvPr/>
        </p:nvSpPr>
        <p:spPr>
          <a:xfrm>
            <a:off x="10158521" y="5841388"/>
            <a:ext cx="289844" cy="474143"/>
          </a:xfrm>
          <a:prstGeom prst="rect">
            <a:avLst/>
          </a:prstGeom>
          <a:solidFill>
            <a:srgbClr val="D6D5D5"/>
          </a:solidFill>
          <a:ln w="3175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>
            <a:lvl1pPr algn="l">
              <a:spcBef>
                <a:spcPts val="1200"/>
              </a:spcBef>
              <a:defRPr b="0" sz="2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3</a:t>
            </a:r>
          </a:p>
        </p:txBody>
      </p:sp>
      <p:grpSp>
        <p:nvGrpSpPr>
          <p:cNvPr id="240" name="pasted-movie.png"/>
          <p:cNvGrpSpPr/>
          <p:nvPr/>
        </p:nvGrpSpPr>
        <p:grpSpPr>
          <a:xfrm rot="21300000">
            <a:off x="5331971" y="4748604"/>
            <a:ext cx="4428590" cy="4813173"/>
            <a:chOff x="0" y="0"/>
            <a:chExt cx="4428589" cy="4813172"/>
          </a:xfrm>
        </p:grpSpPr>
        <p:pic>
          <p:nvPicPr>
            <p:cNvPr id="239" name="pasted-movie.png" descr="pasted-movie.png"/>
            <p:cNvPicPr>
              <a:picLocks noChangeAspect="1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101600" y="76200"/>
              <a:ext cx="4225390" cy="4521073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238" name="pasted-movie.png" descr="pasted-movie.png"/>
            <p:cNvPicPr>
              <a:picLocks noChangeAspect="0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-1" y="-1"/>
              <a:ext cx="4428591" cy="4813174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Class="entr" nodeType="after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afterEffect" presetSubtype="0" presetID="1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Class="entr" nodeType="afterEffect" presetSubtype="0" presetID="1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3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Class="entr" nodeType="clickEffect" presetSubtype="0" presetID="1" grpId="7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228" grpId="2"/>
      <p:bldP build="whole" bldLvl="1" animBg="1" rev="0" advAuto="0" spid="235" grpId="1"/>
      <p:bldP build="whole" bldLvl="1" animBg="1" rev="0" advAuto="0" spid="236" grpId="3"/>
      <p:bldP build="whole" bldLvl="1" animBg="1" rev="0" advAuto="0" spid="240" grpId="7"/>
      <p:bldP build="whole" bldLvl="1" animBg="1" rev="0" advAuto="0" spid="234" grpId="6"/>
      <p:bldP build="whole" bldLvl="1" animBg="1" rev="0" advAuto="0" spid="231" grpId="4"/>
      <p:bldP build="whole" bldLvl="1" animBg="1" rev="0" advAuto="0" spid="237" grpId="5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6" name="Group"/>
          <p:cNvGrpSpPr/>
          <p:nvPr/>
        </p:nvGrpSpPr>
        <p:grpSpPr>
          <a:xfrm>
            <a:off x="9076242" y="-16968"/>
            <a:ext cx="3928559" cy="6534170"/>
            <a:chOff x="0" y="0"/>
            <a:chExt cx="3928558" cy="6534168"/>
          </a:xfrm>
        </p:grpSpPr>
        <p:pic>
          <p:nvPicPr>
            <p:cNvPr id="242" name="Image" descr="Image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3928559" cy="261903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3" name="Image" descr="Image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2433241"/>
              <a:ext cx="3928559" cy="221280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4" name="pasted-movie.png" descr="pasted-movie.png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11174" r="0" b="0"/>
            <a:stretch>
              <a:fillRect/>
            </a:stretch>
          </p:blipFill>
          <p:spPr>
            <a:xfrm>
              <a:off x="1700943" y="0"/>
              <a:ext cx="2227547" cy="36360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45" name="Image" descr="Image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4584227"/>
              <a:ext cx="3928559" cy="19499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47" name="EDERA demonstr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Evaluation with end users</a:t>
            </a:r>
          </a:p>
        </p:txBody>
      </p:sp>
      <p:sp>
        <p:nvSpPr>
          <p:cNvPr id="248" name="The Emergency Coordination Centre (CCE) is the core of Valencia CP. It operates 24/7, coordinates and monitors the response, prepares reports, and, if necessary,  requests resources to  the DGPCE."/>
          <p:cNvSpPr txBox="1"/>
          <p:nvPr>
            <p:ph type="body" idx="1"/>
          </p:nvPr>
        </p:nvSpPr>
        <p:spPr>
          <a:xfrm>
            <a:off x="254000" y="1016000"/>
            <a:ext cx="8724901" cy="6286500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</a:lstStyle>
          <a:p>
            <a:pPr/>
            <a:r>
              <a:t>The Emergency Coordination Centre (CCE) is the core of Valencia CP. It operates 24/7, coordinates and monitors the response, prepares reports, and, if necessary,  requests resources to  the DGPCE.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EDERA demonstr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Evaluation with end users</a:t>
            </a:r>
          </a:p>
        </p:txBody>
      </p:sp>
      <p:sp>
        <p:nvSpPr>
          <p:cNvPr id="251" name="The Emergency Coordination Centre (CCE) is the core of Valencia CP. It operates 24/7, coordinates and monitors the response, prepares reports, and, if necessary,  requests resources to  the DGPCE."/>
          <p:cNvSpPr txBox="1"/>
          <p:nvPr>
            <p:ph type="body" idx="1"/>
          </p:nvPr>
        </p:nvSpPr>
        <p:spPr>
          <a:xfrm>
            <a:off x="254000" y="1016000"/>
            <a:ext cx="8718840" cy="6286500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</a:lstStyle>
          <a:p>
            <a:pPr/>
            <a:r>
              <a:t>The Emergency Coordination Centre (CCE) is the core of Valencia CP. It operates 24/7, coordinates and monitors the response, prepares reports, and, if necessary,  requests resources to  the DGPCE.</a:t>
            </a:r>
          </a:p>
        </p:txBody>
      </p:sp>
      <p:grpSp>
        <p:nvGrpSpPr>
          <p:cNvPr id="256" name="Group"/>
          <p:cNvGrpSpPr/>
          <p:nvPr/>
        </p:nvGrpSpPr>
        <p:grpSpPr>
          <a:xfrm>
            <a:off x="9076242" y="-16968"/>
            <a:ext cx="3928559" cy="6534170"/>
            <a:chOff x="0" y="0"/>
            <a:chExt cx="3928558" cy="6534168"/>
          </a:xfrm>
        </p:grpSpPr>
        <p:pic>
          <p:nvPicPr>
            <p:cNvPr id="252" name="Image" descr="Image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3928559" cy="261903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53" name="Image" descr="Image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2433241"/>
              <a:ext cx="3928559" cy="221280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54" name="pasted-movie.png" descr="pasted-movie.png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11174" r="0" b="0"/>
            <a:stretch>
              <a:fillRect/>
            </a:stretch>
          </p:blipFill>
          <p:spPr>
            <a:xfrm>
              <a:off x="1700943" y="0"/>
              <a:ext cx="2227547" cy="36360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55" name="Image" descr="Image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4584227"/>
              <a:ext cx="3928559" cy="19499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57" name="Rectangle"/>
          <p:cNvSpPr/>
          <p:nvPr/>
        </p:nvSpPr>
        <p:spPr>
          <a:xfrm>
            <a:off x="-81984" y="2902279"/>
            <a:ext cx="13085216" cy="5593697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b="0" sz="2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grpSp>
        <p:nvGrpSpPr>
          <p:cNvPr id="278" name="Group"/>
          <p:cNvGrpSpPr/>
          <p:nvPr/>
        </p:nvGrpSpPr>
        <p:grpSpPr>
          <a:xfrm>
            <a:off x="-118599" y="3930009"/>
            <a:ext cx="13352677" cy="995534"/>
            <a:chOff x="0" y="0"/>
            <a:chExt cx="13352676" cy="995533"/>
          </a:xfrm>
        </p:grpSpPr>
        <p:sp>
          <p:nvSpPr>
            <p:cNvPr id="258" name="Rectangle"/>
            <p:cNvSpPr/>
            <p:nvPr/>
          </p:nvSpPr>
          <p:spPr>
            <a:xfrm>
              <a:off x="440370" y="206554"/>
              <a:ext cx="12478226" cy="788980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b="0" sz="2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259" name="Rectangle"/>
            <p:cNvSpPr/>
            <p:nvPr/>
          </p:nvSpPr>
          <p:spPr>
            <a:xfrm>
              <a:off x="650150" y="734686"/>
              <a:ext cx="12003378" cy="114959"/>
            </a:xfrm>
            <a:prstGeom prst="rect">
              <a:avLst/>
            </a:prstGeom>
            <a:solidFill>
              <a:srgbClr val="19519D"/>
            </a:solidFill>
            <a:ln w="12700" cap="flat">
              <a:noFill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 defTabSz="415431">
                <a:defRPr b="0" sz="1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260" name="30"/>
            <p:cNvSpPr txBox="1"/>
            <p:nvPr/>
          </p:nvSpPr>
          <p:spPr>
            <a:xfrm>
              <a:off x="2986082" y="0"/>
              <a:ext cx="1409118" cy="6076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7093" tIns="27093" rIns="27093" bIns="27093" numCol="1" anchor="b">
              <a:noAutofit/>
            </a:bodyPr>
            <a:lstStyle>
              <a:lvl1pPr defTabSz="415431">
                <a:defRPr b="0" sz="1200">
                  <a:solidFill>
                    <a:srgbClr val="FFFFFF"/>
                  </a:solidFill>
                </a:defRPr>
              </a:lvl1pPr>
            </a:lstStyle>
            <a:p>
              <a:pPr/>
              <a:r>
                <a:t>30</a:t>
              </a:r>
            </a:p>
          </p:txBody>
        </p:sp>
        <p:sp>
          <p:nvSpPr>
            <p:cNvPr id="261" name="Line"/>
            <p:cNvSpPr/>
            <p:nvPr/>
          </p:nvSpPr>
          <p:spPr>
            <a:xfrm flipV="1">
              <a:off x="2163773" y="614712"/>
              <a:ext cx="1" cy="23600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 algn="l" defTabSz="325120">
                <a:defRPr b="0" sz="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2" name="Line"/>
            <p:cNvSpPr/>
            <p:nvPr/>
          </p:nvSpPr>
          <p:spPr>
            <a:xfrm flipV="1">
              <a:off x="3669142" y="614712"/>
              <a:ext cx="1" cy="23600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 algn="l" defTabSz="325120">
                <a:defRPr b="0" sz="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3" name="Line"/>
            <p:cNvSpPr/>
            <p:nvPr/>
          </p:nvSpPr>
          <p:spPr>
            <a:xfrm flipV="1">
              <a:off x="5153602" y="614712"/>
              <a:ext cx="1" cy="23600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 algn="l" defTabSz="325120">
                <a:defRPr b="0" sz="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4" name="Line"/>
            <p:cNvSpPr/>
            <p:nvPr/>
          </p:nvSpPr>
          <p:spPr>
            <a:xfrm flipV="1">
              <a:off x="6658970" y="614712"/>
              <a:ext cx="1" cy="23600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 algn="l" defTabSz="325120">
                <a:defRPr b="0" sz="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5" name="Line"/>
            <p:cNvSpPr/>
            <p:nvPr/>
          </p:nvSpPr>
          <p:spPr>
            <a:xfrm flipV="1">
              <a:off x="671057" y="614713"/>
              <a:ext cx="1" cy="23600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 algn="l" defTabSz="325120">
                <a:defRPr b="0" sz="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66" name="31"/>
            <p:cNvSpPr txBox="1"/>
            <p:nvPr/>
          </p:nvSpPr>
          <p:spPr>
            <a:xfrm>
              <a:off x="4479124" y="0"/>
              <a:ext cx="1409118" cy="6076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7093" tIns="27093" rIns="27093" bIns="27093" numCol="1" anchor="b">
              <a:noAutofit/>
            </a:bodyPr>
            <a:lstStyle>
              <a:lvl1pPr defTabSz="415431">
                <a:defRPr b="0" sz="1200">
                  <a:solidFill>
                    <a:srgbClr val="FFFFFF"/>
                  </a:solidFill>
                </a:defRPr>
              </a:lvl1pPr>
            </a:lstStyle>
            <a:p>
              <a:pPr/>
              <a:r>
                <a:t>31</a:t>
              </a:r>
            </a:p>
          </p:txBody>
        </p:sp>
        <p:sp>
          <p:nvSpPr>
            <p:cNvPr id="267" name="Sep…"/>
            <p:cNvSpPr txBox="1"/>
            <p:nvPr/>
          </p:nvSpPr>
          <p:spPr>
            <a:xfrm>
              <a:off x="5972166" y="0"/>
              <a:ext cx="1409118" cy="6076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7093" tIns="27093" rIns="27093" bIns="27093" numCol="1" anchor="b">
              <a:noAutofit/>
            </a:bodyPr>
            <a:lstStyle/>
            <a:p>
              <a:pPr defTabSz="415431">
                <a:defRPr b="0" sz="1200">
                  <a:solidFill>
                    <a:srgbClr val="FFFFFF"/>
                  </a:solidFill>
                </a:defRPr>
              </a:pPr>
              <a:r>
                <a:t>Sep</a:t>
              </a:r>
            </a:p>
            <a:p>
              <a:pPr defTabSz="415431">
                <a:defRPr b="0" sz="1200">
                  <a:solidFill>
                    <a:srgbClr val="FFFFFF"/>
                  </a:solidFill>
                </a:defRPr>
              </a:pPr>
              <a:r>
                <a:t>01</a:t>
              </a:r>
            </a:p>
          </p:txBody>
        </p:sp>
        <p:sp>
          <p:nvSpPr>
            <p:cNvPr id="268" name="02"/>
            <p:cNvSpPr txBox="1"/>
            <p:nvPr/>
          </p:nvSpPr>
          <p:spPr>
            <a:xfrm>
              <a:off x="7465208" y="0"/>
              <a:ext cx="1409117" cy="6076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7093" tIns="27093" rIns="27093" bIns="27093" numCol="1" anchor="b">
              <a:noAutofit/>
            </a:bodyPr>
            <a:lstStyle>
              <a:lvl1pPr defTabSz="415431">
                <a:defRPr b="0" sz="1200">
                  <a:solidFill>
                    <a:srgbClr val="FFFFFF"/>
                  </a:solidFill>
                </a:defRPr>
              </a:lvl1pPr>
            </a:lstStyle>
            <a:p>
              <a:pPr/>
              <a:r>
                <a:t>02</a:t>
              </a:r>
            </a:p>
          </p:txBody>
        </p:sp>
        <p:sp>
          <p:nvSpPr>
            <p:cNvPr id="269" name="03"/>
            <p:cNvSpPr txBox="1"/>
            <p:nvPr/>
          </p:nvSpPr>
          <p:spPr>
            <a:xfrm>
              <a:off x="8958249" y="0"/>
              <a:ext cx="1409118" cy="6076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7093" tIns="27093" rIns="27093" bIns="27093" numCol="1" anchor="b">
              <a:noAutofit/>
            </a:bodyPr>
            <a:lstStyle>
              <a:lvl1pPr defTabSz="415431">
                <a:defRPr b="0" sz="1200">
                  <a:solidFill>
                    <a:srgbClr val="FFFFFF"/>
                  </a:solidFill>
                </a:defRPr>
              </a:lvl1pPr>
            </a:lstStyle>
            <a:p>
              <a:pPr/>
              <a:r>
                <a:t>03</a:t>
              </a:r>
            </a:p>
          </p:txBody>
        </p:sp>
        <p:sp>
          <p:nvSpPr>
            <p:cNvPr id="270" name="04"/>
            <p:cNvSpPr txBox="1"/>
            <p:nvPr/>
          </p:nvSpPr>
          <p:spPr>
            <a:xfrm>
              <a:off x="10451291" y="0"/>
              <a:ext cx="1409117" cy="6076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7093" tIns="27093" rIns="27093" bIns="27093" numCol="1" anchor="b">
              <a:noAutofit/>
            </a:bodyPr>
            <a:lstStyle>
              <a:lvl1pPr defTabSz="415431">
                <a:defRPr b="0" sz="1200">
                  <a:solidFill>
                    <a:srgbClr val="FFFFFF"/>
                  </a:solidFill>
                </a:defRPr>
              </a:lvl1pPr>
            </a:lstStyle>
            <a:p>
              <a:pPr/>
              <a:r>
                <a:t>04</a:t>
              </a:r>
            </a:p>
          </p:txBody>
        </p:sp>
        <p:sp>
          <p:nvSpPr>
            <p:cNvPr id="271" name="29"/>
            <p:cNvSpPr txBox="1"/>
            <p:nvPr/>
          </p:nvSpPr>
          <p:spPr>
            <a:xfrm>
              <a:off x="1493041" y="0"/>
              <a:ext cx="1409118" cy="6076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7093" tIns="27093" rIns="27093" bIns="27093" numCol="1" anchor="b">
              <a:noAutofit/>
            </a:bodyPr>
            <a:lstStyle>
              <a:lvl1pPr defTabSz="415431">
                <a:defRPr b="0" sz="1200">
                  <a:solidFill>
                    <a:srgbClr val="FFFFFF"/>
                  </a:solidFill>
                </a:defRPr>
              </a:lvl1pPr>
            </a:lstStyle>
            <a:p>
              <a:pPr/>
              <a:r>
                <a:t>29</a:t>
              </a:r>
            </a:p>
          </p:txBody>
        </p:sp>
        <p:sp>
          <p:nvSpPr>
            <p:cNvPr id="272" name="Aug 2023…"/>
            <p:cNvSpPr txBox="1"/>
            <p:nvPr/>
          </p:nvSpPr>
          <p:spPr>
            <a:xfrm>
              <a:off x="0" y="0"/>
              <a:ext cx="1409117" cy="6076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7093" tIns="27093" rIns="27093" bIns="27093" numCol="1" anchor="b">
              <a:noAutofit/>
            </a:bodyPr>
            <a:lstStyle/>
            <a:p>
              <a:pPr defTabSz="415431">
                <a:defRPr b="0" sz="1200">
                  <a:solidFill>
                    <a:srgbClr val="FFFFFF"/>
                  </a:solidFill>
                </a:defRPr>
              </a:pPr>
              <a:r>
                <a:t>Aug 2023</a:t>
              </a:r>
            </a:p>
            <a:p>
              <a:pPr defTabSz="415431">
                <a:defRPr b="0" sz="1200">
                  <a:solidFill>
                    <a:srgbClr val="FFFFFF"/>
                  </a:solidFill>
                </a:defRPr>
              </a:pPr>
              <a:r>
                <a:t>28</a:t>
              </a:r>
            </a:p>
          </p:txBody>
        </p:sp>
        <p:sp>
          <p:nvSpPr>
            <p:cNvPr id="273" name="Line"/>
            <p:cNvSpPr/>
            <p:nvPr/>
          </p:nvSpPr>
          <p:spPr>
            <a:xfrm flipV="1">
              <a:off x="12648118" y="614712"/>
              <a:ext cx="1" cy="23600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 algn="l" defTabSz="325120">
                <a:defRPr b="0" sz="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4" name="05"/>
            <p:cNvSpPr txBox="1"/>
            <p:nvPr/>
          </p:nvSpPr>
          <p:spPr>
            <a:xfrm>
              <a:off x="11943559" y="0"/>
              <a:ext cx="1409118" cy="6076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7093" tIns="27093" rIns="27093" bIns="27093" numCol="1" anchor="b">
              <a:noAutofit/>
            </a:bodyPr>
            <a:lstStyle>
              <a:lvl1pPr defTabSz="415431">
                <a:defRPr b="0" sz="1200">
                  <a:solidFill>
                    <a:srgbClr val="FFFFFF"/>
                  </a:solidFill>
                </a:defRPr>
              </a:lvl1pPr>
            </a:lstStyle>
            <a:p>
              <a:pPr/>
              <a:r>
                <a:t>05</a:t>
              </a:r>
            </a:p>
          </p:txBody>
        </p:sp>
        <p:sp>
          <p:nvSpPr>
            <p:cNvPr id="275" name="Line"/>
            <p:cNvSpPr/>
            <p:nvPr/>
          </p:nvSpPr>
          <p:spPr>
            <a:xfrm flipV="1">
              <a:off x="8164339" y="614712"/>
              <a:ext cx="1" cy="23600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 algn="l" defTabSz="325120">
                <a:defRPr b="0" sz="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6" name="Line"/>
            <p:cNvSpPr/>
            <p:nvPr/>
          </p:nvSpPr>
          <p:spPr>
            <a:xfrm flipV="1">
              <a:off x="9669707" y="614712"/>
              <a:ext cx="1" cy="23600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 algn="l" defTabSz="325120">
                <a:defRPr b="0" sz="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277" name="Line"/>
            <p:cNvSpPr/>
            <p:nvPr/>
          </p:nvSpPr>
          <p:spPr>
            <a:xfrm flipV="1">
              <a:off x="11154169" y="614712"/>
              <a:ext cx="1" cy="23600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 algn="l" defTabSz="325120">
                <a:defRPr b="0" sz="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pic>
        <p:nvPicPr>
          <p:cNvPr id="279" name="pasted-movie.png" descr="pasted-movie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20861" y="4838283"/>
            <a:ext cx="2370668" cy="1444041"/>
          </a:xfrm>
          <a:prstGeom prst="rect">
            <a:avLst/>
          </a:prstGeom>
          <a:ln w="12700">
            <a:miter lim="400000"/>
          </a:ln>
        </p:spPr>
      </p:pic>
      <p:pic>
        <p:nvPicPr>
          <p:cNvPr id="280" name="pasted-movie.png" descr="pasted-movie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3853131" y="4838283"/>
            <a:ext cx="2370667" cy="1444041"/>
          </a:xfrm>
          <a:prstGeom prst="rect">
            <a:avLst/>
          </a:prstGeom>
          <a:ln w="12700">
            <a:miter lim="400000"/>
          </a:ln>
        </p:spPr>
      </p:pic>
      <p:pic>
        <p:nvPicPr>
          <p:cNvPr id="281" name="pasted-movie.png" descr="pasted-movie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7596547" y="4838283"/>
            <a:ext cx="2370667" cy="1444041"/>
          </a:xfrm>
          <a:prstGeom prst="rect">
            <a:avLst/>
          </a:prstGeom>
          <a:ln w="12700">
            <a:miter lim="400000"/>
          </a:ln>
        </p:spPr>
      </p:pic>
      <p:sp>
        <p:nvSpPr>
          <p:cNvPr id="282" name="CCE broadcast a general advice for hazardous weather for the coming days"/>
          <p:cNvSpPr txBox="1"/>
          <p:nvPr/>
        </p:nvSpPr>
        <p:spPr>
          <a:xfrm>
            <a:off x="3515715" y="2919860"/>
            <a:ext cx="1505344" cy="12895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b">
            <a:spAutoFit/>
          </a:bodyPr>
          <a:lstStyle>
            <a:lvl1pPr marL="145472" indent="-145472" algn="l">
              <a:spcBef>
                <a:spcPts val="4200"/>
              </a:spcBef>
              <a:buSzPct val="150000"/>
              <a:buChar char="•"/>
              <a:defRPr b="0" sz="1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CCE broadcast a general advice for hazardous weather for the coming days</a:t>
            </a:r>
          </a:p>
        </p:txBody>
      </p:sp>
      <p:sp>
        <p:nvSpPr>
          <p:cNvPr id="283" name="CCE activates pre-emergency in several areas"/>
          <p:cNvSpPr txBox="1"/>
          <p:nvPr/>
        </p:nvSpPr>
        <p:spPr>
          <a:xfrm>
            <a:off x="5023911" y="3529460"/>
            <a:ext cx="1581998" cy="6799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b">
            <a:spAutoFit/>
          </a:bodyPr>
          <a:lstStyle>
            <a:lvl1pPr marL="145472" indent="-145472" algn="l">
              <a:spcBef>
                <a:spcPts val="4200"/>
              </a:spcBef>
              <a:buSzPct val="150000"/>
              <a:buChar char="•"/>
              <a:defRPr b="0" sz="1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CCE activates pre-emergency in several areas</a:t>
            </a:r>
          </a:p>
        </p:txBody>
      </p:sp>
      <p:sp>
        <p:nvSpPr>
          <p:cNvPr id="284" name="AEMET issued a warning for 02 Sep (level: orange)"/>
          <p:cNvSpPr txBox="1"/>
          <p:nvPr/>
        </p:nvSpPr>
        <p:spPr>
          <a:xfrm>
            <a:off x="5023911" y="6363991"/>
            <a:ext cx="1581998" cy="8831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>
            <a:spAutoFit/>
          </a:bodyPr>
          <a:lstStyle>
            <a:lvl1pPr marL="145472" indent="-145472" algn="l">
              <a:spcBef>
                <a:spcPts val="4200"/>
              </a:spcBef>
              <a:buSzPct val="150000"/>
              <a:buChar char="•"/>
              <a:defRPr b="0" sz="1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AEMET issued a warning for 02 Sep (level: orange)</a:t>
            </a:r>
          </a:p>
        </p:txBody>
      </p:sp>
      <p:sp>
        <p:nvSpPr>
          <p:cNvPr id="285" name="EFAS notification for floods in Segura &amp; Júcar rivers"/>
          <p:cNvSpPr txBox="1"/>
          <p:nvPr/>
        </p:nvSpPr>
        <p:spPr>
          <a:xfrm>
            <a:off x="7491379" y="6363991"/>
            <a:ext cx="1581998" cy="8831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>
            <a:spAutoFit/>
          </a:bodyPr>
          <a:lstStyle>
            <a:lvl1pPr marL="145472" indent="-145472" algn="l">
              <a:spcBef>
                <a:spcPts val="4200"/>
              </a:spcBef>
              <a:buSzPct val="150000"/>
              <a:buChar char="•"/>
              <a:defRPr b="0" sz="1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EFAS notification for floods in Segura &amp; Júcar rivers</a:t>
            </a:r>
          </a:p>
        </p:txBody>
      </p:sp>
      <p:pic>
        <p:nvPicPr>
          <p:cNvPr id="286" name="Image" descr="Image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6946096" y="6976890"/>
            <a:ext cx="2370668" cy="1103843"/>
          </a:xfrm>
          <a:prstGeom prst="rect">
            <a:avLst/>
          </a:prstGeom>
          <a:ln w="12700">
            <a:miter lim="400000"/>
          </a:ln>
        </p:spPr>
      </p:pic>
      <p:sp>
        <p:nvSpPr>
          <p:cNvPr id="287" name="CCE activates pre-emergency in the whole region."/>
          <p:cNvSpPr txBox="1"/>
          <p:nvPr/>
        </p:nvSpPr>
        <p:spPr>
          <a:xfrm>
            <a:off x="9551552" y="3326260"/>
            <a:ext cx="1581998" cy="8831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b">
            <a:spAutoFit/>
          </a:bodyPr>
          <a:lstStyle>
            <a:lvl1pPr marL="145472" indent="-145472" algn="l">
              <a:spcBef>
                <a:spcPts val="4200"/>
              </a:spcBef>
              <a:buSzPct val="150000"/>
              <a:buChar char="•"/>
              <a:defRPr b="0" sz="1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CCE activates pre-emergency in the whole region.</a:t>
            </a:r>
          </a:p>
        </p:txBody>
      </p:sp>
      <p:pic>
        <p:nvPicPr>
          <p:cNvPr id="288" name="pasted-movie.png" descr="pasted-movie.png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9561012" y="4838283"/>
            <a:ext cx="2370668" cy="1444041"/>
          </a:xfrm>
          <a:prstGeom prst="rect">
            <a:avLst/>
          </a:prstGeom>
          <a:ln w="12700">
            <a:miter lim="400000"/>
          </a:ln>
        </p:spPr>
      </p:pic>
      <p:sp>
        <p:nvSpPr>
          <p:cNvPr id="289" name="EDERA shows high flash flood impacts in some basins"/>
          <p:cNvSpPr txBox="1"/>
          <p:nvPr/>
        </p:nvSpPr>
        <p:spPr>
          <a:xfrm>
            <a:off x="9551552" y="6176031"/>
            <a:ext cx="1584961" cy="939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>
            <a:lvl1pPr marL="145472" indent="-145472" algn="l" defTabSz="325120">
              <a:buSzPct val="150000"/>
              <a:buChar char="•"/>
              <a:defRPr b="0" sz="1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EDERA shows high flash flood impacts in some basins</a:t>
            </a:r>
          </a:p>
        </p:txBody>
      </p:sp>
      <p:pic>
        <p:nvPicPr>
          <p:cNvPr id="290" name="pasted-movie.png" descr="pasted-movie.png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213388" y="6988578"/>
            <a:ext cx="2370668" cy="1444040"/>
          </a:xfrm>
          <a:prstGeom prst="rect">
            <a:avLst/>
          </a:prstGeom>
          <a:ln w="12700">
            <a:miter lim="400000"/>
          </a:ln>
        </p:spPr>
      </p:pic>
      <p:pic>
        <p:nvPicPr>
          <p:cNvPr id="291" name="pasted-movie.png" descr="pasted-movie.png"/>
          <p:cNvPicPr>
            <a:picLocks noChangeAspect="1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3854026" y="6988578"/>
            <a:ext cx="2370668" cy="1444040"/>
          </a:xfrm>
          <a:prstGeom prst="rect">
            <a:avLst/>
          </a:prstGeom>
          <a:ln w="12700">
            <a:miter lim="400000"/>
          </a:ln>
        </p:spPr>
      </p:pic>
      <p:sp>
        <p:nvSpPr>
          <p:cNvPr id="292" name="Weak signal for 02 Sep 2023."/>
          <p:cNvSpPr txBox="1"/>
          <p:nvPr/>
        </p:nvSpPr>
        <p:spPr>
          <a:xfrm>
            <a:off x="414915" y="6363991"/>
            <a:ext cx="1581997" cy="4767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>
            <a:spAutoFit/>
          </a:bodyPr>
          <a:lstStyle>
            <a:lvl1pPr marL="145472" indent="-145472" algn="l">
              <a:spcBef>
                <a:spcPts val="4200"/>
              </a:spcBef>
              <a:buSzPct val="150000"/>
              <a:buChar char="•"/>
              <a:defRPr b="0" sz="1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Weak signal for 02 Sep 2023.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8" name="Group"/>
          <p:cNvGrpSpPr/>
          <p:nvPr/>
        </p:nvGrpSpPr>
        <p:grpSpPr>
          <a:xfrm>
            <a:off x="9076242" y="-16968"/>
            <a:ext cx="3928559" cy="6534170"/>
            <a:chOff x="0" y="0"/>
            <a:chExt cx="3928558" cy="6534168"/>
          </a:xfrm>
        </p:grpSpPr>
        <p:pic>
          <p:nvPicPr>
            <p:cNvPr id="294" name="Image" descr="Image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3928559" cy="261903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95" name="Image" descr="Image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2433241"/>
              <a:ext cx="3928559" cy="221280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96" name="pasted-movie.png" descr="pasted-movie.png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11174" r="0" b="0"/>
            <a:stretch>
              <a:fillRect/>
            </a:stretch>
          </p:blipFill>
          <p:spPr>
            <a:xfrm>
              <a:off x="1700943" y="0"/>
              <a:ext cx="2227547" cy="36360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97" name="Image" descr="Image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4584227"/>
              <a:ext cx="3928559" cy="19499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99" name="Rectangle"/>
          <p:cNvSpPr/>
          <p:nvPr/>
        </p:nvSpPr>
        <p:spPr>
          <a:xfrm>
            <a:off x="-81984" y="2902279"/>
            <a:ext cx="13085216" cy="5593697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b="0" sz="2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00" name="EDERA demonstr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Evaluation with end users</a:t>
            </a:r>
          </a:p>
        </p:txBody>
      </p:sp>
      <p:sp>
        <p:nvSpPr>
          <p:cNvPr id="301" name="The Emergency Coordination Centre (CCE) is the core of Valencia CP. It operates 24/7, coordinates and monitors the response, prepares reports, and, if necessary,  requests resources to  the DGPCE."/>
          <p:cNvSpPr txBox="1"/>
          <p:nvPr>
            <p:ph type="body" idx="1"/>
          </p:nvPr>
        </p:nvSpPr>
        <p:spPr>
          <a:xfrm>
            <a:off x="254000" y="1016000"/>
            <a:ext cx="8724901" cy="6286500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</a:lstStyle>
          <a:p>
            <a:pPr/>
            <a:r>
              <a:t>The Emergency Coordination Centre (CCE) is the core of Valencia CP. It operates 24/7, coordinates and monitors the response, prepares reports, and, if necessary,  requests resources to  the DGPCE.</a:t>
            </a:r>
          </a:p>
        </p:txBody>
      </p:sp>
      <p:grpSp>
        <p:nvGrpSpPr>
          <p:cNvPr id="323" name="Group"/>
          <p:cNvGrpSpPr/>
          <p:nvPr/>
        </p:nvGrpSpPr>
        <p:grpSpPr>
          <a:xfrm>
            <a:off x="-118599" y="3930009"/>
            <a:ext cx="13352677" cy="995534"/>
            <a:chOff x="0" y="0"/>
            <a:chExt cx="13352676" cy="995533"/>
          </a:xfrm>
        </p:grpSpPr>
        <p:sp>
          <p:nvSpPr>
            <p:cNvPr id="302" name="Rectangle"/>
            <p:cNvSpPr/>
            <p:nvPr/>
          </p:nvSpPr>
          <p:spPr>
            <a:xfrm>
              <a:off x="440370" y="206554"/>
              <a:ext cx="12478226" cy="788980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b="0" sz="2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303" name="Rectangle"/>
            <p:cNvSpPr/>
            <p:nvPr/>
          </p:nvSpPr>
          <p:spPr>
            <a:xfrm>
              <a:off x="650150" y="734686"/>
              <a:ext cx="12003378" cy="114959"/>
            </a:xfrm>
            <a:prstGeom prst="rect">
              <a:avLst/>
            </a:prstGeom>
            <a:solidFill>
              <a:srgbClr val="19519D"/>
            </a:solidFill>
            <a:ln w="12700" cap="flat">
              <a:noFill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 defTabSz="415431">
                <a:defRPr b="0" sz="1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304" name="30"/>
            <p:cNvSpPr txBox="1"/>
            <p:nvPr/>
          </p:nvSpPr>
          <p:spPr>
            <a:xfrm>
              <a:off x="2986082" y="0"/>
              <a:ext cx="1409118" cy="6076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7093" tIns="27093" rIns="27093" bIns="27093" numCol="1" anchor="b">
              <a:noAutofit/>
            </a:bodyPr>
            <a:lstStyle>
              <a:lvl1pPr defTabSz="415431">
                <a:defRPr b="0" sz="1200">
                  <a:solidFill>
                    <a:srgbClr val="FFFFFF"/>
                  </a:solidFill>
                </a:defRPr>
              </a:lvl1pPr>
            </a:lstStyle>
            <a:p>
              <a:pPr/>
              <a:r>
                <a:t>30</a:t>
              </a:r>
            </a:p>
          </p:txBody>
        </p:sp>
        <p:sp>
          <p:nvSpPr>
            <p:cNvPr id="305" name="Line"/>
            <p:cNvSpPr/>
            <p:nvPr/>
          </p:nvSpPr>
          <p:spPr>
            <a:xfrm flipV="1">
              <a:off x="2163773" y="614712"/>
              <a:ext cx="1" cy="23600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 algn="l" defTabSz="325120">
                <a:defRPr b="0" sz="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06" name="Line"/>
            <p:cNvSpPr/>
            <p:nvPr/>
          </p:nvSpPr>
          <p:spPr>
            <a:xfrm flipV="1">
              <a:off x="3669142" y="614712"/>
              <a:ext cx="1" cy="23600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 algn="l" defTabSz="325120">
                <a:defRPr b="0" sz="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07" name="Line"/>
            <p:cNvSpPr/>
            <p:nvPr/>
          </p:nvSpPr>
          <p:spPr>
            <a:xfrm flipV="1">
              <a:off x="5153602" y="614712"/>
              <a:ext cx="1" cy="23600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 algn="l" defTabSz="325120">
                <a:defRPr b="0" sz="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08" name="Line"/>
            <p:cNvSpPr/>
            <p:nvPr/>
          </p:nvSpPr>
          <p:spPr>
            <a:xfrm flipV="1">
              <a:off x="6658970" y="614712"/>
              <a:ext cx="1" cy="23600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 algn="l" defTabSz="325120">
                <a:defRPr b="0" sz="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09" name="Line"/>
            <p:cNvSpPr/>
            <p:nvPr/>
          </p:nvSpPr>
          <p:spPr>
            <a:xfrm flipV="1">
              <a:off x="671057" y="614713"/>
              <a:ext cx="1" cy="23600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 algn="l" defTabSz="325120">
                <a:defRPr b="0" sz="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10" name="31"/>
            <p:cNvSpPr txBox="1"/>
            <p:nvPr/>
          </p:nvSpPr>
          <p:spPr>
            <a:xfrm>
              <a:off x="4479124" y="0"/>
              <a:ext cx="1409118" cy="6076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7093" tIns="27093" rIns="27093" bIns="27093" numCol="1" anchor="b">
              <a:noAutofit/>
            </a:bodyPr>
            <a:lstStyle>
              <a:lvl1pPr defTabSz="415431">
                <a:defRPr b="0" sz="1200">
                  <a:solidFill>
                    <a:srgbClr val="FFFFFF"/>
                  </a:solidFill>
                </a:defRPr>
              </a:lvl1pPr>
            </a:lstStyle>
            <a:p>
              <a:pPr/>
              <a:r>
                <a:t>31</a:t>
              </a:r>
            </a:p>
          </p:txBody>
        </p:sp>
        <p:sp>
          <p:nvSpPr>
            <p:cNvPr id="311" name="Sep…"/>
            <p:cNvSpPr txBox="1"/>
            <p:nvPr/>
          </p:nvSpPr>
          <p:spPr>
            <a:xfrm>
              <a:off x="5972166" y="0"/>
              <a:ext cx="1409118" cy="6076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7093" tIns="27093" rIns="27093" bIns="27093" numCol="1" anchor="b">
              <a:noAutofit/>
            </a:bodyPr>
            <a:lstStyle/>
            <a:p>
              <a:pPr defTabSz="415431">
                <a:defRPr b="0" sz="1200">
                  <a:solidFill>
                    <a:srgbClr val="FFFFFF"/>
                  </a:solidFill>
                </a:defRPr>
              </a:pPr>
              <a:r>
                <a:t>Sep</a:t>
              </a:r>
            </a:p>
            <a:p>
              <a:pPr defTabSz="415431">
                <a:defRPr b="0" sz="1200">
                  <a:solidFill>
                    <a:srgbClr val="FFFFFF"/>
                  </a:solidFill>
                </a:defRPr>
              </a:pPr>
              <a:r>
                <a:t>01</a:t>
              </a:r>
            </a:p>
          </p:txBody>
        </p:sp>
        <p:sp>
          <p:nvSpPr>
            <p:cNvPr id="312" name="02"/>
            <p:cNvSpPr txBox="1"/>
            <p:nvPr/>
          </p:nvSpPr>
          <p:spPr>
            <a:xfrm>
              <a:off x="7465208" y="0"/>
              <a:ext cx="1409117" cy="6076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7093" tIns="27093" rIns="27093" bIns="27093" numCol="1" anchor="b">
              <a:noAutofit/>
            </a:bodyPr>
            <a:lstStyle>
              <a:lvl1pPr defTabSz="415431">
                <a:defRPr b="0" sz="1200">
                  <a:solidFill>
                    <a:srgbClr val="FFFFFF"/>
                  </a:solidFill>
                </a:defRPr>
              </a:lvl1pPr>
            </a:lstStyle>
            <a:p>
              <a:pPr/>
              <a:r>
                <a:t>02</a:t>
              </a:r>
            </a:p>
          </p:txBody>
        </p:sp>
        <p:sp>
          <p:nvSpPr>
            <p:cNvPr id="313" name="03"/>
            <p:cNvSpPr txBox="1"/>
            <p:nvPr/>
          </p:nvSpPr>
          <p:spPr>
            <a:xfrm>
              <a:off x="8958249" y="0"/>
              <a:ext cx="1409118" cy="6076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7093" tIns="27093" rIns="27093" bIns="27093" numCol="1" anchor="b">
              <a:noAutofit/>
            </a:bodyPr>
            <a:lstStyle>
              <a:lvl1pPr defTabSz="415431">
                <a:defRPr b="0" sz="1200">
                  <a:solidFill>
                    <a:srgbClr val="FFFFFF"/>
                  </a:solidFill>
                </a:defRPr>
              </a:lvl1pPr>
            </a:lstStyle>
            <a:p>
              <a:pPr/>
              <a:r>
                <a:t>03</a:t>
              </a:r>
            </a:p>
          </p:txBody>
        </p:sp>
        <p:sp>
          <p:nvSpPr>
            <p:cNvPr id="314" name="04"/>
            <p:cNvSpPr txBox="1"/>
            <p:nvPr/>
          </p:nvSpPr>
          <p:spPr>
            <a:xfrm>
              <a:off x="10451291" y="0"/>
              <a:ext cx="1409117" cy="6076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7093" tIns="27093" rIns="27093" bIns="27093" numCol="1" anchor="b">
              <a:noAutofit/>
            </a:bodyPr>
            <a:lstStyle>
              <a:lvl1pPr defTabSz="415431">
                <a:defRPr b="0" sz="1200">
                  <a:solidFill>
                    <a:srgbClr val="FFFFFF"/>
                  </a:solidFill>
                </a:defRPr>
              </a:lvl1pPr>
            </a:lstStyle>
            <a:p>
              <a:pPr/>
              <a:r>
                <a:t>04</a:t>
              </a:r>
            </a:p>
          </p:txBody>
        </p:sp>
        <p:sp>
          <p:nvSpPr>
            <p:cNvPr id="315" name="29"/>
            <p:cNvSpPr txBox="1"/>
            <p:nvPr/>
          </p:nvSpPr>
          <p:spPr>
            <a:xfrm>
              <a:off x="1493041" y="0"/>
              <a:ext cx="1409118" cy="6076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7093" tIns="27093" rIns="27093" bIns="27093" numCol="1" anchor="b">
              <a:noAutofit/>
            </a:bodyPr>
            <a:lstStyle>
              <a:lvl1pPr defTabSz="415431">
                <a:defRPr b="0" sz="1200">
                  <a:solidFill>
                    <a:srgbClr val="FFFFFF"/>
                  </a:solidFill>
                </a:defRPr>
              </a:lvl1pPr>
            </a:lstStyle>
            <a:p>
              <a:pPr/>
              <a:r>
                <a:t>29</a:t>
              </a:r>
            </a:p>
          </p:txBody>
        </p:sp>
        <p:sp>
          <p:nvSpPr>
            <p:cNvPr id="316" name="Aug 2023…"/>
            <p:cNvSpPr txBox="1"/>
            <p:nvPr/>
          </p:nvSpPr>
          <p:spPr>
            <a:xfrm>
              <a:off x="0" y="0"/>
              <a:ext cx="1409117" cy="6076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7093" tIns="27093" rIns="27093" bIns="27093" numCol="1" anchor="b">
              <a:noAutofit/>
            </a:bodyPr>
            <a:lstStyle/>
            <a:p>
              <a:pPr defTabSz="415431">
                <a:defRPr b="0" sz="1200">
                  <a:solidFill>
                    <a:srgbClr val="FFFFFF"/>
                  </a:solidFill>
                </a:defRPr>
              </a:pPr>
              <a:r>
                <a:t>Aug 2023</a:t>
              </a:r>
            </a:p>
            <a:p>
              <a:pPr defTabSz="415431">
                <a:defRPr b="0" sz="1200">
                  <a:solidFill>
                    <a:srgbClr val="FFFFFF"/>
                  </a:solidFill>
                </a:defRPr>
              </a:pPr>
              <a:r>
                <a:t>28</a:t>
              </a:r>
            </a:p>
          </p:txBody>
        </p:sp>
        <p:sp>
          <p:nvSpPr>
            <p:cNvPr id="317" name="Line"/>
            <p:cNvSpPr/>
            <p:nvPr/>
          </p:nvSpPr>
          <p:spPr>
            <a:xfrm flipV="1">
              <a:off x="12648118" y="614712"/>
              <a:ext cx="1" cy="23600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 algn="l" defTabSz="325120">
                <a:defRPr b="0" sz="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18" name="05"/>
            <p:cNvSpPr txBox="1"/>
            <p:nvPr/>
          </p:nvSpPr>
          <p:spPr>
            <a:xfrm>
              <a:off x="11943559" y="0"/>
              <a:ext cx="1409118" cy="6076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7093" tIns="27093" rIns="27093" bIns="27093" numCol="1" anchor="b">
              <a:noAutofit/>
            </a:bodyPr>
            <a:lstStyle>
              <a:lvl1pPr defTabSz="415431">
                <a:defRPr b="0" sz="1200">
                  <a:solidFill>
                    <a:srgbClr val="FFFFFF"/>
                  </a:solidFill>
                </a:defRPr>
              </a:lvl1pPr>
            </a:lstStyle>
            <a:p>
              <a:pPr/>
              <a:r>
                <a:t>05</a:t>
              </a:r>
            </a:p>
          </p:txBody>
        </p:sp>
        <p:sp>
          <p:nvSpPr>
            <p:cNvPr id="319" name="Rectangle"/>
            <p:cNvSpPr/>
            <p:nvPr/>
          </p:nvSpPr>
          <p:spPr>
            <a:xfrm>
              <a:off x="8158172" y="734686"/>
              <a:ext cx="2995299" cy="111526"/>
            </a:xfrm>
            <a:prstGeom prst="rect">
              <a:avLst/>
            </a:prstGeom>
            <a:solidFill>
              <a:srgbClr val="AD232D"/>
            </a:solidFill>
            <a:ln w="12700" cap="flat">
              <a:noFill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 defTabSz="415431">
                <a:defRPr b="0" sz="1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320" name="Line"/>
            <p:cNvSpPr/>
            <p:nvPr/>
          </p:nvSpPr>
          <p:spPr>
            <a:xfrm flipV="1">
              <a:off x="8164339" y="614712"/>
              <a:ext cx="1" cy="23600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 algn="l" defTabSz="325120">
                <a:defRPr b="0" sz="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21" name="Line"/>
            <p:cNvSpPr/>
            <p:nvPr/>
          </p:nvSpPr>
          <p:spPr>
            <a:xfrm flipV="1">
              <a:off x="9669707" y="614712"/>
              <a:ext cx="1" cy="23600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 algn="l" defTabSz="325120">
                <a:defRPr b="0" sz="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22" name="Line"/>
            <p:cNvSpPr/>
            <p:nvPr/>
          </p:nvSpPr>
          <p:spPr>
            <a:xfrm flipV="1">
              <a:off x="11154169" y="614712"/>
              <a:ext cx="1" cy="23600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 algn="l" defTabSz="325120">
                <a:defRPr b="0" sz="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</p:grpSp>
      <p:pic>
        <p:nvPicPr>
          <p:cNvPr id="324" name="pasted-movie.png" descr="pasted-movie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220861" y="4838283"/>
            <a:ext cx="2370668" cy="1444041"/>
          </a:xfrm>
          <a:prstGeom prst="rect">
            <a:avLst/>
          </a:prstGeom>
          <a:ln w="12700">
            <a:miter lim="400000"/>
          </a:ln>
        </p:spPr>
      </p:pic>
      <p:pic>
        <p:nvPicPr>
          <p:cNvPr id="325" name="pasted-movie.png" descr="pasted-movie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3853131" y="4838283"/>
            <a:ext cx="2370667" cy="1444041"/>
          </a:xfrm>
          <a:prstGeom prst="rect">
            <a:avLst/>
          </a:prstGeom>
          <a:ln w="12700">
            <a:miter lim="400000"/>
          </a:ln>
        </p:spPr>
      </p:pic>
      <p:pic>
        <p:nvPicPr>
          <p:cNvPr id="326" name="pasted-movie.png" descr="pasted-movie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7596547" y="4838283"/>
            <a:ext cx="2370667" cy="1444041"/>
          </a:xfrm>
          <a:prstGeom prst="rect">
            <a:avLst/>
          </a:prstGeom>
          <a:ln w="12700">
            <a:miter lim="400000"/>
          </a:ln>
        </p:spPr>
      </p:pic>
      <p:sp>
        <p:nvSpPr>
          <p:cNvPr id="327" name="CCE broadcast a general advice for hazardous weather for the coming days"/>
          <p:cNvSpPr txBox="1"/>
          <p:nvPr/>
        </p:nvSpPr>
        <p:spPr>
          <a:xfrm>
            <a:off x="3515715" y="2919860"/>
            <a:ext cx="1505344" cy="12895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b">
            <a:spAutoFit/>
          </a:bodyPr>
          <a:lstStyle>
            <a:lvl1pPr marL="145472" indent="-145472" algn="l">
              <a:spcBef>
                <a:spcPts val="4200"/>
              </a:spcBef>
              <a:buSzPct val="150000"/>
              <a:buChar char="•"/>
              <a:defRPr b="0" sz="1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CCE broadcast a general advice for hazardous weather for the coming days</a:t>
            </a:r>
          </a:p>
        </p:txBody>
      </p:sp>
      <p:sp>
        <p:nvSpPr>
          <p:cNvPr id="328" name="CCE activates pre-emergency in several areas"/>
          <p:cNvSpPr txBox="1"/>
          <p:nvPr/>
        </p:nvSpPr>
        <p:spPr>
          <a:xfrm>
            <a:off x="5023911" y="3529460"/>
            <a:ext cx="1581998" cy="6799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b">
            <a:spAutoFit/>
          </a:bodyPr>
          <a:lstStyle>
            <a:lvl1pPr marL="145472" indent="-145472" algn="l">
              <a:spcBef>
                <a:spcPts val="4200"/>
              </a:spcBef>
              <a:buSzPct val="150000"/>
              <a:buChar char="•"/>
              <a:defRPr b="0" sz="1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CCE activates pre-emergency in several areas</a:t>
            </a:r>
          </a:p>
        </p:txBody>
      </p:sp>
      <p:sp>
        <p:nvSpPr>
          <p:cNvPr id="329" name="AEMET issued a warning for 02 Sep (level: orange)"/>
          <p:cNvSpPr txBox="1"/>
          <p:nvPr/>
        </p:nvSpPr>
        <p:spPr>
          <a:xfrm>
            <a:off x="5023911" y="6363991"/>
            <a:ext cx="1581998" cy="8831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>
            <a:spAutoFit/>
          </a:bodyPr>
          <a:lstStyle>
            <a:lvl1pPr marL="145472" indent="-145472" algn="l">
              <a:spcBef>
                <a:spcPts val="4200"/>
              </a:spcBef>
              <a:buSzPct val="150000"/>
              <a:buChar char="•"/>
              <a:defRPr b="0" sz="1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AEMET issued a warning for 02 Sep (level: orange)</a:t>
            </a:r>
          </a:p>
        </p:txBody>
      </p:sp>
      <p:sp>
        <p:nvSpPr>
          <p:cNvPr id="330" name="EFAS notification for floods in Segura &amp; Júcar rivers"/>
          <p:cNvSpPr txBox="1"/>
          <p:nvPr/>
        </p:nvSpPr>
        <p:spPr>
          <a:xfrm>
            <a:off x="7491379" y="6363991"/>
            <a:ext cx="1581998" cy="8831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>
            <a:spAutoFit/>
          </a:bodyPr>
          <a:lstStyle>
            <a:lvl1pPr marL="145472" indent="-145472" algn="l">
              <a:spcBef>
                <a:spcPts val="4200"/>
              </a:spcBef>
              <a:buSzPct val="150000"/>
              <a:buChar char="•"/>
              <a:defRPr b="0" sz="1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EFAS notification for floods in Segura &amp; Júcar rivers</a:t>
            </a:r>
          </a:p>
        </p:txBody>
      </p:sp>
      <p:pic>
        <p:nvPicPr>
          <p:cNvPr id="331" name="Image" descr="Image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6946096" y="6976890"/>
            <a:ext cx="2370668" cy="1103843"/>
          </a:xfrm>
          <a:prstGeom prst="rect">
            <a:avLst/>
          </a:prstGeom>
          <a:ln w="12700">
            <a:miter lim="400000"/>
          </a:ln>
        </p:spPr>
      </p:pic>
      <p:sp>
        <p:nvSpPr>
          <p:cNvPr id="332" name="CCE activates pre-emergency in the whole region."/>
          <p:cNvSpPr txBox="1"/>
          <p:nvPr/>
        </p:nvSpPr>
        <p:spPr>
          <a:xfrm>
            <a:off x="9551552" y="3326260"/>
            <a:ext cx="1581998" cy="8831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b">
            <a:spAutoFit/>
          </a:bodyPr>
          <a:lstStyle>
            <a:lvl1pPr marL="145472" indent="-145472" algn="l">
              <a:spcBef>
                <a:spcPts val="4200"/>
              </a:spcBef>
              <a:buSzPct val="150000"/>
              <a:buChar char="•"/>
              <a:defRPr b="0" sz="1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CCE activates pre-emergency in the whole region.</a:t>
            </a:r>
          </a:p>
        </p:txBody>
      </p:sp>
      <p:pic>
        <p:nvPicPr>
          <p:cNvPr id="333" name="pasted-movie.png" descr="pasted-movie.png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9561012" y="4838283"/>
            <a:ext cx="2370668" cy="1444041"/>
          </a:xfrm>
          <a:prstGeom prst="rect">
            <a:avLst/>
          </a:prstGeom>
          <a:ln w="12700">
            <a:miter lim="400000"/>
          </a:ln>
        </p:spPr>
      </p:pic>
      <p:sp>
        <p:nvSpPr>
          <p:cNvPr id="334" name="EDERA shows high flash flood impacts in some basins"/>
          <p:cNvSpPr txBox="1"/>
          <p:nvPr/>
        </p:nvSpPr>
        <p:spPr>
          <a:xfrm>
            <a:off x="9551552" y="6176031"/>
            <a:ext cx="1584961" cy="939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ctr">
            <a:spAutoFit/>
          </a:bodyPr>
          <a:lstStyle>
            <a:lvl1pPr marL="145472" indent="-145472" algn="l" defTabSz="325120">
              <a:buSzPct val="150000"/>
              <a:buChar char="•"/>
              <a:defRPr b="0" sz="1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EDERA shows high flash flood impacts in some basins</a:t>
            </a:r>
          </a:p>
        </p:txBody>
      </p:sp>
      <p:pic>
        <p:nvPicPr>
          <p:cNvPr id="335" name="pasted-movie.png" descr="pasted-movie.png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213388" y="6988578"/>
            <a:ext cx="2370668" cy="1444040"/>
          </a:xfrm>
          <a:prstGeom prst="rect">
            <a:avLst/>
          </a:prstGeom>
          <a:ln w="12700">
            <a:miter lim="400000"/>
          </a:ln>
        </p:spPr>
      </p:pic>
      <p:pic>
        <p:nvPicPr>
          <p:cNvPr id="336" name="pasted-movie.png" descr="pasted-movie.png"/>
          <p:cNvPicPr>
            <a:picLocks noChangeAspect="1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3854026" y="6988578"/>
            <a:ext cx="2370668" cy="1444040"/>
          </a:xfrm>
          <a:prstGeom prst="rect">
            <a:avLst/>
          </a:prstGeom>
          <a:ln w="12700">
            <a:miter lim="400000"/>
          </a:ln>
        </p:spPr>
      </p:pic>
      <p:sp>
        <p:nvSpPr>
          <p:cNvPr id="337" name="Weak signal for 02 Sep 2023."/>
          <p:cNvSpPr txBox="1"/>
          <p:nvPr/>
        </p:nvSpPr>
        <p:spPr>
          <a:xfrm>
            <a:off x="414915" y="6363991"/>
            <a:ext cx="1581997" cy="4767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>
            <a:spAutoFit/>
          </a:bodyPr>
          <a:lstStyle>
            <a:lvl1pPr marL="145472" indent="-145472" algn="l">
              <a:spcBef>
                <a:spcPts val="4200"/>
              </a:spcBef>
              <a:buSzPct val="150000"/>
              <a:buChar char="•"/>
              <a:defRPr b="0" sz="1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Weak signal for 02 Sep 2023.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3" name="Group"/>
          <p:cNvGrpSpPr/>
          <p:nvPr/>
        </p:nvGrpSpPr>
        <p:grpSpPr>
          <a:xfrm>
            <a:off x="9076242" y="-16968"/>
            <a:ext cx="3928559" cy="6534170"/>
            <a:chOff x="0" y="0"/>
            <a:chExt cx="3928558" cy="6534168"/>
          </a:xfrm>
        </p:grpSpPr>
        <p:pic>
          <p:nvPicPr>
            <p:cNvPr id="339" name="Image" descr="Image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3928559" cy="261903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40" name="Image" descr="Image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2433241"/>
              <a:ext cx="3928559" cy="221280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41" name="pasted-movie.png" descr="pasted-movie.png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11174" r="0" b="0"/>
            <a:stretch>
              <a:fillRect/>
            </a:stretch>
          </p:blipFill>
          <p:spPr>
            <a:xfrm>
              <a:off x="1700943" y="0"/>
              <a:ext cx="2227547" cy="36360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42" name="Image" descr="Image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4584227"/>
              <a:ext cx="3928559" cy="19499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44" name="Rectangle"/>
          <p:cNvSpPr/>
          <p:nvPr/>
        </p:nvSpPr>
        <p:spPr>
          <a:xfrm>
            <a:off x="-81984" y="2902279"/>
            <a:ext cx="13085216" cy="5593697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b="0" sz="2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45" name="EDERA demonstr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Evaluation with end users</a:t>
            </a:r>
          </a:p>
        </p:txBody>
      </p:sp>
      <p:sp>
        <p:nvSpPr>
          <p:cNvPr id="346" name="The Emergency Coordination Centre (CCE) is the core of Valencia CP. It operates 24/7, coordinates and monitors the response, prepares reports, and, if necessary,  requests resources to  the DGPCE."/>
          <p:cNvSpPr txBox="1"/>
          <p:nvPr>
            <p:ph type="body" idx="1"/>
          </p:nvPr>
        </p:nvSpPr>
        <p:spPr>
          <a:xfrm>
            <a:off x="254000" y="1016000"/>
            <a:ext cx="8724901" cy="6286500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</a:lstStyle>
          <a:p>
            <a:pPr/>
            <a:r>
              <a:t>The Emergency Coordination Centre (CCE) is the core of Valencia CP. It operates 24/7, coordinates and monitors the response, prepares reports, and, if necessary,  requests resources to  the DGPCE.</a:t>
            </a:r>
          </a:p>
        </p:txBody>
      </p:sp>
      <p:grpSp>
        <p:nvGrpSpPr>
          <p:cNvPr id="350" name="Group"/>
          <p:cNvGrpSpPr/>
          <p:nvPr/>
        </p:nvGrpSpPr>
        <p:grpSpPr>
          <a:xfrm>
            <a:off x="321772" y="4136563"/>
            <a:ext cx="12478225" cy="788980"/>
            <a:chOff x="0" y="0"/>
            <a:chExt cx="12478224" cy="788978"/>
          </a:xfrm>
        </p:grpSpPr>
        <p:sp>
          <p:nvSpPr>
            <p:cNvPr id="347" name="Rectangle"/>
            <p:cNvSpPr/>
            <p:nvPr/>
          </p:nvSpPr>
          <p:spPr>
            <a:xfrm>
              <a:off x="0" y="0"/>
              <a:ext cx="12478225" cy="788979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b="0" sz="2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348" name="Rectangle"/>
            <p:cNvSpPr/>
            <p:nvPr/>
          </p:nvSpPr>
          <p:spPr>
            <a:xfrm>
              <a:off x="209779" y="528132"/>
              <a:ext cx="12003378" cy="114959"/>
            </a:xfrm>
            <a:prstGeom prst="rect">
              <a:avLst/>
            </a:prstGeom>
            <a:solidFill>
              <a:srgbClr val="19519D"/>
            </a:solidFill>
            <a:ln w="12700" cap="flat">
              <a:noFill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 defTabSz="415431">
                <a:defRPr b="0" sz="1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349" name="Rectangle"/>
            <p:cNvSpPr/>
            <p:nvPr/>
          </p:nvSpPr>
          <p:spPr>
            <a:xfrm>
              <a:off x="3243200" y="528132"/>
              <a:ext cx="5963625" cy="111526"/>
            </a:xfrm>
            <a:prstGeom prst="rect">
              <a:avLst/>
            </a:prstGeom>
            <a:solidFill>
              <a:srgbClr val="AD232D"/>
            </a:solidFill>
            <a:ln w="12700" cap="flat">
              <a:noFill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 defTabSz="415431">
                <a:defRPr b="0" sz="1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</p:grpSp>
      <p:sp>
        <p:nvSpPr>
          <p:cNvPr id="351" name="CCE activates pre-emergency in the whole region."/>
          <p:cNvSpPr txBox="1"/>
          <p:nvPr/>
        </p:nvSpPr>
        <p:spPr>
          <a:xfrm>
            <a:off x="6547405" y="3326260"/>
            <a:ext cx="1581997" cy="8831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b">
            <a:spAutoFit/>
          </a:bodyPr>
          <a:lstStyle>
            <a:lvl1pPr marL="145472" indent="-145472" algn="l">
              <a:spcBef>
                <a:spcPts val="4200"/>
              </a:spcBef>
              <a:buSzPct val="150000"/>
              <a:buChar char="•"/>
              <a:defRPr b="0" sz="1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CCE activates pre-emergency in the whole region.</a:t>
            </a:r>
          </a:p>
        </p:txBody>
      </p:sp>
      <p:sp>
        <p:nvSpPr>
          <p:cNvPr id="352" name="Line"/>
          <p:cNvSpPr/>
          <p:nvPr/>
        </p:nvSpPr>
        <p:spPr>
          <a:xfrm flipV="1">
            <a:off x="531355" y="4544722"/>
            <a:ext cx="1" cy="236002"/>
          </a:xfrm>
          <a:prstGeom prst="line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lIns="27093" tIns="27093" rIns="27093" bIns="27093" anchor="ctr"/>
          <a:lstStyle/>
          <a:p>
            <a:pPr algn="l" defTabSz="325120">
              <a:defRPr b="0" sz="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53" name="Line"/>
          <p:cNvSpPr/>
          <p:nvPr/>
        </p:nvSpPr>
        <p:spPr>
          <a:xfrm flipV="1">
            <a:off x="3548055" y="4544722"/>
            <a:ext cx="1" cy="236002"/>
          </a:xfrm>
          <a:prstGeom prst="line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lIns="27093" tIns="27093" rIns="27093" bIns="27093" anchor="ctr"/>
          <a:lstStyle/>
          <a:p>
            <a:pPr algn="l" defTabSz="325120">
              <a:defRPr b="0" sz="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54" name="Line"/>
          <p:cNvSpPr/>
          <p:nvPr/>
        </p:nvSpPr>
        <p:spPr>
          <a:xfrm flipV="1">
            <a:off x="6564754" y="4544722"/>
            <a:ext cx="1" cy="236002"/>
          </a:xfrm>
          <a:prstGeom prst="line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lIns="27093" tIns="27093" rIns="27093" bIns="27093" anchor="ctr"/>
          <a:lstStyle/>
          <a:p>
            <a:pPr algn="l" defTabSz="325120">
              <a:defRPr b="0" sz="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55" name="Line"/>
          <p:cNvSpPr/>
          <p:nvPr/>
        </p:nvSpPr>
        <p:spPr>
          <a:xfrm flipV="1">
            <a:off x="9539555" y="4544722"/>
            <a:ext cx="1" cy="236002"/>
          </a:xfrm>
          <a:prstGeom prst="line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lIns="27093" tIns="27093" rIns="27093" bIns="27093" anchor="ctr"/>
          <a:lstStyle/>
          <a:p>
            <a:pPr algn="l" defTabSz="325120">
              <a:defRPr b="0" sz="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56" name="Sep…"/>
          <p:cNvSpPr txBox="1"/>
          <p:nvPr/>
        </p:nvSpPr>
        <p:spPr>
          <a:xfrm>
            <a:off x="-844972" y="3930009"/>
            <a:ext cx="2823815" cy="607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 anchor="b"/>
          <a:lstStyle/>
          <a:p>
            <a:pPr defTabSz="415431">
              <a:defRPr b="0" sz="1200">
                <a:solidFill>
                  <a:srgbClr val="FFFFFF"/>
                </a:solidFill>
              </a:defRPr>
            </a:pPr>
            <a:r>
              <a:t>Sep</a:t>
            </a:r>
          </a:p>
          <a:p>
            <a:pPr defTabSz="415431">
              <a:defRPr b="0" sz="1200">
                <a:solidFill>
                  <a:srgbClr val="FFFFFF"/>
                </a:solidFill>
              </a:defRPr>
            </a:pPr>
            <a:r>
              <a:t>01</a:t>
            </a:r>
          </a:p>
        </p:txBody>
      </p:sp>
      <p:sp>
        <p:nvSpPr>
          <p:cNvPr id="357" name="02"/>
          <p:cNvSpPr txBox="1"/>
          <p:nvPr/>
        </p:nvSpPr>
        <p:spPr>
          <a:xfrm>
            <a:off x="2147023" y="3930009"/>
            <a:ext cx="2823815" cy="607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 anchor="b"/>
          <a:lstStyle>
            <a:lvl1pPr defTabSz="415431">
              <a:defRPr b="0" sz="1200">
                <a:solidFill>
                  <a:srgbClr val="FFFFFF"/>
                </a:solidFill>
              </a:defRPr>
            </a:lvl1pPr>
          </a:lstStyle>
          <a:p>
            <a:pPr/>
            <a:r>
              <a:t>02</a:t>
            </a:r>
          </a:p>
        </p:txBody>
      </p:sp>
      <p:sp>
        <p:nvSpPr>
          <p:cNvPr id="358" name="03"/>
          <p:cNvSpPr txBox="1"/>
          <p:nvPr/>
        </p:nvSpPr>
        <p:spPr>
          <a:xfrm>
            <a:off x="5139020" y="3930009"/>
            <a:ext cx="2823814" cy="607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 anchor="b"/>
          <a:lstStyle>
            <a:lvl1pPr defTabSz="415431">
              <a:defRPr b="0" sz="1200">
                <a:solidFill>
                  <a:srgbClr val="FFFFFF"/>
                </a:solidFill>
              </a:defRPr>
            </a:lvl1pPr>
          </a:lstStyle>
          <a:p>
            <a:pPr/>
            <a:r>
              <a:t>03</a:t>
            </a:r>
          </a:p>
        </p:txBody>
      </p:sp>
      <p:sp>
        <p:nvSpPr>
          <p:cNvPr id="359" name="04"/>
          <p:cNvSpPr txBox="1"/>
          <p:nvPr/>
        </p:nvSpPr>
        <p:spPr>
          <a:xfrm>
            <a:off x="8131015" y="3930009"/>
            <a:ext cx="2823815" cy="607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 anchor="b"/>
          <a:lstStyle>
            <a:lvl1pPr defTabSz="415431">
              <a:defRPr b="0" sz="1200">
                <a:solidFill>
                  <a:srgbClr val="FFFFFF"/>
                </a:solidFill>
              </a:defRPr>
            </a:lvl1pPr>
          </a:lstStyle>
          <a:p>
            <a:pPr/>
            <a:r>
              <a:t>04</a:t>
            </a:r>
          </a:p>
        </p:txBody>
      </p:sp>
      <p:sp>
        <p:nvSpPr>
          <p:cNvPr id="360" name="Line"/>
          <p:cNvSpPr/>
          <p:nvPr/>
        </p:nvSpPr>
        <p:spPr>
          <a:xfrm flipV="1">
            <a:off x="12533371" y="4544722"/>
            <a:ext cx="1" cy="236002"/>
          </a:xfrm>
          <a:prstGeom prst="line">
            <a:avLst/>
          </a:prstGeom>
          <a:ln w="12700">
            <a:solidFill>
              <a:srgbClr val="000000"/>
            </a:solidFill>
            <a:miter lim="400000"/>
          </a:ln>
        </p:spPr>
        <p:txBody>
          <a:bodyPr lIns="27093" tIns="27093" rIns="27093" bIns="27093" anchor="ctr"/>
          <a:lstStyle/>
          <a:p>
            <a:pPr algn="l" defTabSz="325120">
              <a:defRPr b="0" sz="8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61" name="05"/>
          <p:cNvSpPr txBox="1"/>
          <p:nvPr/>
        </p:nvSpPr>
        <p:spPr>
          <a:xfrm>
            <a:off x="11121463" y="3930009"/>
            <a:ext cx="2823815" cy="607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27093" tIns="27093" rIns="27093" bIns="27093" anchor="b"/>
          <a:lstStyle>
            <a:lvl1pPr defTabSz="415431">
              <a:defRPr b="0" sz="1200">
                <a:solidFill>
                  <a:srgbClr val="FFFFFF"/>
                </a:solidFill>
              </a:defRPr>
            </a:lvl1pPr>
          </a:lstStyle>
          <a:p>
            <a:pPr/>
            <a:r>
              <a:t>05</a:t>
            </a:r>
          </a:p>
        </p:txBody>
      </p:sp>
      <p:sp>
        <p:nvSpPr>
          <p:cNvPr id="362" name="CCE activated pre-emergency in several areas"/>
          <p:cNvSpPr txBox="1"/>
          <p:nvPr/>
        </p:nvSpPr>
        <p:spPr>
          <a:xfrm>
            <a:off x="343764" y="3529460"/>
            <a:ext cx="1581998" cy="6799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b">
            <a:spAutoFit/>
          </a:bodyPr>
          <a:lstStyle>
            <a:lvl1pPr marL="145472" indent="-145472" algn="l">
              <a:spcBef>
                <a:spcPts val="4200"/>
              </a:spcBef>
              <a:buSzPct val="150000"/>
              <a:buChar char="•"/>
              <a:defRPr b="0" sz="1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CCE activated pre-emergency in several areas</a:t>
            </a:r>
          </a:p>
        </p:txBody>
      </p:sp>
      <p:sp>
        <p:nvSpPr>
          <p:cNvPr id="363" name="Rectangle"/>
          <p:cNvSpPr/>
          <p:nvPr/>
        </p:nvSpPr>
        <p:spPr>
          <a:xfrm>
            <a:off x="3559478" y="5051817"/>
            <a:ext cx="5981351" cy="995534"/>
          </a:xfrm>
          <a:prstGeom prst="rect">
            <a:avLst/>
          </a:prstGeom>
          <a:solidFill>
            <a:srgbClr val="F9D6B0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b="0" sz="2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64" name="Secondary roads closed…"/>
          <p:cNvSpPr txBox="1"/>
          <p:nvPr/>
        </p:nvSpPr>
        <p:spPr>
          <a:xfrm>
            <a:off x="3680855" y="5124227"/>
            <a:ext cx="5815352" cy="8507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numCol="2" spcCol="290767"/>
          <a:lstStyle/>
          <a:p>
            <a:pPr marL="145472" indent="-145472" algn="l">
              <a:spcBef>
                <a:spcPts val="300"/>
              </a:spcBef>
              <a:buSzPct val="150000"/>
              <a:buChar char="•"/>
              <a:defRPr b="0" sz="1400">
                <a:latin typeface="Arial"/>
                <a:ea typeface="Arial"/>
                <a:cs typeface="Arial"/>
                <a:sym typeface="Arial"/>
              </a:defRPr>
            </a:pPr>
            <a:r>
              <a:t>Secondary roads closed</a:t>
            </a:r>
          </a:p>
          <a:p>
            <a:pPr marL="145472" indent="-145472" algn="l">
              <a:spcBef>
                <a:spcPts val="300"/>
              </a:spcBef>
              <a:buSzPct val="150000"/>
              <a:buChar char="•"/>
              <a:defRPr b="0" sz="1400">
                <a:latin typeface="Arial"/>
                <a:ea typeface="Arial"/>
                <a:cs typeface="Arial"/>
                <a:sym typeface="Arial"/>
              </a:defRPr>
            </a:pPr>
            <a:r>
              <a:t>Flooding of basements.</a:t>
            </a:r>
          </a:p>
          <a:p>
            <a:pPr marL="145472" indent="-145472" algn="l">
              <a:spcBef>
                <a:spcPts val="300"/>
              </a:spcBef>
              <a:buSzPct val="150000"/>
              <a:buChar char="•"/>
              <a:defRPr b="0" sz="1400">
                <a:latin typeface="Arial"/>
                <a:ea typeface="Arial"/>
                <a:cs typeface="Arial"/>
                <a:sym typeface="Arial"/>
              </a:defRPr>
            </a:pPr>
            <a:r>
              <a:t>Falling cornices, trees and branches.</a:t>
            </a:r>
          </a:p>
          <a:p>
            <a:pPr marL="145472" indent="-145472" algn="l">
              <a:spcBef>
                <a:spcPts val="300"/>
              </a:spcBef>
              <a:buSzPct val="150000"/>
              <a:buChar char="•"/>
              <a:defRPr b="0" sz="1400">
                <a:latin typeface="Arial"/>
                <a:ea typeface="Arial"/>
                <a:cs typeface="Arial"/>
                <a:sym typeface="Arial"/>
              </a:defRPr>
            </a:pPr>
            <a:r>
              <a:t>Power outage</a:t>
            </a:r>
          </a:p>
          <a:p>
            <a:pPr marL="145472" indent="-145472" algn="l">
              <a:spcBef>
                <a:spcPts val="300"/>
              </a:spcBef>
              <a:buSzPct val="150000"/>
              <a:buChar char="•"/>
              <a:defRPr b="0" sz="1400">
                <a:latin typeface="Arial"/>
                <a:ea typeface="Arial"/>
                <a:cs typeface="Arial"/>
                <a:sym typeface="Arial"/>
              </a:defRPr>
            </a:pPr>
            <a:r>
              <a:t>Delay in public transportation  (metro and trains)</a:t>
            </a:r>
          </a:p>
          <a:p>
            <a:pPr marL="145472" indent="-145472" algn="l">
              <a:spcBef>
                <a:spcPts val="300"/>
              </a:spcBef>
              <a:buSzPct val="150000"/>
              <a:buChar char="•"/>
              <a:defRPr b="0" sz="1400">
                <a:latin typeface="Arial"/>
                <a:ea typeface="Arial"/>
                <a:cs typeface="Arial"/>
                <a:sym typeface="Arial"/>
              </a:defRPr>
            </a:pPr>
            <a:r>
              <a:t>Cars trapped</a:t>
            </a:r>
          </a:p>
        </p:txBody>
      </p:sp>
      <p:grpSp>
        <p:nvGrpSpPr>
          <p:cNvPr id="367" name="pasted-movie.png"/>
          <p:cNvGrpSpPr/>
          <p:nvPr/>
        </p:nvGrpSpPr>
        <p:grpSpPr>
          <a:xfrm>
            <a:off x="2165675" y="6183000"/>
            <a:ext cx="3077122" cy="2357967"/>
            <a:chOff x="0" y="0"/>
            <a:chExt cx="3077121" cy="2357966"/>
          </a:xfrm>
        </p:grpSpPr>
        <p:pic>
          <p:nvPicPr>
            <p:cNvPr id="366" name="pasted-movie.png" descr="pasted-movie.png"/>
            <p:cNvPicPr>
              <a:picLocks noChangeAspect="1"/>
            </p:cNvPicPr>
            <p:nvPr/>
          </p:nvPicPr>
          <p:blipFill>
            <a:blip r:embed="rId6">
              <a:extLst/>
            </a:blip>
            <a:srcRect l="0" t="6335" r="1409" b="22794"/>
            <a:stretch>
              <a:fillRect/>
            </a:stretch>
          </p:blipFill>
          <p:spPr>
            <a:xfrm>
              <a:off x="101600" y="76200"/>
              <a:ext cx="2873922" cy="206586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65" name="pasted-movie.png" descr="pasted-movie.png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0" y="-1"/>
              <a:ext cx="3077122" cy="2357968"/>
            </a:xfrm>
            <a:prstGeom prst="rect">
              <a:avLst/>
            </a:prstGeom>
            <a:effectLst/>
          </p:spPr>
        </p:pic>
      </p:grpSp>
      <p:grpSp>
        <p:nvGrpSpPr>
          <p:cNvPr id="370" name="pasted-movie.png"/>
          <p:cNvGrpSpPr/>
          <p:nvPr/>
        </p:nvGrpSpPr>
        <p:grpSpPr>
          <a:xfrm>
            <a:off x="5216121" y="6182391"/>
            <a:ext cx="2957690" cy="2357967"/>
            <a:chOff x="0" y="0"/>
            <a:chExt cx="2957689" cy="2357966"/>
          </a:xfrm>
        </p:grpSpPr>
        <p:pic>
          <p:nvPicPr>
            <p:cNvPr id="369" name="pasted-movie.png" descr="pasted-movie.png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101600" y="76200"/>
              <a:ext cx="2754490" cy="206586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68" name="pasted-movie.png" descr="pasted-movie.png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0" y="0"/>
              <a:ext cx="2957690" cy="2357967"/>
            </a:xfrm>
            <a:prstGeom prst="rect">
              <a:avLst/>
            </a:prstGeom>
            <a:effectLst/>
          </p:spPr>
        </p:pic>
      </p:grpSp>
      <p:grpSp>
        <p:nvGrpSpPr>
          <p:cNvPr id="373" name="pasted-movie.png"/>
          <p:cNvGrpSpPr/>
          <p:nvPr/>
        </p:nvGrpSpPr>
        <p:grpSpPr>
          <a:xfrm>
            <a:off x="8153047" y="6183000"/>
            <a:ext cx="2954108" cy="2357967"/>
            <a:chOff x="0" y="0"/>
            <a:chExt cx="2954107" cy="2357966"/>
          </a:xfrm>
        </p:grpSpPr>
        <p:pic>
          <p:nvPicPr>
            <p:cNvPr id="372" name="pasted-movie.png" descr="pasted-movie.png"/>
            <p:cNvPicPr>
              <a:picLocks noChangeAspect="1"/>
            </p:cNvPicPr>
            <p:nvPr/>
          </p:nvPicPr>
          <p:blipFill>
            <a:blip r:embed="rId10">
              <a:extLst/>
            </a:blip>
            <a:stretch>
              <a:fillRect/>
            </a:stretch>
          </p:blipFill>
          <p:spPr>
            <a:xfrm>
              <a:off x="101600" y="76200"/>
              <a:ext cx="2750908" cy="2065867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371" name="pasted-movie.png" descr="pasted-movie.png"/>
            <p:cNvPicPr>
              <a:picLocks noChangeAspect="0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0" y="0"/>
              <a:ext cx="2954108" cy="2357967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="0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9" name="Group"/>
          <p:cNvGrpSpPr/>
          <p:nvPr/>
        </p:nvGrpSpPr>
        <p:grpSpPr>
          <a:xfrm>
            <a:off x="9076242" y="-16968"/>
            <a:ext cx="3928559" cy="6534170"/>
            <a:chOff x="0" y="0"/>
            <a:chExt cx="3928558" cy="6534168"/>
          </a:xfrm>
        </p:grpSpPr>
        <p:pic>
          <p:nvPicPr>
            <p:cNvPr id="375" name="Image" descr="Image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3928559" cy="261903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76" name="Image" descr="Image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0" y="2433241"/>
              <a:ext cx="3928559" cy="221280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77" name="pasted-movie.png" descr="pasted-movie.png"/>
            <p:cNvPicPr>
              <a:picLocks noChangeAspect="1"/>
            </p:cNvPicPr>
            <p:nvPr/>
          </p:nvPicPr>
          <p:blipFill>
            <a:blip r:embed="rId4">
              <a:extLst/>
            </a:blip>
            <a:srcRect l="0" t="11174" r="0" b="0"/>
            <a:stretch>
              <a:fillRect/>
            </a:stretch>
          </p:blipFill>
          <p:spPr>
            <a:xfrm>
              <a:off x="1700943" y="0"/>
              <a:ext cx="2227547" cy="36360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78" name="Image" descr="Image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0" y="4584227"/>
              <a:ext cx="3928559" cy="19499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80" name="Rectangle"/>
          <p:cNvSpPr/>
          <p:nvPr/>
        </p:nvSpPr>
        <p:spPr>
          <a:xfrm>
            <a:off x="-81984" y="2902279"/>
            <a:ext cx="13085216" cy="5593697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b="0" sz="20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381" name="EDERA demonstr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Evaluation with end users</a:t>
            </a:r>
          </a:p>
        </p:txBody>
      </p:sp>
      <p:sp>
        <p:nvSpPr>
          <p:cNvPr id="382" name="The Emergency Coordination Centre (CCE) is the core of Valencia CP. It operates 24/7, coordinates and monitors the response, prepares reports, and, if necessary,  requests resources to  the DGPCE."/>
          <p:cNvSpPr txBox="1"/>
          <p:nvPr>
            <p:ph type="body" idx="1"/>
          </p:nvPr>
        </p:nvSpPr>
        <p:spPr>
          <a:xfrm>
            <a:off x="254000" y="1016000"/>
            <a:ext cx="8724901" cy="6286500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</a:lstStyle>
          <a:p>
            <a:pPr/>
            <a:r>
              <a:t>The Emergency Coordination Centre (CCE) is the core of Valencia CP. It operates 24/7, coordinates and monitors the response, prepares reports, and, if necessary,  requests resources to  the DGPCE.</a:t>
            </a:r>
          </a:p>
        </p:txBody>
      </p:sp>
      <p:grpSp>
        <p:nvGrpSpPr>
          <p:cNvPr id="386" name="Group"/>
          <p:cNvGrpSpPr/>
          <p:nvPr/>
        </p:nvGrpSpPr>
        <p:grpSpPr>
          <a:xfrm>
            <a:off x="321772" y="4136563"/>
            <a:ext cx="12478225" cy="788980"/>
            <a:chOff x="0" y="0"/>
            <a:chExt cx="12478224" cy="788978"/>
          </a:xfrm>
        </p:grpSpPr>
        <p:sp>
          <p:nvSpPr>
            <p:cNvPr id="383" name="Rectangle"/>
            <p:cNvSpPr/>
            <p:nvPr/>
          </p:nvSpPr>
          <p:spPr>
            <a:xfrm>
              <a:off x="0" y="0"/>
              <a:ext cx="12478225" cy="788979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b="0" sz="2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384" name="Rectangle"/>
            <p:cNvSpPr/>
            <p:nvPr/>
          </p:nvSpPr>
          <p:spPr>
            <a:xfrm>
              <a:off x="209779" y="528132"/>
              <a:ext cx="12003378" cy="114959"/>
            </a:xfrm>
            <a:prstGeom prst="rect">
              <a:avLst/>
            </a:prstGeom>
            <a:solidFill>
              <a:srgbClr val="19519D"/>
            </a:solidFill>
            <a:ln w="12700" cap="flat">
              <a:noFill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 defTabSz="415431">
                <a:defRPr b="0" sz="1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sp>
          <p:nvSpPr>
            <p:cNvPr id="385" name="Rectangle"/>
            <p:cNvSpPr/>
            <p:nvPr/>
          </p:nvSpPr>
          <p:spPr>
            <a:xfrm>
              <a:off x="3243200" y="528132"/>
              <a:ext cx="5963625" cy="111526"/>
            </a:xfrm>
            <a:prstGeom prst="rect">
              <a:avLst/>
            </a:prstGeom>
            <a:solidFill>
              <a:srgbClr val="AD232D"/>
            </a:solidFill>
            <a:ln w="12700" cap="flat">
              <a:noFill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 defTabSz="415431">
                <a:defRPr b="0" sz="1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</p:grpSp>
      <p:grpSp>
        <p:nvGrpSpPr>
          <p:cNvPr id="397" name="Group"/>
          <p:cNvGrpSpPr/>
          <p:nvPr/>
        </p:nvGrpSpPr>
        <p:grpSpPr>
          <a:xfrm>
            <a:off x="-844972" y="3930009"/>
            <a:ext cx="14790250" cy="850715"/>
            <a:chOff x="0" y="0"/>
            <a:chExt cx="14790248" cy="850713"/>
          </a:xfrm>
        </p:grpSpPr>
        <p:sp>
          <p:nvSpPr>
            <p:cNvPr id="387" name="Line"/>
            <p:cNvSpPr/>
            <p:nvPr/>
          </p:nvSpPr>
          <p:spPr>
            <a:xfrm flipV="1">
              <a:off x="1376326" y="614712"/>
              <a:ext cx="1" cy="23600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 algn="l" defTabSz="325120">
                <a:defRPr b="0" sz="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88" name="Line"/>
            <p:cNvSpPr/>
            <p:nvPr/>
          </p:nvSpPr>
          <p:spPr>
            <a:xfrm flipV="1">
              <a:off x="4393026" y="614712"/>
              <a:ext cx="1" cy="23600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 algn="l" defTabSz="325120">
                <a:defRPr b="0" sz="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89" name="Line"/>
            <p:cNvSpPr/>
            <p:nvPr/>
          </p:nvSpPr>
          <p:spPr>
            <a:xfrm flipV="1">
              <a:off x="7409725" y="614712"/>
              <a:ext cx="1" cy="23600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 algn="l" defTabSz="325120">
                <a:defRPr b="0" sz="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90" name="Line"/>
            <p:cNvSpPr/>
            <p:nvPr/>
          </p:nvSpPr>
          <p:spPr>
            <a:xfrm flipV="1">
              <a:off x="10384527" y="614712"/>
              <a:ext cx="1" cy="23600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 algn="l" defTabSz="325120">
                <a:defRPr b="0" sz="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91" name="Sep…"/>
            <p:cNvSpPr txBox="1"/>
            <p:nvPr/>
          </p:nvSpPr>
          <p:spPr>
            <a:xfrm>
              <a:off x="0" y="0"/>
              <a:ext cx="2823814" cy="6076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7093" tIns="27093" rIns="27093" bIns="27093" numCol="1" anchor="b">
              <a:noAutofit/>
            </a:bodyPr>
            <a:lstStyle/>
            <a:p>
              <a:pPr defTabSz="415431">
                <a:defRPr b="0" sz="1200">
                  <a:solidFill>
                    <a:srgbClr val="FFFFFF"/>
                  </a:solidFill>
                </a:defRPr>
              </a:pPr>
              <a:r>
                <a:t>Sep</a:t>
              </a:r>
            </a:p>
            <a:p>
              <a:pPr defTabSz="415431">
                <a:defRPr b="0" sz="1200">
                  <a:solidFill>
                    <a:srgbClr val="FFFFFF"/>
                  </a:solidFill>
                </a:defRPr>
              </a:pPr>
              <a:r>
                <a:t>01</a:t>
              </a:r>
            </a:p>
          </p:txBody>
        </p:sp>
        <p:sp>
          <p:nvSpPr>
            <p:cNvPr id="392" name="02"/>
            <p:cNvSpPr txBox="1"/>
            <p:nvPr/>
          </p:nvSpPr>
          <p:spPr>
            <a:xfrm>
              <a:off x="2991995" y="0"/>
              <a:ext cx="2823814" cy="6076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7093" tIns="27093" rIns="27093" bIns="27093" numCol="1" anchor="b">
              <a:noAutofit/>
            </a:bodyPr>
            <a:lstStyle>
              <a:lvl1pPr defTabSz="415431">
                <a:defRPr b="0" sz="1200">
                  <a:solidFill>
                    <a:srgbClr val="FFFFFF"/>
                  </a:solidFill>
                </a:defRPr>
              </a:lvl1pPr>
            </a:lstStyle>
            <a:p>
              <a:pPr/>
              <a:r>
                <a:t>02</a:t>
              </a:r>
            </a:p>
          </p:txBody>
        </p:sp>
        <p:sp>
          <p:nvSpPr>
            <p:cNvPr id="393" name="03"/>
            <p:cNvSpPr txBox="1"/>
            <p:nvPr/>
          </p:nvSpPr>
          <p:spPr>
            <a:xfrm>
              <a:off x="5983990" y="0"/>
              <a:ext cx="2823815" cy="6076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7093" tIns="27093" rIns="27093" bIns="27093" numCol="1" anchor="b">
              <a:noAutofit/>
            </a:bodyPr>
            <a:lstStyle>
              <a:lvl1pPr defTabSz="415431">
                <a:defRPr b="0" sz="1200">
                  <a:solidFill>
                    <a:srgbClr val="FFFFFF"/>
                  </a:solidFill>
                </a:defRPr>
              </a:lvl1pPr>
            </a:lstStyle>
            <a:p>
              <a:pPr/>
              <a:r>
                <a:t>03</a:t>
              </a:r>
            </a:p>
          </p:txBody>
        </p:sp>
        <p:sp>
          <p:nvSpPr>
            <p:cNvPr id="394" name="04"/>
            <p:cNvSpPr txBox="1"/>
            <p:nvPr/>
          </p:nvSpPr>
          <p:spPr>
            <a:xfrm>
              <a:off x="8975986" y="0"/>
              <a:ext cx="2823815" cy="6076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7093" tIns="27093" rIns="27093" bIns="27093" numCol="1" anchor="b">
              <a:noAutofit/>
            </a:bodyPr>
            <a:lstStyle>
              <a:lvl1pPr defTabSz="415431">
                <a:defRPr b="0" sz="1200">
                  <a:solidFill>
                    <a:srgbClr val="FFFFFF"/>
                  </a:solidFill>
                </a:defRPr>
              </a:lvl1pPr>
            </a:lstStyle>
            <a:p>
              <a:pPr/>
              <a:r>
                <a:t>04</a:t>
              </a:r>
            </a:p>
          </p:txBody>
        </p:sp>
        <p:sp>
          <p:nvSpPr>
            <p:cNvPr id="395" name="Line"/>
            <p:cNvSpPr/>
            <p:nvPr/>
          </p:nvSpPr>
          <p:spPr>
            <a:xfrm flipV="1">
              <a:off x="13378342" y="614712"/>
              <a:ext cx="1" cy="236002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27093" tIns="27093" rIns="27093" bIns="27093" numCol="1" anchor="ctr">
              <a:noAutofit/>
            </a:bodyPr>
            <a:lstStyle/>
            <a:p>
              <a:pPr algn="l" defTabSz="325120">
                <a:defRPr b="0" sz="800">
                  <a:latin typeface="Helvetica"/>
                  <a:ea typeface="Helvetica"/>
                  <a:cs typeface="Helvetica"/>
                  <a:sym typeface="Helvetica"/>
                </a:defRPr>
              </a:pPr>
            </a:p>
          </p:txBody>
        </p:sp>
        <p:sp>
          <p:nvSpPr>
            <p:cNvPr id="396" name="05"/>
            <p:cNvSpPr txBox="1"/>
            <p:nvPr/>
          </p:nvSpPr>
          <p:spPr>
            <a:xfrm>
              <a:off x="11966434" y="0"/>
              <a:ext cx="2823815" cy="6076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27093" tIns="27093" rIns="27093" bIns="27093" numCol="1" anchor="b">
              <a:noAutofit/>
            </a:bodyPr>
            <a:lstStyle>
              <a:lvl1pPr defTabSz="415431">
                <a:defRPr b="0" sz="1200">
                  <a:solidFill>
                    <a:srgbClr val="FFFFFF"/>
                  </a:solidFill>
                </a:defRPr>
              </a:lvl1pPr>
            </a:lstStyle>
            <a:p>
              <a:pPr/>
              <a:r>
                <a:t>05</a:t>
              </a:r>
            </a:p>
          </p:txBody>
        </p:sp>
      </p:grpSp>
      <p:sp>
        <p:nvSpPr>
          <p:cNvPr id="398" name="CCE activates pre-emergency in the whole region."/>
          <p:cNvSpPr txBox="1"/>
          <p:nvPr/>
        </p:nvSpPr>
        <p:spPr>
          <a:xfrm>
            <a:off x="6547405" y="3326260"/>
            <a:ext cx="1581997" cy="8831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b">
            <a:spAutoFit/>
          </a:bodyPr>
          <a:lstStyle>
            <a:lvl1pPr marL="145472" indent="-145472" algn="l">
              <a:spcBef>
                <a:spcPts val="4200"/>
              </a:spcBef>
              <a:buSzPct val="150000"/>
              <a:buChar char="•"/>
              <a:defRPr b="0" sz="1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CCE activates pre-emergency in the whole region.</a:t>
            </a:r>
          </a:p>
        </p:txBody>
      </p:sp>
      <p:sp>
        <p:nvSpPr>
          <p:cNvPr id="399" name="CCE activated pre-emergency in several areas"/>
          <p:cNvSpPr txBox="1"/>
          <p:nvPr/>
        </p:nvSpPr>
        <p:spPr>
          <a:xfrm>
            <a:off x="343764" y="3529460"/>
            <a:ext cx="1581998" cy="6799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100" tIns="38100" rIns="38100" bIns="38100" anchor="b">
            <a:spAutoFit/>
          </a:bodyPr>
          <a:lstStyle>
            <a:lvl1pPr marL="145472" indent="-145472" algn="l">
              <a:spcBef>
                <a:spcPts val="4200"/>
              </a:spcBef>
              <a:buSzPct val="150000"/>
              <a:buChar char="•"/>
              <a:defRPr b="0" sz="1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CCE activated pre-emergency in several areas</a:t>
            </a:r>
          </a:p>
        </p:txBody>
      </p:sp>
      <p:grpSp>
        <p:nvGrpSpPr>
          <p:cNvPr id="402" name="Group"/>
          <p:cNvGrpSpPr/>
          <p:nvPr/>
        </p:nvGrpSpPr>
        <p:grpSpPr>
          <a:xfrm>
            <a:off x="3419493" y="4791114"/>
            <a:ext cx="6282783" cy="3666568"/>
            <a:chOff x="0" y="0"/>
            <a:chExt cx="6282781" cy="3666566"/>
          </a:xfrm>
        </p:grpSpPr>
        <p:sp>
          <p:nvSpPr>
            <p:cNvPr id="400" name="Rectangle"/>
            <p:cNvSpPr/>
            <p:nvPr/>
          </p:nvSpPr>
          <p:spPr>
            <a:xfrm>
              <a:off x="0" y="0"/>
              <a:ext cx="6282782" cy="3666567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>
              <a:outerShdw sx="100000" sy="100000" kx="0" ky="0" algn="b" rotWithShape="0" blurRad="38100" dist="38100" dir="2700000">
                <a:srgbClr val="000000">
                  <a:alpha val="75000"/>
                </a:srgbClr>
              </a:outerShdw>
            </a:effectLst>
          </p:spPr>
          <p:txBody>
            <a:bodyPr wrap="square" lIns="38100" tIns="38100" rIns="38100" bIns="38100" numCol="1" anchor="ctr">
              <a:noAutofit/>
            </a:bodyPr>
            <a:lstStyle/>
            <a:p>
              <a:pPr>
                <a:defRPr b="0" sz="20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 Medium"/>
                </a:defRPr>
              </a:pPr>
            </a:p>
          </p:txBody>
        </p:sp>
        <p:pic>
          <p:nvPicPr>
            <p:cNvPr id="401" name="Image" descr="Image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405170" y="0"/>
              <a:ext cx="5816646" cy="366147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03" name="112 calls &amp; actions"/>
          <p:cNvSpPr txBox="1"/>
          <p:nvPr/>
        </p:nvSpPr>
        <p:spPr>
          <a:xfrm rot="16200000">
            <a:off x="2245760" y="6794089"/>
            <a:ext cx="2817565" cy="4590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38100" tIns="38100" rIns="38100" bIns="38100" anchor="ctr">
            <a:spAutoFit/>
          </a:bodyPr>
          <a:lstStyle>
            <a:lvl1pPr algn="l">
              <a:spcBef>
                <a:spcPts val="1200"/>
              </a:spcBef>
              <a:defRPr b="0" sz="26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112 calls &amp; actions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EDERA products in EFA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EDERA products in EFAS</a:t>
            </a:r>
          </a:p>
        </p:txBody>
      </p:sp>
      <p:sp>
        <p:nvSpPr>
          <p:cNvPr id="406" name="Forecasts of impacts triggered by storms and heavy rainfall with European coverage.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Forecasts of impacts triggered by storms and heavy rainfall with European coverage.</a:t>
            </a:r>
          </a:p>
        </p:txBody>
      </p:sp>
      <p:graphicFrame>
        <p:nvGraphicFramePr>
          <p:cNvPr id="407" name="Table 1"/>
          <p:cNvGraphicFramePr/>
          <p:nvPr/>
        </p:nvGraphicFramePr>
        <p:xfrm>
          <a:off x="690508" y="2039986"/>
          <a:ext cx="11636484" cy="8346776"/>
        </p:xfrm>
        <a:graphic xmlns:a="http://schemas.openxmlformats.org/drawingml/2006/main">
          <a:graphicData uri="http://schemas.openxmlformats.org/drawingml/2006/table">
            <a:tbl>
              <a:tblPr firstCol="1" firstRow="1" lastCol="0" lastRow="0" bandCol="0" bandRow="0" rtl="0">
                <a:tableStyleId>{4C3C2611-4C71-4FC5-86AE-919BDF0F9419}</a:tableStyleId>
              </a:tblPr>
              <a:tblGrid>
                <a:gridCol w="4349591"/>
                <a:gridCol w="4804469"/>
                <a:gridCol w="2469722"/>
              </a:tblGrid>
              <a:tr h="5448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Product families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Product Name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Resolutions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5448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Precipitation inputs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1-h accumulation estimates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1h, 2 km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5448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b="0" sz="2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20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1-h accumulation forecasts – 80</a:t>
                      </a:r>
                      <a:r>
                        <a:rPr baseline="30200"/>
                        <a:t>th</a:t>
                      </a:r>
                      <a:r>
                        <a:t> percentile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1h, variable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5448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b="0" sz="2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0">
                      <a:miter lim="400000"/>
                    </a:lnT>
                    <a:lnB w="28575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24-h accumulation estimates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 km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</a:tcPr>
                </a:tc>
              </a:tr>
              <a:tr h="5448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Storm impact nowcasts (0-3h)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Storm hazard level (heavy rainfall)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 km, 15 min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5448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b="0" sz="2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Storm impact level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 km, 15 min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5448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b="0" sz="2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0">
                      <a:miter lim="400000"/>
                    </a:lnT>
                    <a:lnB w="28575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Urban flood hazard level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 km, 15 min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</a:tcPr>
                </a:tc>
              </a:tr>
              <a:tr h="544848">
                <a:tc rowSpan="4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Flash flood impact forecasts (0-120h)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Flash flood hazard over the river network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 arcmin, 1 h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544848">
                <a:tc vMerge="1"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Flash flood impact over the river network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 arcmin, 1 h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544848">
                <a:tc vMerge="1"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Flash flood impact over sub-catchment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 h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544848">
                <a:tc vMerge="1"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Flooded areas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1h, 100 m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</a:tcPr>
                </a:tc>
              </a:tr>
              <a:tr h="5448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Static layers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Overall exposure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 arcmin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EDERA products in EFA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EDERA products in EFAS</a:t>
            </a:r>
          </a:p>
        </p:txBody>
      </p:sp>
      <p:sp>
        <p:nvSpPr>
          <p:cNvPr id="410" name="Forecasts of impacts triggered by storms and heavy rainfall with European coverage.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Forecasts of impacts triggered by storms and heavy rainfall with European coverage.</a:t>
            </a:r>
          </a:p>
        </p:txBody>
      </p:sp>
      <p:graphicFrame>
        <p:nvGraphicFramePr>
          <p:cNvPr id="411" name="Table 1"/>
          <p:cNvGraphicFramePr/>
          <p:nvPr/>
        </p:nvGraphicFramePr>
        <p:xfrm>
          <a:off x="690508" y="2039986"/>
          <a:ext cx="11636484" cy="8346776"/>
        </p:xfrm>
        <a:graphic xmlns:a="http://schemas.openxmlformats.org/drawingml/2006/main">
          <a:graphicData uri="http://schemas.openxmlformats.org/drawingml/2006/table">
            <a:tbl>
              <a:tblPr firstCol="1" firstRow="1" lastCol="0" lastRow="0" bandCol="0" bandRow="0" rtl="0">
                <a:tableStyleId>{4C3C2611-4C71-4FC5-86AE-919BDF0F9419}</a:tableStyleId>
              </a:tblPr>
              <a:tblGrid>
                <a:gridCol w="4349591"/>
                <a:gridCol w="4804469"/>
                <a:gridCol w="2469722"/>
              </a:tblGrid>
              <a:tr h="5448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Product families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Product Name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Resolutions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5448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Precipitation inputs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1-h accumulation estimates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1h, 2 km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5448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b="0" sz="2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20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1-h accumulation forecasts – 80</a:t>
                      </a:r>
                      <a:r>
                        <a:rPr baseline="30200"/>
                        <a:t>th</a:t>
                      </a:r>
                      <a:r>
                        <a:t> percentile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1h, variable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5448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b="0" sz="2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0">
                      <a:miter lim="400000"/>
                    </a:lnT>
                    <a:lnB w="28575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24-h accumulation estimates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 km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</a:tcPr>
                </a:tc>
              </a:tr>
              <a:tr h="5448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Storm impact nowcasts (0-3h)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Storm hazard level (heavy rainfall)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 km, 15 min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5448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b="0" sz="2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Storm impact level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 km, 15 min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5448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b="0" sz="2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0">
                      <a:miter lim="400000"/>
                    </a:lnT>
                    <a:lnB w="28575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Urban flood hazard level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 km, 15 min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</a:tcPr>
                </a:tc>
              </a:tr>
              <a:tr h="544848">
                <a:tc rowSpan="4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Flash flood impact forecasts (0-120h)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Flash flood hazard over the river network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 arcmin, 1 h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544848">
                <a:tc vMerge="1"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Flash flood impact over the river network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 arcmin, 1 h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544848">
                <a:tc vMerge="1"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Flash flood impact over sub-catchment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 h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544848">
                <a:tc vMerge="1"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Flooded areas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1h, 100 m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</a:tcPr>
                </a:tc>
              </a:tr>
              <a:tr h="5448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Static layers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Overall exposure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 arcmin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</a:tcPr>
                </a:tc>
              </a:tr>
            </a:tbl>
          </a:graphicData>
        </a:graphic>
      </p:graphicFrame>
      <p:grpSp>
        <p:nvGrpSpPr>
          <p:cNvPr id="414" name="Group"/>
          <p:cNvGrpSpPr/>
          <p:nvPr/>
        </p:nvGrpSpPr>
        <p:grpSpPr>
          <a:xfrm>
            <a:off x="527573" y="2334288"/>
            <a:ext cx="11949654" cy="7276984"/>
            <a:chOff x="0" y="0"/>
            <a:chExt cx="11949652" cy="7276982"/>
          </a:xfrm>
        </p:grpSpPr>
        <p:pic>
          <p:nvPicPr>
            <p:cNvPr id="412" name="pasted-movie.png" descr="pasted-movie.png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11949653" cy="7276983"/>
            </a:xfrm>
            <a:prstGeom prst="rect">
              <a:avLst/>
            </a:prstGeom>
            <a:ln w="12700" cap="flat">
              <a:noFill/>
              <a:miter lim="400000"/>
            </a:ln>
            <a:effectLst>
              <a:outerShdw sx="100000" sy="100000" kx="0" ky="0" algn="b" rotWithShape="0" blurRad="88900" dist="88900" dir="2700000">
                <a:srgbClr val="000000">
                  <a:alpha val="75000"/>
                </a:srgbClr>
              </a:outerShdw>
            </a:effectLst>
          </p:spPr>
        </p:pic>
        <p:pic>
          <p:nvPicPr>
            <p:cNvPr id="413" name="pasted-movie.png" descr="pasted-movie.png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1433" y="840027"/>
              <a:ext cx="4254413" cy="58798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415" name="Rectangle"/>
          <p:cNvSpPr/>
          <p:nvPr/>
        </p:nvSpPr>
        <p:spPr>
          <a:xfrm>
            <a:off x="583024" y="4712005"/>
            <a:ext cx="4146379" cy="4254427"/>
          </a:xfrm>
          <a:prstGeom prst="rect">
            <a:avLst/>
          </a:prstGeom>
          <a:ln w="88900">
            <a:solidFill>
              <a:schemeClr val="accent3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415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EDERA products in EFA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EDERA products in EFAS</a:t>
            </a:r>
          </a:p>
        </p:txBody>
      </p:sp>
      <p:sp>
        <p:nvSpPr>
          <p:cNvPr id="418" name="Forecasts of impacts triggered by storms and heavy rainfall with European coverage.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Forecasts of impacts triggered by storms and heavy rainfall with European coverage.</a:t>
            </a:r>
          </a:p>
        </p:txBody>
      </p:sp>
      <p:graphicFrame>
        <p:nvGraphicFramePr>
          <p:cNvPr id="419" name="Table 1"/>
          <p:cNvGraphicFramePr/>
          <p:nvPr/>
        </p:nvGraphicFramePr>
        <p:xfrm>
          <a:off x="690508" y="2039986"/>
          <a:ext cx="11636484" cy="8346776"/>
        </p:xfrm>
        <a:graphic xmlns:a="http://schemas.openxmlformats.org/drawingml/2006/main">
          <a:graphicData uri="http://schemas.openxmlformats.org/drawingml/2006/table">
            <a:tbl>
              <a:tblPr firstCol="1" firstRow="1" lastCol="0" lastRow="0" bandCol="0" bandRow="0" rtl="0">
                <a:tableStyleId>{4C3C2611-4C71-4FC5-86AE-919BDF0F9419}</a:tableStyleId>
              </a:tblPr>
              <a:tblGrid>
                <a:gridCol w="4349591"/>
                <a:gridCol w="4804469"/>
                <a:gridCol w="2469722"/>
              </a:tblGrid>
              <a:tr h="5448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Product families (lead time)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Product Name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Resolutions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5448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Precipitation inputs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1-h accumulation estimates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1h, 2 km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5448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b="0" sz="2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20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1-h accumulation forecasts – 80</a:t>
                      </a:r>
                      <a:r>
                        <a:rPr baseline="30200"/>
                        <a:t>th</a:t>
                      </a:r>
                      <a:r>
                        <a:t> percentile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accent3">
                        <a:hueOff val="-274225"/>
                        <a:satOff val="26768"/>
                        <a:lumOff val="1136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1h, variable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accent3">
                        <a:hueOff val="-274225"/>
                        <a:satOff val="26768"/>
                        <a:lumOff val="11368"/>
                      </a:schemeClr>
                    </a:solidFill>
                  </a:tcPr>
                </a:tc>
              </a:tr>
              <a:tr h="5448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b="0" sz="2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0">
                      <a:miter lim="400000"/>
                    </a:lnT>
                    <a:lnB w="28575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24-h accumulation estimates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  <a:solidFill>
                      <a:schemeClr val="accent3">
                        <a:hueOff val="-274225"/>
                        <a:satOff val="26768"/>
                        <a:lumOff val="1136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 km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  <a:solidFill>
                      <a:schemeClr val="accent3">
                        <a:hueOff val="-274225"/>
                        <a:satOff val="26768"/>
                        <a:lumOff val="11368"/>
                      </a:schemeClr>
                    </a:solidFill>
                  </a:tcPr>
                </a:tc>
              </a:tr>
              <a:tr h="5448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Storm impact nowcasts (0-3h)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Storm hazard level (heavy rainfall)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 km, 15 min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5448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b="0" sz="2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Storm impact level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 km, 15 min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5448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b="0" sz="2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0">
                      <a:miter lim="400000"/>
                    </a:lnT>
                    <a:lnB w="28575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Urban flood hazard level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 km, 15 min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</a:tcPr>
                </a:tc>
              </a:tr>
              <a:tr h="544848">
                <a:tc rowSpan="4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Flash flood impact forecasts (0-120h)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Flash flood hazard over the river network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 arcmin, 1 h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544848">
                <a:tc vMerge="1"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Flash flood impact over the river network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accent3">
                        <a:hueOff val="-274225"/>
                        <a:satOff val="26768"/>
                        <a:lumOff val="1136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 arcmin, 1 h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accent3">
                        <a:hueOff val="-274225"/>
                        <a:satOff val="26768"/>
                        <a:lumOff val="11368"/>
                      </a:schemeClr>
                    </a:solidFill>
                  </a:tcPr>
                </a:tc>
              </a:tr>
              <a:tr h="544848">
                <a:tc vMerge="1"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Flash flood impact over sub-catchment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accent3">
                        <a:hueOff val="-274225"/>
                        <a:satOff val="26768"/>
                        <a:lumOff val="1136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 h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accent3">
                        <a:hueOff val="-274225"/>
                        <a:satOff val="26768"/>
                        <a:lumOff val="11368"/>
                      </a:schemeClr>
                    </a:solidFill>
                  </a:tcPr>
                </a:tc>
              </a:tr>
              <a:tr h="544848">
                <a:tc vMerge="1"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Flooded areas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1h, 100 m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</a:tcPr>
                </a:tc>
              </a:tr>
              <a:tr h="5448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Static layers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Overall exposure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  <a:solidFill>
                      <a:schemeClr val="accent3">
                        <a:hueOff val="-274225"/>
                        <a:satOff val="26768"/>
                        <a:lumOff val="1136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 arcmin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  <a:solidFill>
                      <a:schemeClr val="accent3">
                        <a:hueOff val="-274225"/>
                        <a:satOff val="26768"/>
                        <a:lumOff val="11368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EDERA products in EFA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EDERA products in EFAS</a:t>
            </a:r>
          </a:p>
        </p:txBody>
      </p:sp>
      <p:sp>
        <p:nvSpPr>
          <p:cNvPr id="422" name="Forecasts of impacts triggered by storms and heavy rainfall with European coverage.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Forecasts of impacts triggered by storms and heavy rainfall with European coverage.</a:t>
            </a:r>
          </a:p>
        </p:txBody>
      </p:sp>
      <p:graphicFrame>
        <p:nvGraphicFramePr>
          <p:cNvPr id="423" name="Table 1"/>
          <p:cNvGraphicFramePr/>
          <p:nvPr/>
        </p:nvGraphicFramePr>
        <p:xfrm>
          <a:off x="690508" y="2039986"/>
          <a:ext cx="11636484" cy="8346776"/>
        </p:xfrm>
        <a:graphic xmlns:a="http://schemas.openxmlformats.org/drawingml/2006/main">
          <a:graphicData uri="http://schemas.openxmlformats.org/drawingml/2006/table">
            <a:tbl>
              <a:tblPr firstCol="1" firstRow="1" lastCol="0" lastRow="0" bandCol="0" bandRow="0" rtl="0">
                <a:tableStyleId>{4C3C2611-4C71-4FC5-86AE-919BDF0F9419}</a:tableStyleId>
              </a:tblPr>
              <a:tblGrid>
                <a:gridCol w="4349591"/>
                <a:gridCol w="4804469"/>
                <a:gridCol w="2469722"/>
              </a:tblGrid>
              <a:tr h="5448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Product families (lead time)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Product Name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Resolutions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5448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Precipitation inputs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1-h accumulation estimates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1h, 2 km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5448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b="0" sz="2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2000"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>1-h accumulation forecasts – 80</a:t>
                      </a:r>
                      <a:r>
                        <a:rPr baseline="30200"/>
                        <a:t>th</a:t>
                      </a:r>
                      <a:r>
                        <a:t> percentile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accent3">
                        <a:hueOff val="-274225"/>
                        <a:satOff val="26768"/>
                        <a:lumOff val="1136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1h, variable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accent3">
                        <a:hueOff val="-274225"/>
                        <a:satOff val="26768"/>
                        <a:lumOff val="11368"/>
                      </a:schemeClr>
                    </a:solidFill>
                  </a:tcPr>
                </a:tc>
              </a:tr>
              <a:tr h="5448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b="0" sz="2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0">
                      <a:miter lim="400000"/>
                    </a:lnT>
                    <a:lnB w="28575">
                      <a:solidFill>
                        <a:srgbClr val="000000"/>
                      </a:solidFill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24-h accumulation estimates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  <a:solidFill>
                      <a:schemeClr val="accent3">
                        <a:hueOff val="-274225"/>
                        <a:satOff val="26768"/>
                        <a:lumOff val="1136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 km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  <a:solidFill>
                      <a:schemeClr val="accent3">
                        <a:hueOff val="-274225"/>
                        <a:satOff val="26768"/>
                        <a:lumOff val="11368"/>
                      </a:schemeClr>
                    </a:solidFill>
                  </a:tcPr>
                </a:tc>
              </a:tr>
              <a:tr h="5448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Storm impact nowcasts (0-3h)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Storm hazard level (heavy rainfall)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accent4">
                        <a:hueOff val="366961"/>
                        <a:satOff val="4172"/>
                        <a:lumOff val="1112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 km, 15 min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accent4">
                        <a:hueOff val="366961"/>
                        <a:satOff val="4172"/>
                        <a:lumOff val="11129"/>
                      </a:schemeClr>
                    </a:solidFill>
                  </a:tcPr>
                </a:tc>
              </a:tr>
              <a:tr h="5448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b="0" sz="2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0">
                      <a:miter lim="400000"/>
                    </a:lnT>
                    <a:lnB w="0">
                      <a:miter lim="400000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Storm impact level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 km, 15 min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5448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b="0" sz="20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0">
                      <a:miter lim="400000"/>
                    </a:lnT>
                    <a:lnB w="28575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Urban flood hazard level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  <a:solidFill>
                      <a:schemeClr val="accent4">
                        <a:hueOff val="366961"/>
                        <a:satOff val="4172"/>
                        <a:lumOff val="11129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2 km, 15 min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  <a:solidFill>
                      <a:schemeClr val="accent4">
                        <a:hueOff val="366961"/>
                        <a:satOff val="4172"/>
                        <a:lumOff val="11129"/>
                      </a:schemeClr>
                    </a:solidFill>
                  </a:tcPr>
                </a:tc>
              </a:tr>
              <a:tr h="544848">
                <a:tc rowSpan="4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Flash flood impact forecasts (0-120h)</a:t>
                      </a:r>
                    </a:p>
                  </a:txBody>
                  <a:tcPr marL="0" marR="0" marT="0" marB="0" anchor="t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Flash flood hazard over the river network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 arcmin, 1 h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</a:tcPr>
                </a:tc>
              </a:tr>
              <a:tr h="544848">
                <a:tc vMerge="1"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Flash flood impact over the river network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accent3">
                        <a:hueOff val="-274225"/>
                        <a:satOff val="26768"/>
                        <a:lumOff val="1136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 arcmin, 1 h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accent3">
                        <a:hueOff val="-274225"/>
                        <a:satOff val="26768"/>
                        <a:lumOff val="11368"/>
                      </a:schemeClr>
                    </a:solidFill>
                  </a:tcPr>
                </a:tc>
              </a:tr>
              <a:tr h="544848">
                <a:tc vMerge="1"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Flash flood impact over sub-catchment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accent3">
                        <a:hueOff val="-274225"/>
                        <a:satOff val="26768"/>
                        <a:lumOff val="1136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 h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solidFill>
                      <a:schemeClr val="accent3">
                        <a:hueOff val="-274225"/>
                        <a:satOff val="26768"/>
                        <a:lumOff val="11368"/>
                      </a:schemeClr>
                    </a:solidFill>
                  </a:tcPr>
                </a:tc>
              </a:tr>
              <a:tr h="544848">
                <a:tc vMerge="1"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Flooded areas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1h, 100 m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</a:tcPr>
                </a:tc>
              </a:tr>
              <a:tr h="5448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Static layers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Overall exposure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  <a:solidFill>
                      <a:schemeClr val="accent3">
                        <a:hueOff val="-274225"/>
                        <a:satOff val="26768"/>
                        <a:lumOff val="11368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500"/>
                        </a:spcBef>
                        <a:defRPr sz="1800"/>
                      </a:pPr>
                      <a:r>
                        <a:rPr sz="2000">
                          <a:latin typeface="Arial"/>
                          <a:ea typeface="Arial"/>
                          <a:cs typeface="Arial"/>
                          <a:sym typeface="Arial"/>
                        </a:rPr>
                        <a:t>1 arcmin</a:t>
                      </a:r>
                    </a:p>
                  </a:txBody>
                  <a:tcPr marL="0" marR="0" marT="0" marB="0" anchor="ctr" anchorCtr="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28575">
                      <a:solidFill>
                        <a:srgbClr val="000000"/>
                      </a:solidFill>
                    </a:lnT>
                    <a:lnB w="28575">
                      <a:solidFill>
                        <a:srgbClr val="000000"/>
                      </a:solidFill>
                    </a:lnB>
                    <a:solidFill>
                      <a:schemeClr val="accent3">
                        <a:hueOff val="-274225"/>
                        <a:satOff val="26768"/>
                        <a:lumOff val="11368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EDERA result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EDERA results</a:t>
            </a:r>
          </a:p>
        </p:txBody>
      </p:sp>
      <p:sp>
        <p:nvSpPr>
          <p:cNvPr id="426" name="Extension of products for impact nowcasting over Europe.…"/>
          <p:cNvSpPr txBox="1"/>
          <p:nvPr>
            <p:ph type="body" idx="1"/>
          </p:nvPr>
        </p:nvSpPr>
        <p:spPr>
          <a:xfrm>
            <a:off x="254000" y="1016000"/>
            <a:ext cx="12496800" cy="5525617"/>
          </a:xfrm>
          <a:prstGeom prst="rect">
            <a:avLst/>
          </a:prstGeom>
        </p:spPr>
        <p:txBody>
          <a:bodyPr/>
          <a:lstStyle/>
          <a:p>
            <a:pPr marL="228600" indent="-228600">
              <a:spcBef>
                <a:spcPts val="2000"/>
              </a:spcBef>
              <a:buSzPct val="150000"/>
              <a:buChar char="•"/>
            </a:pPr>
            <a:r>
              <a:t>Extension of products for impact nowcasting over Europe.</a:t>
            </a:r>
          </a:p>
          <a:p>
            <a:pPr marL="228600" indent="-228600">
              <a:spcBef>
                <a:spcPts val="2000"/>
              </a:spcBef>
              <a:buSzPct val="150000"/>
              <a:buChar char="•"/>
            </a:pPr>
            <a:r>
              <a:t>System for more configurable, user-defined automatic notifications.</a:t>
            </a:r>
          </a:p>
          <a:p>
            <a:pPr marL="228600" indent="-228600">
              <a:spcBef>
                <a:spcPts val="2000"/>
              </a:spcBef>
              <a:buSzPct val="150000"/>
              <a:buChar char="•"/>
            </a:pPr>
            <a:r>
              <a:t>Demonstration of the products in real time conditions.</a:t>
            </a:r>
          </a:p>
          <a:p>
            <a:pPr marL="228600" indent="-228600">
              <a:spcBef>
                <a:spcPts val="2000"/>
              </a:spcBef>
              <a:buSzPct val="150000"/>
              <a:buChar char="•"/>
            </a:pPr>
            <a:r>
              <a:t>Evaluation of the added value for emergency management, coordination and cross-border cooperation between CPAs.</a:t>
            </a:r>
          </a:p>
          <a:p>
            <a:pPr marL="228600" indent="-228600">
              <a:spcBef>
                <a:spcPts val="2000"/>
              </a:spcBef>
              <a:buSzPct val="150000"/>
              <a:buChar char="•"/>
            </a:pPr>
            <a:r>
              <a:t>Integration of products in EFAS (including extensive e-learning materials). 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Class="entr" nodeType="with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4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4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4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4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426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EDERA Workshop - Madrid, 07-8 May 2024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2500">
                <a:solidFill>
                  <a:srgbClr val="929292"/>
                </a:solidFill>
              </a:defRPr>
            </a:lvl1pPr>
          </a:lstStyle>
          <a:p>
            <a:pPr/>
            <a:r>
              <a:t>19th EFAS Annual Meeting - Norrköping, 24 Oct 2024</a:t>
            </a:r>
          </a:p>
        </p:txBody>
      </p:sp>
      <p:sp>
        <p:nvSpPr>
          <p:cNvPr id="429" name="EDERA…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5000"/>
            </a:pPr>
            <a:r>
              <a:t>EDERA</a:t>
            </a:r>
          </a:p>
          <a:p>
            <a:pPr>
              <a:defRPr sz="4000"/>
            </a:pPr>
            <a:r>
              <a:rPr u="sng">
                <a:hlinkClick r:id="rId2" invalidUrl="" action="" tgtFrame="" tooltip="" history="1" highlightClick="0" endSnd="0"/>
              </a:rPr>
              <a:t>www.edera-project.eu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