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A MARIA TORRES SAAVEDRA" initials="RMTS" lastIdx="1" clrIdx="0">
    <p:extLst>
      <p:ext uri="{19B8F6BF-5375-455C-9EA6-DF929625EA0E}">
        <p15:presenceInfo xmlns:p15="http://schemas.microsoft.com/office/powerpoint/2012/main" userId="S::rosamaria.torres@correo.gob.es::056f7c45-7b3d-476a-8bf8-b9d976ef20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67"/>
    <p:restoredTop sz="94621"/>
  </p:normalViewPr>
  <p:slideViewPr>
    <p:cSldViewPr snapToGrid="0">
      <p:cViewPr varScale="1">
        <p:scale>
          <a:sx n="137" d="100"/>
          <a:sy n="137" d="100"/>
        </p:scale>
        <p:origin x="202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ew of beach and sea from a grassy sand dune"/>
          <p:cNvSpPr>
            <a:spLocks noGrp="1"/>
          </p:cNvSpPr>
          <p:nvPr>
            <p:ph type="pic" idx="21"/>
          </p:nvPr>
        </p:nvSpPr>
        <p:spPr>
          <a:xfrm>
            <a:off x="1625600" y="374650"/>
            <a:ext cx="9753600" cy="6502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Heron flying low over a beach with a short fence in the foreground"/>
          <p:cNvSpPr>
            <a:spLocks noGrp="1"/>
          </p:cNvSpPr>
          <p:nvPr>
            <p:ph type="pic" idx="21"/>
          </p:nvPr>
        </p:nvSpPr>
        <p:spPr>
          <a:xfrm>
            <a:off x="6375400" y="635000"/>
            <a:ext cx="82169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andy path between two hills leading to the ocean"/>
          <p:cNvSpPr>
            <a:spLocks noGrp="1"/>
          </p:cNvSpPr>
          <p:nvPr>
            <p:ph type="pic" idx="21"/>
          </p:nvPr>
        </p:nvSpPr>
        <p:spPr>
          <a:xfrm>
            <a:off x="3810000" y="2590800"/>
            <a:ext cx="942975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andy path between two hills leading to the ocean"/>
          <p:cNvSpPr>
            <a:spLocks noGrp="1"/>
          </p:cNvSpPr>
          <p:nvPr>
            <p:ph type="pic" sz="quarter" idx="21"/>
          </p:nvPr>
        </p:nvSpPr>
        <p:spPr>
          <a:xfrm>
            <a:off x="6556375" y="5092700"/>
            <a:ext cx="565785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Heron flying low over a beach with a short fence in the foreground"/>
          <p:cNvSpPr>
            <a:spLocks noGrp="1"/>
          </p:cNvSpPr>
          <p:nvPr>
            <p:ph type="pic" sz="half" idx="22"/>
          </p:nvPr>
        </p:nvSpPr>
        <p:spPr>
          <a:xfrm>
            <a:off x="6718300" y="749300"/>
            <a:ext cx="5334000" cy="5334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View of beach and sea from a grassy sand dune"/>
          <p:cNvSpPr>
            <a:spLocks noGrp="1"/>
          </p:cNvSpPr>
          <p:nvPr>
            <p:ph type="pic" idx="23"/>
          </p:nvPr>
        </p:nvSpPr>
        <p:spPr>
          <a:xfrm>
            <a:off x="-2832100" y="889000"/>
            <a:ext cx="119634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  <a:lvl2pPr marL="777875" indent="-333375" algn="ctr">
              <a:spcBef>
                <a:spcPts val="0"/>
              </a:spcBef>
              <a:defRPr sz="2400" i="1"/>
            </a:lvl2pPr>
            <a:lvl3pPr marL="1222375" indent="-333375" algn="ctr">
              <a:spcBef>
                <a:spcPts val="0"/>
              </a:spcBef>
              <a:defRPr sz="2400" i="1"/>
            </a:lvl3pPr>
            <a:lvl4pPr marL="1666875" indent="-333375" algn="ctr">
              <a:spcBef>
                <a:spcPts val="0"/>
              </a:spcBef>
              <a:defRPr sz="2400" i="1"/>
            </a:lvl4pPr>
            <a:lvl5pPr marL="2111375" indent="-333375" algn="ctr">
              <a:spcBef>
                <a:spcPts val="0"/>
              </a:spcBef>
              <a:defRPr sz="24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“Type a quote here.”"/>
          <p:cNvSpPr txBox="1">
            <a:spLocks noGrp="1"/>
          </p:cNvSpPr>
          <p:nvPr>
            <p:ph type="body" sz="quarter" idx="21"/>
          </p:nvPr>
        </p:nvSpPr>
        <p:spPr>
          <a:xfrm>
            <a:off x="1270000" y="4267112"/>
            <a:ext cx="10464800" cy="609777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sz="34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View of beach and sea from a grassy sand dune"/>
          <p:cNvSpPr>
            <a:spLocks noGrp="1"/>
          </p:cNvSpPr>
          <p:nvPr>
            <p:ph type="pic" idx="21"/>
          </p:nvPr>
        </p:nvSpPr>
        <p:spPr>
          <a:xfrm>
            <a:off x="-1308100" y="-50800"/>
            <a:ext cx="14782800" cy="9855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xfrm>
            <a:off x="254000" y="254000"/>
            <a:ext cx="12496800" cy="533400"/>
          </a:xfrm>
          <a:prstGeom prst="rect">
            <a:avLst/>
          </a:prstGeom>
        </p:spPr>
        <p:txBody>
          <a:bodyPr lIns="0" tIns="0" rIns="0" bIns="0"/>
          <a:lstStyle>
            <a:lvl1pPr algn="l" defTabSz="914400">
              <a:defRPr sz="3500" b="1">
                <a:solidFill>
                  <a:srgbClr val="709EC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54000" y="1016000"/>
            <a:ext cx="12496800" cy="330632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1200"/>
              </a:spcBef>
              <a:buSzTx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>
              <a:spcBef>
                <a:spcPts val="1200"/>
              </a:spcBef>
              <a:defRPr sz="2800">
                <a:latin typeface="Arial"/>
                <a:ea typeface="Arial"/>
                <a:cs typeface="Arial"/>
                <a:sym typeface="Arial"/>
              </a:defRPr>
            </a:lvl2pPr>
            <a:lvl3pPr>
              <a:spcBef>
                <a:spcPts val="1200"/>
              </a:spcBef>
              <a:defRPr sz="2800">
                <a:latin typeface="Arial"/>
                <a:ea typeface="Arial"/>
                <a:cs typeface="Arial"/>
                <a:sym typeface="Arial"/>
              </a:defRPr>
            </a:lvl3pPr>
            <a:lvl4pPr>
              <a:spcBef>
                <a:spcPts val="1200"/>
              </a:spcBef>
              <a:defRPr sz="2800">
                <a:latin typeface="Arial"/>
                <a:ea typeface="Arial"/>
                <a:cs typeface="Arial"/>
                <a:sym typeface="Arial"/>
              </a:defRPr>
            </a:lvl4pPr>
            <a:lvl5pPr>
              <a:spcBef>
                <a:spcPts val="1200"/>
              </a:spcBef>
              <a:defRPr sz="2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37" name="EN V Co-funded by the EU_POS.jpg" descr="EN V Co-funded by the EU_PO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4006" y="8748776"/>
            <a:ext cx="1038115" cy="10518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inline01.pdf" descr="inline01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0" y="8991600"/>
            <a:ext cx="1764844" cy="57745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INLINE: Integrated pan-European rainfall and floods impact forecasts for cooperation in emergency management"/>
          <p:cNvSpPr txBox="1">
            <a:spLocks noGrp="1"/>
          </p:cNvSpPr>
          <p:nvPr>
            <p:ph type="title"/>
          </p:nvPr>
        </p:nvSpPr>
        <p:spPr>
          <a:xfrm>
            <a:off x="254000" y="157725"/>
            <a:ext cx="12496800" cy="1051805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rPr sz="3000" dirty="0"/>
              <a:t>INLINE:</a:t>
            </a:r>
            <a:r>
              <a:rPr sz="3000" b="0" dirty="0"/>
              <a:t> Integrated pan-European rainfall and floods impact forecasts for cooperation in emergency management - UCPM KAPP 2024</a:t>
            </a:r>
          </a:p>
        </p:txBody>
      </p:sp>
      <p:grpSp>
        <p:nvGrpSpPr>
          <p:cNvPr id="151" name="Group"/>
          <p:cNvGrpSpPr/>
          <p:nvPr/>
        </p:nvGrpSpPr>
        <p:grpSpPr>
          <a:xfrm>
            <a:off x="5796283" y="4637695"/>
            <a:ext cx="4435316" cy="618964"/>
            <a:chOff x="0" y="-117544"/>
            <a:chExt cx="4435315" cy="618962"/>
          </a:xfrm>
        </p:grpSpPr>
        <p:sp>
          <p:nvSpPr>
            <p:cNvPr id="149" name="Rectangle"/>
            <p:cNvSpPr/>
            <p:nvPr/>
          </p:nvSpPr>
          <p:spPr>
            <a:xfrm>
              <a:off x="0" y="7558"/>
              <a:ext cx="4435316" cy="368758"/>
            </a:xfrm>
            <a:prstGeom prst="rect">
              <a:avLst/>
            </a:prstGeom>
            <a:gradFill flip="none" rotWithShape="1">
              <a:gsLst>
                <a:gs pos="0">
                  <a:srgbClr val="709FCE">
                    <a:alpha val="50000"/>
                  </a:srgbClr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1530"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50" name="Demostración en tiempo real - plataforma INLINE"/>
            <p:cNvSpPr txBox="1"/>
            <p:nvPr/>
          </p:nvSpPr>
          <p:spPr>
            <a:xfrm>
              <a:off x="0" y="-117545"/>
              <a:ext cx="4435316" cy="6189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6" tIns="71436" rIns="71436" bIns="71436" numCol="1" anchor="ctr">
              <a:noAutofit/>
            </a:bodyPr>
            <a:lstStyle>
              <a:lvl1pPr defTabSz="821530">
                <a:spcBef>
                  <a:spcPts val="16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Demostración en tiempo real - plataforma INLINE</a:t>
              </a:r>
            </a:p>
          </p:txBody>
        </p:sp>
      </p:grpSp>
      <p:grpSp>
        <p:nvGrpSpPr>
          <p:cNvPr id="161" name="Group"/>
          <p:cNvGrpSpPr/>
          <p:nvPr/>
        </p:nvGrpSpPr>
        <p:grpSpPr>
          <a:xfrm>
            <a:off x="5796282" y="1975025"/>
            <a:ext cx="8259855" cy="3787959"/>
            <a:chOff x="0" y="3741"/>
            <a:chExt cx="8259853" cy="3787957"/>
          </a:xfrm>
        </p:grpSpPr>
        <p:grpSp>
          <p:nvGrpSpPr>
            <p:cNvPr id="156" name="Group"/>
            <p:cNvGrpSpPr/>
            <p:nvPr/>
          </p:nvGrpSpPr>
          <p:grpSpPr>
            <a:xfrm>
              <a:off x="0" y="3741"/>
              <a:ext cx="6865185" cy="2034174"/>
              <a:chOff x="0" y="3741"/>
              <a:chExt cx="6865184" cy="2034172"/>
            </a:xfrm>
          </p:grpSpPr>
          <p:grpSp>
            <p:nvGrpSpPr>
              <p:cNvPr id="154" name="Through the integration of products in real time."/>
              <p:cNvGrpSpPr/>
              <p:nvPr/>
            </p:nvGrpSpPr>
            <p:grpSpPr>
              <a:xfrm>
                <a:off x="0" y="3741"/>
                <a:ext cx="4150272" cy="345059"/>
                <a:chOff x="0" y="3741"/>
                <a:chExt cx="4150271" cy="345058"/>
              </a:xfrm>
            </p:grpSpPr>
            <p:sp>
              <p:nvSpPr>
                <p:cNvPr id="152" name="Rectangle"/>
                <p:cNvSpPr/>
                <p:nvPr/>
              </p:nvSpPr>
              <p:spPr>
                <a:xfrm>
                  <a:off x="0" y="3741"/>
                  <a:ext cx="4150272" cy="345059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709FCE">
                        <a:alpha val="50000"/>
                      </a:srgbClr>
                    </a:gs>
                    <a:gs pos="100000">
                      <a:srgbClr val="FFFFFF"/>
                    </a:gs>
                  </a:gsLst>
                  <a:lin ang="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1530">
                    <a:spcBef>
                      <a:spcPts val="1600"/>
                    </a:spcBef>
                    <a:defRPr sz="1500"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/>
                </a:p>
              </p:txBody>
            </p:sp>
            <p:sp>
              <p:nvSpPr>
                <p:cNvPr id="153" name="Integrando múltiples productos en tiempo real"/>
                <p:cNvSpPr/>
                <p:nvPr/>
              </p:nvSpPr>
              <p:spPr>
                <a:xfrm>
                  <a:off x="0" y="176270"/>
                  <a:ext cx="4150272" cy="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extrusionOk="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6" tIns="71436" rIns="71436" bIns="71436" numCol="1" anchor="ctr">
                  <a:spAutoFit/>
                </a:bodyPr>
                <a:lstStyle>
                  <a:lvl1pPr defTabSz="821530">
                    <a:spcBef>
                      <a:spcPts val="1600"/>
                    </a:spcBef>
                    <a:defRPr sz="15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t>Integrando múltiples productos en tiempo real</a:t>
                  </a:r>
                </a:p>
              </p:txBody>
            </p:sp>
          </p:grpSp>
          <p:pic>
            <p:nvPicPr>
              <p:cNvPr id="155" name="products2notifications.pdf" descr="products2notifications.pdf"/>
              <p:cNvPicPr>
                <a:picLocks noChangeAspect="1"/>
              </p:cNvPicPr>
              <p:nvPr/>
            </p:nvPicPr>
            <p:blipFill>
              <a:blip r:embed="rId2"/>
              <a:srcRect b="21574"/>
              <a:stretch>
                <a:fillRect/>
              </a:stretch>
            </p:blipFill>
            <p:spPr>
              <a:xfrm>
                <a:off x="0" y="389205"/>
                <a:ext cx="6865185" cy="164871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57" name="New/more flexible notification functionalities"/>
            <p:cNvSpPr/>
            <p:nvPr/>
          </p:nvSpPr>
          <p:spPr>
            <a:xfrm>
              <a:off x="6989853" y="252169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spcBef>
                  <a:spcPts val="2600"/>
                </a:spcBef>
                <a:defRPr sz="1500" i="1">
                  <a:solidFill>
                    <a:srgbClr val="3767A9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Funcionalidades de notificación más flexibles y adaptadas al usuario</a:t>
              </a:r>
            </a:p>
          </p:txBody>
        </p:sp>
        <p:sp>
          <p:nvSpPr>
            <p:cNvPr id="158" name="Line"/>
            <p:cNvSpPr/>
            <p:nvPr/>
          </p:nvSpPr>
          <p:spPr>
            <a:xfrm>
              <a:off x="604290" y="2533986"/>
              <a:ext cx="513369" cy="4"/>
            </a:xfrm>
            <a:prstGeom prst="line">
              <a:avLst/>
            </a:prstGeom>
            <a:noFill/>
            <a:ln w="38100" cap="flat">
              <a:solidFill>
                <a:srgbClr val="709EC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59" name="New/more flexible notification functionalities"/>
            <p:cNvSpPr/>
            <p:nvPr/>
          </p:nvSpPr>
          <p:spPr>
            <a:xfrm>
              <a:off x="6989853" y="222621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spcBef>
                  <a:spcPts val="2600"/>
                </a:spcBef>
                <a:defRPr sz="1500" i="1">
                  <a:solidFill>
                    <a:srgbClr val="3767A9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 err="1"/>
                <a:t>Integración</a:t>
              </a:r>
              <a:r>
                <a:rPr dirty="0"/>
                <a:t> de </a:t>
              </a:r>
              <a:r>
                <a:rPr dirty="0" err="1"/>
                <a:t>datos</a:t>
              </a:r>
              <a:r>
                <a:rPr dirty="0"/>
                <a:t> de </a:t>
              </a:r>
              <a:r>
                <a:rPr dirty="0" err="1"/>
                <a:t>exposición</a:t>
              </a:r>
              <a:r>
                <a:rPr dirty="0"/>
                <a:t> y </a:t>
              </a:r>
              <a:r>
                <a:rPr dirty="0" err="1"/>
                <a:t>vulnerabilidad</a:t>
              </a:r>
              <a:r>
                <a:rPr dirty="0"/>
                <a:t> de </a:t>
              </a:r>
              <a:r>
                <a:rPr dirty="0" err="1"/>
                <a:t>alta</a:t>
              </a:r>
              <a:r>
                <a:rPr dirty="0"/>
                <a:t> </a:t>
              </a:r>
              <a:r>
                <a:rPr dirty="0" err="1"/>
                <a:t>resolución</a:t>
              </a:r>
              <a:endParaRPr dirty="0"/>
            </a:p>
          </p:txBody>
        </p:sp>
        <p:sp>
          <p:nvSpPr>
            <p:cNvPr id="160" name="Line"/>
            <p:cNvSpPr/>
            <p:nvPr/>
          </p:nvSpPr>
          <p:spPr>
            <a:xfrm>
              <a:off x="496207" y="2238500"/>
              <a:ext cx="513369" cy="3"/>
            </a:xfrm>
            <a:prstGeom prst="line">
              <a:avLst/>
            </a:prstGeom>
            <a:noFill/>
            <a:ln w="38100" cap="flat">
              <a:solidFill>
                <a:srgbClr val="709EC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62" name="Objective: Advance on the capabilities of EWS with tools to anticipate the impacts due to storms, heavy rain and floods to support the decision-making workflows."/>
          <p:cNvSpPr txBox="1">
            <a:spLocks noGrp="1"/>
          </p:cNvSpPr>
          <p:nvPr>
            <p:ph type="body" sz="quarter" idx="1"/>
          </p:nvPr>
        </p:nvSpPr>
        <p:spPr>
          <a:xfrm>
            <a:off x="253998" y="1164676"/>
            <a:ext cx="12496803" cy="800524"/>
          </a:xfrm>
          <a:prstGeom prst="rect">
            <a:avLst/>
          </a:prstGeom>
        </p:spPr>
        <p:txBody>
          <a:bodyPr/>
          <a:lstStyle/>
          <a:p>
            <a:pPr>
              <a:defRPr sz="2500" b="1"/>
            </a:pPr>
            <a:r>
              <a:t>Objetivo: </a:t>
            </a:r>
            <a:r>
              <a:rPr b="0"/>
              <a:t>Avanzar en las capacidades de los SAT con herramientas para anticipar los impactos causados por tormentas, lluvias intensas e inundaciones.</a:t>
            </a:r>
          </a:p>
        </p:txBody>
      </p:sp>
      <p:pic>
        <p:nvPicPr>
          <p:cNvPr id="163" name="Untitled2.pdf" descr="Untitled2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0" y="5189357"/>
            <a:ext cx="5613401" cy="36513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Untitled3.pdf" descr="Untitled3.pdf"/>
          <p:cNvPicPr>
            <a:picLocks noChangeAspect="1"/>
          </p:cNvPicPr>
          <p:nvPr/>
        </p:nvPicPr>
        <p:blipFill>
          <a:blip r:embed="rId4"/>
          <a:srcRect l="1101" b="9301"/>
          <a:stretch>
            <a:fillRect/>
          </a:stretch>
        </p:blipFill>
        <p:spPr>
          <a:xfrm>
            <a:off x="775630" y="1969141"/>
            <a:ext cx="4916931" cy="314461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1" name="Group"/>
          <p:cNvGrpSpPr/>
          <p:nvPr/>
        </p:nvGrpSpPr>
        <p:grpSpPr>
          <a:xfrm>
            <a:off x="111210" y="2770153"/>
            <a:ext cx="2688130" cy="2268272"/>
            <a:chOff x="-12700" y="-12700"/>
            <a:chExt cx="2688129" cy="2268271"/>
          </a:xfrm>
        </p:grpSpPr>
        <p:grpSp>
          <p:nvGrpSpPr>
            <p:cNvPr id="167" name="pasted-movie.png"/>
            <p:cNvGrpSpPr/>
            <p:nvPr/>
          </p:nvGrpSpPr>
          <p:grpSpPr>
            <a:xfrm>
              <a:off x="-12700" y="-12700"/>
              <a:ext cx="2688130" cy="1506758"/>
              <a:chOff x="0" y="0"/>
              <a:chExt cx="2688129" cy="1506757"/>
            </a:xfrm>
          </p:grpSpPr>
          <p:pic>
            <p:nvPicPr>
              <p:cNvPr id="166" name="pasted-movie.png" descr="pasted-movie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700" y="12700"/>
                <a:ext cx="2662730" cy="1443258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165" name="pasted-movie.png" descr="pasted-movie.png"/>
              <p:cNvPicPr>
                <a:picLocks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2688130" cy="1506758"/>
              </a:xfrm>
              <a:prstGeom prst="rect">
                <a:avLst/>
              </a:prstGeom>
              <a:effectLst/>
            </p:spPr>
          </p:pic>
        </p:grpSp>
        <p:grpSp>
          <p:nvGrpSpPr>
            <p:cNvPr id="170" name="Group"/>
            <p:cNvGrpSpPr/>
            <p:nvPr/>
          </p:nvGrpSpPr>
          <p:grpSpPr>
            <a:xfrm>
              <a:off x="167114" y="1475836"/>
              <a:ext cx="2328501" cy="779736"/>
              <a:chOff x="0" y="0"/>
              <a:chExt cx="2328499" cy="779734"/>
            </a:xfrm>
          </p:grpSpPr>
          <p:sp>
            <p:nvSpPr>
              <p:cNvPr id="168" name="Rectangle"/>
              <p:cNvSpPr/>
              <p:nvPr/>
            </p:nvSpPr>
            <p:spPr>
              <a:xfrm>
                <a:off x="1011" y="6743"/>
                <a:ext cx="2326477" cy="772992"/>
              </a:xfrm>
              <a:prstGeom prst="rect">
                <a:avLst/>
              </a:prstGeom>
              <a:solidFill>
                <a:srgbClr val="EBEBEB"/>
              </a:solidFill>
              <a:ln w="12700" cap="flat">
                <a:noFill/>
                <a:miter lim="400000"/>
              </a:ln>
              <a:effectLst>
                <a:outerShdw blurRad="635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spcBef>
                    <a:spcPts val="0"/>
                  </a:spcBef>
                  <a:defRPr sz="22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169" name="Lluvias intensas, granizo, rayos…"/>
              <p:cNvSpPr txBox="1"/>
              <p:nvPr/>
            </p:nvSpPr>
            <p:spPr>
              <a:xfrm>
                <a:off x="0" y="0"/>
                <a:ext cx="2328500" cy="7258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88900" tIns="88900" rIns="88900" bIns="88900" numCol="1" anchor="t">
                <a:noAutofit/>
              </a:bodyPr>
              <a:lstStyle/>
              <a:p>
                <a:pPr>
                  <a:spcBef>
                    <a:spcPts val="500"/>
                  </a:spcBef>
                  <a:defRPr sz="1000" b="1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Lluvia intensa, granizo y rayos</a:t>
                </a:r>
              </a:p>
              <a:p>
                <a:pPr>
                  <a:spcBef>
                    <a:spcPts val="500"/>
                  </a:spcBef>
                  <a:defRPr sz="10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Combinando nowcasting radar &amp; ML</a:t>
                </a:r>
              </a:p>
              <a:p>
                <a:pPr>
                  <a:spcBef>
                    <a:spcPts val="500"/>
                  </a:spcBef>
                  <a:defRPr sz="10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Exposición a nivel europeo</a:t>
                </a:r>
              </a:p>
            </p:txBody>
          </p:sp>
        </p:grpSp>
      </p:grpSp>
      <p:pic>
        <p:nvPicPr>
          <p:cNvPr id="172" name="pasted-movie.png" descr="pasted-movi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6283" y="5175115"/>
            <a:ext cx="5163494" cy="344642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2" name="Group"/>
          <p:cNvGrpSpPr/>
          <p:nvPr/>
        </p:nvGrpSpPr>
        <p:grpSpPr>
          <a:xfrm>
            <a:off x="5771788" y="8657849"/>
            <a:ext cx="5644104" cy="1022510"/>
            <a:chOff x="0" y="0"/>
            <a:chExt cx="5644103" cy="1022509"/>
          </a:xfrm>
        </p:grpSpPr>
        <p:grpSp>
          <p:nvGrpSpPr>
            <p:cNvPr id="177" name="Group"/>
            <p:cNvGrpSpPr/>
            <p:nvPr/>
          </p:nvGrpSpPr>
          <p:grpSpPr>
            <a:xfrm>
              <a:off x="24494" y="0"/>
              <a:ext cx="5149598" cy="352542"/>
              <a:chOff x="0" y="0"/>
              <a:chExt cx="5149597" cy="352541"/>
            </a:xfrm>
          </p:grpSpPr>
          <p:grpSp>
            <p:nvGrpSpPr>
              <p:cNvPr id="175" name="Integration of results in CEMS-Floods"/>
              <p:cNvGrpSpPr/>
              <p:nvPr/>
            </p:nvGrpSpPr>
            <p:grpSpPr>
              <a:xfrm>
                <a:off x="0" y="0"/>
                <a:ext cx="4150272" cy="352542"/>
                <a:chOff x="0" y="0"/>
                <a:chExt cx="4150271" cy="352541"/>
              </a:xfrm>
            </p:grpSpPr>
            <p:sp>
              <p:nvSpPr>
                <p:cNvPr id="173" name="Rectangle"/>
                <p:cNvSpPr/>
                <p:nvPr/>
              </p:nvSpPr>
              <p:spPr>
                <a:xfrm>
                  <a:off x="0" y="3741"/>
                  <a:ext cx="4150272" cy="345059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709FCE">
                        <a:alpha val="50000"/>
                      </a:srgbClr>
                    </a:gs>
                    <a:gs pos="100000">
                      <a:srgbClr val="FFFFFF"/>
                    </a:gs>
                  </a:gsLst>
                  <a:lin ang="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1530">
                    <a:spcBef>
                      <a:spcPts val="1600"/>
                    </a:spcBef>
                    <a:defRPr sz="1500"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/>
                </a:p>
              </p:txBody>
            </p:sp>
            <p:sp>
              <p:nvSpPr>
                <p:cNvPr id="174" name="Integración de los resultados en EFAS"/>
                <p:cNvSpPr txBox="1"/>
                <p:nvPr/>
              </p:nvSpPr>
              <p:spPr>
                <a:xfrm>
                  <a:off x="0" y="0"/>
                  <a:ext cx="4150272" cy="35254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6" tIns="71436" rIns="71436" bIns="71436" numCol="1" anchor="ctr">
                  <a:spAutoFit/>
                </a:bodyPr>
                <a:lstStyle>
                  <a:lvl1pPr defTabSz="821530">
                    <a:spcBef>
                      <a:spcPts val="1600"/>
                    </a:spcBef>
                    <a:defRPr sz="15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r>
                    <a:t>Integración de los resultados en EFAS</a:t>
                  </a:r>
                </a:p>
              </p:txBody>
            </p:sp>
          </p:grpSp>
          <p:pic>
            <p:nvPicPr>
              <p:cNvPr id="176" name="pasted-movie.png" descr="pasted-movie.png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3855720" y="5898"/>
                <a:ext cx="1293878" cy="3429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78" name="New/more flexible notification functionalities"/>
            <p:cNvSpPr txBox="1"/>
            <p:nvPr/>
          </p:nvSpPr>
          <p:spPr>
            <a:xfrm>
              <a:off x="552711" y="711241"/>
              <a:ext cx="3714919" cy="3112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spcBef>
                  <a:spcPts val="2600"/>
                </a:spcBef>
                <a:defRPr sz="1500" i="1">
                  <a:solidFill>
                    <a:srgbClr val="3767A9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Continuidad de los resultados del proyecto</a:t>
              </a:r>
            </a:p>
          </p:txBody>
        </p:sp>
        <p:sp>
          <p:nvSpPr>
            <p:cNvPr id="179" name="Line"/>
            <p:cNvSpPr/>
            <p:nvPr/>
          </p:nvSpPr>
          <p:spPr>
            <a:xfrm>
              <a:off x="0" y="904562"/>
              <a:ext cx="513370" cy="3"/>
            </a:xfrm>
            <a:prstGeom prst="line">
              <a:avLst/>
            </a:prstGeom>
            <a:noFill/>
            <a:ln w="38100" cap="flat">
              <a:solidFill>
                <a:srgbClr val="709EC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80" name="New/more flexible notification functionalities"/>
            <p:cNvSpPr txBox="1"/>
            <p:nvPr/>
          </p:nvSpPr>
          <p:spPr>
            <a:xfrm>
              <a:off x="552711" y="415755"/>
              <a:ext cx="5091393" cy="3112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spcBef>
                  <a:spcPts val="2600"/>
                </a:spcBef>
                <a:defRPr sz="1500" i="1">
                  <a:solidFill>
                    <a:srgbClr val="3767A9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Versión mejorada de productos basados en radar en EFAS</a:t>
              </a:r>
            </a:p>
          </p:txBody>
        </p:sp>
        <p:sp>
          <p:nvSpPr>
            <p:cNvPr id="181" name="Line"/>
            <p:cNvSpPr/>
            <p:nvPr/>
          </p:nvSpPr>
          <p:spPr>
            <a:xfrm>
              <a:off x="0" y="609075"/>
              <a:ext cx="513370" cy="2"/>
            </a:xfrm>
            <a:prstGeom prst="line">
              <a:avLst/>
            </a:prstGeom>
            <a:noFill/>
            <a:ln w="38100" cap="flat">
              <a:solidFill>
                <a:srgbClr val="709EC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83" name="Rectangle"/>
          <p:cNvSpPr/>
          <p:nvPr/>
        </p:nvSpPr>
        <p:spPr>
          <a:xfrm>
            <a:off x="10056305" y="5082325"/>
            <a:ext cx="2704433" cy="1170368"/>
          </a:xfrm>
          <a:prstGeom prst="rect">
            <a:avLst/>
          </a:prstGeom>
          <a:solidFill>
            <a:srgbClr val="FFFC79"/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 anchorCtr="0"/>
          <a:lstStyle/>
          <a:p>
            <a:pPr marL="76200" indent="-76200">
              <a:spcBef>
                <a:spcPts val="500"/>
              </a:spcBef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rPr sz="1100" dirty="0"/>
              <a:t>Plataforma web</a:t>
            </a:r>
            <a:r>
              <a:rPr lang="es-ES" sz="1100" dirty="0"/>
              <a:t> + n</a:t>
            </a:r>
            <a:r>
              <a:rPr sz="1100" dirty="0" err="1"/>
              <a:t>otificaciones</a:t>
            </a:r>
            <a:r>
              <a:rPr sz="1100" dirty="0"/>
              <a:t> </a:t>
            </a:r>
            <a:r>
              <a:rPr sz="1100" dirty="0" err="1"/>
              <a:t>configurables</a:t>
            </a:r>
            <a:r>
              <a:rPr lang="es-ES" sz="1100" dirty="0"/>
              <a:t>.</a:t>
            </a:r>
          </a:p>
          <a:p>
            <a:pPr marL="76200" indent="-76200">
              <a:spcBef>
                <a:spcPts val="500"/>
              </a:spcBef>
              <a:buSzPct val="100000"/>
              <a:buChar char="•"/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rPr lang="en-ES" sz="1100" dirty="0"/>
              <a:t>Utilizada por SGPCE (CENEM, RRNN), Subdelegaciones Murcia, Alicante y Castellón y otros organizmos AGE (CHJ, CHE, UME…).</a:t>
            </a:r>
            <a:endParaRPr sz="11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219930B-B7CE-630F-9674-40DA04BA3AF9}"/>
              </a:ext>
            </a:extLst>
          </p:cNvPr>
          <p:cNvGrpSpPr/>
          <p:nvPr/>
        </p:nvGrpSpPr>
        <p:grpSpPr>
          <a:xfrm>
            <a:off x="10056305" y="6294901"/>
            <a:ext cx="2704432" cy="2217466"/>
            <a:chOff x="9804070" y="6013437"/>
            <a:chExt cx="2956667" cy="2424283"/>
          </a:xfrm>
        </p:grpSpPr>
        <p:pic>
          <p:nvPicPr>
            <p:cNvPr id="184" name="pasted-movie.png" descr="pasted-movie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804070" y="6026137"/>
              <a:ext cx="2956667" cy="2411583"/>
            </a:xfrm>
            <a:prstGeom prst="rect">
              <a:avLst/>
            </a:prstGeom>
            <a:ln w="12700"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85" name="pasted-movie.png" descr="pasted-movie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538712" y="6013437"/>
              <a:ext cx="204192" cy="204192"/>
            </a:xfrm>
            <a:prstGeom prst="rect">
              <a:avLst/>
            </a:prstGeom>
            <a:ln w="12700">
              <a:miter lim="400000"/>
            </a:ln>
          </p:spPr>
        </p:pic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420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420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420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420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142</Words>
  <Application>Microsoft Macintosh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Helvetica Light</vt:lpstr>
      <vt:lpstr>Helvetica Neue</vt:lpstr>
      <vt:lpstr>Helvetica Neue Light</vt:lpstr>
      <vt:lpstr>Helvetica Neue Medium</vt:lpstr>
      <vt:lpstr>Helvetica Neue Thin</vt:lpstr>
      <vt:lpstr>White</vt:lpstr>
      <vt:lpstr>INLINE: Integrated pan-European rainfall and floods impact forecasts for cooperation in emergency management - UCPM KAPP 2024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INLINE: Integrated pan-European rainfall and floods impact forecasts for cooperation in emergency management - UCPM KAPP 2024</dc:title>
  <dc:creator>ROSA MARIA TORRES SAAVEDRA</dc:creator>
  <cp:lastModifiedBy>Marc Berenguer</cp:lastModifiedBy>
  <cp:revision>6</cp:revision>
  <dcterms:modified xsi:type="dcterms:W3CDTF">2026-09-14T07:56:51Z</dcterms:modified>
</cp:coreProperties>
</file>