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8" r:id="rId5"/>
    <p:sldId id="278" r:id="rId6"/>
    <p:sldId id="285" r:id="rId7"/>
    <p:sldId id="296" r:id="rId8"/>
    <p:sldId id="301" r:id="rId9"/>
    <p:sldId id="286" r:id="rId10"/>
    <p:sldId id="288" r:id="rId11"/>
    <p:sldId id="289" r:id="rId12"/>
    <p:sldId id="299" r:id="rId13"/>
    <p:sldId id="300" r:id="rId14"/>
    <p:sldId id="290" r:id="rId15"/>
    <p:sldId id="294" r:id="rId16"/>
    <p:sldId id="295" r:id="rId17"/>
    <p:sldId id="293" r:id="rId18"/>
    <p:sldId id="292" r:id="rId19"/>
    <p:sldId id="281" r:id="rId20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DBF9"/>
    <a:srgbClr val="2EA2D7"/>
    <a:srgbClr val="0152C9"/>
    <a:srgbClr val="FF9404"/>
    <a:srgbClr val="FFFFFF"/>
    <a:srgbClr val="F25924"/>
    <a:srgbClr val="221684"/>
    <a:srgbClr val="1B345B"/>
    <a:srgbClr val="F9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78"/>
    <p:restoredTop sz="94662"/>
  </p:normalViewPr>
  <p:slideViewPr>
    <p:cSldViewPr snapToGrid="0">
      <p:cViewPr varScale="1">
        <p:scale>
          <a:sx n="237" d="100"/>
          <a:sy n="237" d="100"/>
        </p:scale>
        <p:origin x="208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02AAD3-285F-4512-3EA3-9059E34D9C7E}"/>
              </a:ext>
            </a:extLst>
          </p:cNvPr>
          <p:cNvPicPr>
            <a:picLocks noChangeAspect="1"/>
          </p:cNvPicPr>
          <p:nvPr userDrawn="1"/>
        </p:nvPicPr>
        <p:blipFill>
          <a:blip/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AA71D-DCB1-54B7-FCA2-3D5387240E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80113" y="4053475"/>
            <a:ext cx="6638786" cy="1343473"/>
          </a:xfrm>
          <a:prstGeom prst="rect">
            <a:avLst/>
          </a:prstGeom>
        </p:spPr>
        <p:txBody>
          <a:bodyPr lIns="0" tIns="0" rIns="0" bIns="0"/>
          <a:lstStyle>
            <a:lvl1pPr algn="r">
              <a:buFontTx/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73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2D51A53-8845-F7AA-D6B1-DF4BD173D1A5}"/>
              </a:ext>
            </a:extLst>
          </p:cNvPr>
          <p:cNvPicPr>
            <a:picLocks noChangeAspect="1"/>
          </p:cNvPicPr>
          <p:nvPr userDrawn="1"/>
        </p:nvPicPr>
        <p:blipFill>
          <a:blip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B23EFDD-0792-FA0F-FBF2-DD8C76DBE1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2290" y="2754964"/>
            <a:ext cx="6258339" cy="85055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Headline 2</a:t>
            </a:r>
            <a:endParaRPr lang="en-BE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E43C708-9227-D462-C843-09EEAF027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2291" y="1807019"/>
            <a:ext cx="6258339" cy="850554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Chapter title 1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62990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41FA6A-8F6B-BBEF-08FD-03478DAF5B57}"/>
              </a:ext>
            </a:extLst>
          </p:cNvPr>
          <p:cNvPicPr>
            <a:picLocks noChangeAspect="1"/>
          </p:cNvPicPr>
          <p:nvPr userDrawn="1"/>
        </p:nvPicPr>
        <p:blipFill>
          <a:blip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74C97B0-8836-18DB-622D-2AF705CC75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4978" y="2162829"/>
            <a:ext cx="7466012" cy="371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Headline 2</a:t>
            </a:r>
            <a:endParaRPr lang="en-BE" dirty="0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CFAC7F87-0ADE-0011-0C29-9CAD538E81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4978" y="2717733"/>
            <a:ext cx="8809037" cy="371130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Headline 3</a:t>
            </a:r>
            <a:endParaRPr lang="en-BE" dirty="0"/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666A80A6-CEAA-DC0A-9F47-8A521B4963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978" y="3301413"/>
            <a:ext cx="8875712" cy="466725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body</a:t>
            </a:r>
            <a:endParaRPr lang="en-BE" dirty="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C306EBBB-8560-00CD-DEDC-3FFE8CD0B3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4978" y="3839230"/>
            <a:ext cx="8875712" cy="752476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F2592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 err="1"/>
              <a:t>Bulletpoint</a:t>
            </a:r>
            <a:endParaRPr lang="en-BE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5E06E1E0-4553-8EFD-5C41-D33D3D01F6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4978" y="1483553"/>
            <a:ext cx="10701262" cy="46672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1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207331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A019CE-E339-01EF-A9DD-8B77FE30ABD4}"/>
              </a:ext>
            </a:extLst>
          </p:cNvPr>
          <p:cNvPicPr>
            <a:picLocks noChangeAspect="1"/>
          </p:cNvPicPr>
          <p:nvPr userDrawn="1"/>
        </p:nvPicPr>
        <p:blipFill>
          <a:blip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83506DBF-B953-98A5-C2C4-68787B7D05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40997" y="3203937"/>
            <a:ext cx="5113469" cy="371130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22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EFF92CF8-1443-D765-9E7C-AA2650BDBE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40997" y="3715813"/>
            <a:ext cx="5016650" cy="86823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3" name="Online Image Placeholder 4">
            <a:extLst>
              <a:ext uri="{FF2B5EF4-FFF2-40B4-BE49-F238E27FC236}">
                <a16:creationId xmlns:a16="http://schemas.microsoft.com/office/drawing/2014/main" id="{246061AA-3723-D6CC-FEAD-B30C8A28329B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1434353" y="1750236"/>
            <a:ext cx="3649662" cy="3649662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93776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00D080-CB34-86A4-292C-A493E00B1640}"/>
              </a:ext>
            </a:extLst>
          </p:cNvPr>
          <p:cNvPicPr>
            <a:picLocks noChangeAspect="1"/>
          </p:cNvPicPr>
          <p:nvPr userDrawn="1"/>
        </p:nvPicPr>
        <p:blipFill>
          <a:blip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83506DBF-B953-98A5-C2C4-68787B7D05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6823" y="4654158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EFF92CF8-1443-D765-9E7C-AA2650BDBE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6823" y="5059716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2" name="Online Image Placeholder 4">
            <a:extLst>
              <a:ext uri="{FF2B5EF4-FFF2-40B4-BE49-F238E27FC236}">
                <a16:creationId xmlns:a16="http://schemas.microsoft.com/office/drawing/2014/main" id="{8678BBD1-997C-C8C1-F075-5A0EF3D1F9C0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1664169" y="2770056"/>
            <a:ext cx="1622845" cy="1622845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9C8CD16-E42A-6DB8-8483-688A6F77A0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8101" y="1960694"/>
            <a:ext cx="7466012" cy="371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Headline 2</a:t>
            </a:r>
            <a:endParaRPr lang="en-BE" dirty="0"/>
          </a:p>
        </p:txBody>
      </p:sp>
      <p:sp>
        <p:nvSpPr>
          <p:cNvPr id="18" name="Title 6">
            <a:extLst>
              <a:ext uri="{FF2B5EF4-FFF2-40B4-BE49-F238E27FC236}">
                <a16:creationId xmlns:a16="http://schemas.microsoft.com/office/drawing/2014/main" id="{20F015B2-5530-5E46-769D-82A3B72A14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8101" y="1362750"/>
            <a:ext cx="10701262" cy="46672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1</a:t>
            </a:r>
            <a:endParaRPr lang="en-BE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AF69F4F2-C02A-0490-A327-DCCDB254AA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396" y="4683975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E6FB4085-8DAD-D0FC-F1F1-3D1869D77B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42396" y="5089533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29" name="Online Image Placeholder 4">
            <a:extLst>
              <a:ext uri="{FF2B5EF4-FFF2-40B4-BE49-F238E27FC236}">
                <a16:creationId xmlns:a16="http://schemas.microsoft.com/office/drawing/2014/main" id="{041AA311-F8A1-3BDA-A4AA-6C8BCB551057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4019742" y="2799873"/>
            <a:ext cx="1622845" cy="1622845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4E8DD037-BF92-ECA9-1A1A-B141E8BC3F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97969" y="4683975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8B40830A-E978-B295-335B-F6CC69F1D2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97969" y="5089533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32" name="Online Image Placeholder 4">
            <a:extLst>
              <a:ext uri="{FF2B5EF4-FFF2-40B4-BE49-F238E27FC236}">
                <a16:creationId xmlns:a16="http://schemas.microsoft.com/office/drawing/2014/main" id="{86F1E559-8445-072C-4033-10E54ADCC47B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6375315" y="2799873"/>
            <a:ext cx="1622845" cy="1622845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5A384B29-3E77-3304-6D5A-EE2D9A42B8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53542" y="4683975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30738AAF-FD79-289A-F4D4-386EE2E8166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53542" y="5089533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35" name="Online Image Placeholder 4">
            <a:extLst>
              <a:ext uri="{FF2B5EF4-FFF2-40B4-BE49-F238E27FC236}">
                <a16:creationId xmlns:a16="http://schemas.microsoft.com/office/drawing/2014/main" id="{8CD58FCF-66BA-15C7-C070-C8C32C8BDBE5}"/>
              </a:ext>
            </a:extLst>
          </p:cNvPr>
          <p:cNvSpPr>
            <a:spLocks noGrp="1"/>
          </p:cNvSpPr>
          <p:nvPr>
            <p:ph type="clipArt" sz="quarter" idx="21"/>
          </p:nvPr>
        </p:nvSpPr>
        <p:spPr>
          <a:xfrm>
            <a:off x="8730888" y="2799873"/>
            <a:ext cx="1622845" cy="1622845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28576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2D51A53-8845-F7AA-D6B1-DF4BD173D1A5}"/>
              </a:ext>
            </a:extLst>
          </p:cNvPr>
          <p:cNvPicPr>
            <a:picLocks noChangeAspect="1"/>
          </p:cNvPicPr>
          <p:nvPr userDrawn="1"/>
        </p:nvPicPr>
        <p:blipFill>
          <a:blip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B054E48-4F31-A255-79A7-E7BA51FDFDE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4978" y="2162829"/>
            <a:ext cx="7466012" cy="371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Headline 2</a:t>
            </a:r>
            <a:endParaRPr lang="en-BE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EA306EDE-C787-D867-B217-EB836B754E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4978" y="2717733"/>
            <a:ext cx="8809037" cy="371130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Headline 3</a:t>
            </a:r>
            <a:endParaRPr lang="en-BE" dirty="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3DEB96DE-85E4-AEA5-BA56-31B00ECC5E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978" y="3301413"/>
            <a:ext cx="8875712" cy="466725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body</a:t>
            </a:r>
            <a:endParaRPr lang="en-BE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EAD2A537-736A-25AE-C1DF-5282795E76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4978" y="3839230"/>
            <a:ext cx="8875712" cy="752476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F25924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 err="1"/>
              <a:t>Bulletpoint</a:t>
            </a:r>
            <a:endParaRPr lang="en-BE" dirty="0"/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0EBA8C16-8D4C-9CE7-30A3-E7BB7782FD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4978" y="1483553"/>
            <a:ext cx="10701262" cy="46672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1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95865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B9994A-79D9-219A-2A2E-B2420F0395B5}"/>
              </a:ext>
            </a:extLst>
          </p:cNvPr>
          <p:cNvPicPr>
            <a:picLocks noChangeAspect="1"/>
          </p:cNvPicPr>
          <p:nvPr userDrawn="1"/>
        </p:nvPicPr>
        <p:blipFill>
          <a:blip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A68F5F8A-E975-AB8C-7A3C-E249F6DE3E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40997" y="3203937"/>
            <a:ext cx="5113469" cy="371130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22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351B1622-52E3-4F01-F9EA-AB49AFD10E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40997" y="3715813"/>
            <a:ext cx="5016650" cy="86823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5" name="Online Image Placeholder 4">
            <a:extLst>
              <a:ext uri="{FF2B5EF4-FFF2-40B4-BE49-F238E27FC236}">
                <a16:creationId xmlns:a16="http://schemas.microsoft.com/office/drawing/2014/main" id="{3A52B8DB-EBA5-1189-01B9-257AC60505AC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1434353" y="1750236"/>
            <a:ext cx="3649662" cy="3649662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620867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B9994A-79D9-219A-2A2E-B2420F0395B5}"/>
              </a:ext>
            </a:extLst>
          </p:cNvPr>
          <p:cNvPicPr>
            <a:picLocks noChangeAspect="1"/>
          </p:cNvPicPr>
          <p:nvPr userDrawn="1"/>
        </p:nvPicPr>
        <p:blipFill>
          <a:blip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832EEB8F-002E-C20B-FBD6-E26BE56608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6823" y="4664097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68B23B2C-9FA0-DC20-6209-3444CDDDDD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6823" y="5069655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19" name="Online Image Placeholder 4">
            <a:extLst>
              <a:ext uri="{FF2B5EF4-FFF2-40B4-BE49-F238E27FC236}">
                <a16:creationId xmlns:a16="http://schemas.microsoft.com/office/drawing/2014/main" id="{4673A14A-A9A1-A90F-149A-0E952EBAD079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1664169" y="2779995"/>
            <a:ext cx="1622845" cy="1622845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B5A16FBA-5430-B28B-03A6-39154DA7E2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8101" y="1970633"/>
            <a:ext cx="7466012" cy="371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Headline 2</a:t>
            </a:r>
            <a:endParaRPr lang="en-BE" dirty="0"/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03542DB9-4A25-CED3-04FB-B54D9F3AA7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8101" y="1372689"/>
            <a:ext cx="10701262" cy="46672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1</a:t>
            </a:r>
            <a:endParaRPr lang="en-BE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830BB1C5-8C9D-FAA0-E426-752DA373F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396" y="4693914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9BE60AA1-3773-3C1F-F41B-ECE4425F8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42396" y="5099472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24" name="Online Image Placeholder 4">
            <a:extLst>
              <a:ext uri="{FF2B5EF4-FFF2-40B4-BE49-F238E27FC236}">
                <a16:creationId xmlns:a16="http://schemas.microsoft.com/office/drawing/2014/main" id="{B9B00C6C-520C-01EE-1E10-EFD34C296B49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4019742" y="2809812"/>
            <a:ext cx="1622845" cy="1622845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53583BBC-A316-7EB5-41B1-2812B1E35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97969" y="4693914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743BB896-907D-84B3-05F5-A505E197A3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97969" y="5099472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27" name="Online Image Placeholder 4">
            <a:extLst>
              <a:ext uri="{FF2B5EF4-FFF2-40B4-BE49-F238E27FC236}">
                <a16:creationId xmlns:a16="http://schemas.microsoft.com/office/drawing/2014/main" id="{70C855D4-5F35-D083-E6A6-382C5A7BC7C6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6375315" y="2809812"/>
            <a:ext cx="1622845" cy="1622845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38BF9EDB-DA9F-C929-45C7-40B9C5536A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53542" y="4693914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B070ECF9-0F25-0E50-51B9-4DA69FF671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53542" y="5099472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30" name="Online Image Placeholder 4">
            <a:extLst>
              <a:ext uri="{FF2B5EF4-FFF2-40B4-BE49-F238E27FC236}">
                <a16:creationId xmlns:a16="http://schemas.microsoft.com/office/drawing/2014/main" id="{3EE7A0A4-BF56-4644-F800-D99675489B76}"/>
              </a:ext>
            </a:extLst>
          </p:cNvPr>
          <p:cNvSpPr>
            <a:spLocks noGrp="1"/>
          </p:cNvSpPr>
          <p:nvPr>
            <p:ph type="clipArt" sz="quarter" idx="21"/>
          </p:nvPr>
        </p:nvSpPr>
        <p:spPr>
          <a:xfrm>
            <a:off x="8730888" y="2809812"/>
            <a:ext cx="1622845" cy="1622845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43015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B9994A-79D9-219A-2A2E-B2420F0395B5}"/>
              </a:ext>
            </a:extLst>
          </p:cNvPr>
          <p:cNvPicPr>
            <a:picLocks noChangeAspect="1"/>
          </p:cNvPicPr>
          <p:nvPr userDrawn="1"/>
        </p:nvPicPr>
        <p:blipFill>
          <a:blip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07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19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  <p:sldLayoutId id="2147483654" r:id="rId4"/>
    <p:sldLayoutId id="2147483657" r:id="rId5"/>
    <p:sldLayoutId id="2147483653" r:id="rId6"/>
    <p:sldLayoutId id="2147483650" r:id="rId7"/>
    <p:sldLayoutId id="2147483656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emf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11" Type="http://schemas.openxmlformats.org/officeDocument/2006/relationships/image" Target="../media/image1.png"/><Relationship Id="rId5" Type="http://schemas.openxmlformats.org/officeDocument/2006/relationships/image" Target="../media/image34.png"/><Relationship Id="rId10" Type="http://schemas.openxmlformats.org/officeDocument/2006/relationships/image" Target="../media/image11.png"/><Relationship Id="rId4" Type="http://schemas.openxmlformats.org/officeDocument/2006/relationships/image" Target="../media/image33.pn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7872F0-FD22-2D5A-2091-681A9EA18F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99321" y="4053475"/>
            <a:ext cx="6319578" cy="805604"/>
          </a:xfrm>
        </p:spPr>
        <p:txBody>
          <a:bodyPr/>
          <a:lstStyle/>
          <a:p>
            <a:r>
              <a:rPr lang="es-ES" dirty="0"/>
              <a:t>INLINE </a:t>
            </a:r>
            <a:r>
              <a:rPr lang="es-ES" dirty="0" err="1"/>
              <a:t>project</a:t>
            </a:r>
            <a:endParaRPr lang="es-ES" dirty="0"/>
          </a:p>
          <a:p>
            <a:r>
              <a:rPr lang="en-BE" sz="2000" b="0"/>
              <a:t>Integrated pan-European rainfall and floods impact forecasts for cooperation in emergency management</a:t>
            </a:r>
            <a:endParaRPr lang="es-ES" sz="2000" b="0" dirty="0"/>
          </a:p>
          <a:p>
            <a:pPr>
              <a:spcBef>
                <a:spcPts val="2500"/>
              </a:spcBef>
            </a:pPr>
            <a:r>
              <a:rPr lang="es-ES" sz="2000" b="0" dirty="0"/>
              <a:t>Marc Berenguer (UPC), 3 Nov 2026, Brussels</a:t>
            </a:r>
            <a:endParaRPr lang="en-BE" sz="2000" b="0" dirty="0"/>
          </a:p>
        </p:txBody>
      </p:sp>
      <p:pic>
        <p:nvPicPr>
          <p:cNvPr id="21" name="inline02.pdf" descr="inline02.pdf">
            <a:extLst>
              <a:ext uri="{FF2B5EF4-FFF2-40B4-BE49-F238E27FC236}">
                <a16:creationId xmlns:a16="http://schemas.microsoft.com/office/drawing/2014/main" id="{FC6D8D7F-A534-5C59-E194-C4CF74A61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809" y="363694"/>
            <a:ext cx="2585497" cy="6392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68177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C597A7-D001-8970-BB22-C2623A7DB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Main </a:t>
            </a:r>
            <a:r>
              <a:rPr lang="es-ES" dirty="0" err="1"/>
              <a:t>objective</a:t>
            </a:r>
            <a:endParaRPr lang="en-B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30A19B0-5B88-42C5-D358-66A8C39A3C8C}"/>
              </a:ext>
            </a:extLst>
          </p:cNvPr>
          <p:cNvGrpSpPr/>
          <p:nvPr/>
        </p:nvGrpSpPr>
        <p:grpSpPr>
          <a:xfrm>
            <a:off x="211620" y="3211173"/>
            <a:ext cx="11692833" cy="3546782"/>
            <a:chOff x="167807" y="4856538"/>
            <a:chExt cx="23837055" cy="6885409"/>
          </a:xfrm>
        </p:grpSpPr>
        <p:grpSp>
          <p:nvGrpSpPr>
            <p:cNvPr id="8" name="Group">
              <a:extLst>
                <a:ext uri="{FF2B5EF4-FFF2-40B4-BE49-F238E27FC236}">
                  <a16:creationId xmlns:a16="http://schemas.microsoft.com/office/drawing/2014/main" id="{2DAF7BDE-51CE-D744-A636-A40DCA8B0EE2}"/>
                </a:ext>
              </a:extLst>
            </p:cNvPr>
            <p:cNvGrpSpPr/>
            <p:nvPr/>
          </p:nvGrpSpPr>
          <p:grpSpPr>
            <a:xfrm>
              <a:off x="12568225" y="4856538"/>
              <a:ext cx="11436637" cy="6885409"/>
              <a:chOff x="-50800" y="237442"/>
              <a:chExt cx="11436635" cy="6885407"/>
            </a:xfrm>
          </p:grpSpPr>
          <p:pic>
            <p:nvPicPr>
              <p:cNvPr id="19" name="pasted-movie.png" descr="pasted-movie.png">
                <a:extLst>
                  <a:ext uri="{FF2B5EF4-FFF2-40B4-BE49-F238E27FC236}">
                    <a16:creationId xmlns:a16="http://schemas.microsoft.com/office/drawing/2014/main" id="{42BE7C8B-C0DF-B202-EE92-BAE655EC6C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/>
              <a:stretch>
                <a:fillRect/>
              </a:stretch>
            </p:blipFill>
            <p:spPr>
              <a:xfrm>
                <a:off x="816839" y="947140"/>
                <a:ext cx="10568996" cy="617570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" name="Flash flood impacts (0-120 h)">
                <a:extLst>
                  <a:ext uri="{FF2B5EF4-FFF2-40B4-BE49-F238E27FC236}">
                    <a16:creationId xmlns:a16="http://schemas.microsoft.com/office/drawing/2014/main" id="{87F162D1-4F4A-D540-2067-16A208E6866B}"/>
                  </a:ext>
                </a:extLst>
              </p:cNvPr>
              <p:cNvSpPr/>
              <p:nvPr/>
            </p:nvSpPr>
            <p:spPr>
              <a:xfrm>
                <a:off x="1337354" y="237442"/>
                <a:ext cx="10048479" cy="720483"/>
              </a:xfrm>
              <a:prstGeom prst="rect">
                <a:avLst/>
              </a:prstGeom>
              <a:solidFill>
                <a:srgbClr val="DFFF00">
                  <a:alpha val="4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r" defTabSz="584200">
                  <a:lnSpc>
                    <a:spcPct val="100000"/>
                  </a:lnSpc>
                  <a:spcBef>
                    <a:spcPts val="0"/>
                  </a:spcBef>
                  <a:defRPr sz="3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1800" b="1" dirty="0"/>
                  <a:t>Flash flood impacts (0-120 h)</a:t>
                </a:r>
              </a:p>
            </p:txBody>
          </p:sp>
          <p:grpSp>
            <p:nvGrpSpPr>
              <p:cNvPr id="21" name="pasted-movie.png">
                <a:extLst>
                  <a:ext uri="{FF2B5EF4-FFF2-40B4-BE49-F238E27FC236}">
                    <a16:creationId xmlns:a16="http://schemas.microsoft.com/office/drawing/2014/main" id="{11AA505D-2AA5-31C6-04DF-8FFC025D75D5}"/>
                  </a:ext>
                </a:extLst>
              </p:cNvPr>
              <p:cNvGrpSpPr/>
              <p:nvPr/>
            </p:nvGrpSpPr>
            <p:grpSpPr>
              <a:xfrm>
                <a:off x="-50800" y="1155581"/>
                <a:ext cx="5628608" cy="3261344"/>
                <a:chOff x="0" y="0"/>
                <a:chExt cx="5628607" cy="3261342"/>
              </a:xfrm>
            </p:grpSpPr>
            <p:pic>
              <p:nvPicPr>
                <p:cNvPr id="23" name="pasted-movie.png" descr="pasted-movie.png">
                  <a:extLst>
                    <a:ext uri="{FF2B5EF4-FFF2-40B4-BE49-F238E27FC236}">
                      <a16:creationId xmlns:a16="http://schemas.microsoft.com/office/drawing/2014/main" id="{70BD2F22-0CB4-F6F5-36E6-838BEF7091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50800" y="38100"/>
                  <a:ext cx="5527008" cy="3108943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pic>
              <p:nvPicPr>
                <p:cNvPr id="24" name="pasted-movie.png" descr="pasted-movie.png">
                  <a:extLst>
                    <a:ext uri="{FF2B5EF4-FFF2-40B4-BE49-F238E27FC236}">
                      <a16:creationId xmlns:a16="http://schemas.microsoft.com/office/drawing/2014/main" id="{B56374EC-AC62-E2C5-536B-DC1AB33E7AF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0" y="-1"/>
                  <a:ext cx="5628608" cy="3261344"/>
                </a:xfrm>
                <a:prstGeom prst="rect">
                  <a:avLst/>
                </a:prstGeom>
                <a:effectLst/>
              </p:spPr>
            </p:pic>
          </p:grpSp>
          <p:pic>
            <p:nvPicPr>
              <p:cNvPr id="22" name="ff.pdf" descr="ff.pdf">
                <a:extLst>
                  <a:ext uri="{FF2B5EF4-FFF2-40B4-BE49-F238E27FC236}">
                    <a16:creationId xmlns:a16="http://schemas.microsoft.com/office/drawing/2014/main" id="{34982573-91B1-C15A-9E26-067BAFABA9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/>
              <a:srcRect t="1880" b="1880"/>
              <a:stretch>
                <a:fillRect/>
              </a:stretch>
            </p:blipFill>
            <p:spPr>
              <a:xfrm>
                <a:off x="18798" y="3702168"/>
                <a:ext cx="5489415" cy="330441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9" name="Group">
              <a:extLst>
                <a:ext uri="{FF2B5EF4-FFF2-40B4-BE49-F238E27FC236}">
                  <a16:creationId xmlns:a16="http://schemas.microsoft.com/office/drawing/2014/main" id="{94B489CA-9886-FBE5-D45D-C4B9EAF4FEB4}"/>
                </a:ext>
              </a:extLst>
            </p:cNvPr>
            <p:cNvGrpSpPr/>
            <p:nvPr/>
          </p:nvGrpSpPr>
          <p:grpSpPr>
            <a:xfrm>
              <a:off x="167807" y="4868694"/>
              <a:ext cx="12178972" cy="6832066"/>
              <a:chOff x="-50800" y="249598"/>
              <a:chExt cx="12178970" cy="6832064"/>
            </a:xfrm>
          </p:grpSpPr>
          <p:pic>
            <p:nvPicPr>
              <p:cNvPr id="10" name="pasted-movie.png" descr="pasted-movie.png">
                <a:extLst>
                  <a:ext uri="{FF2B5EF4-FFF2-40B4-BE49-F238E27FC236}">
                    <a16:creationId xmlns:a16="http://schemas.microsoft.com/office/drawing/2014/main" id="{6D7DFDB5-B2D0-8064-FE72-D380C542C6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/>
              <a:srcRect/>
              <a:stretch>
                <a:fillRect/>
              </a:stretch>
            </p:blipFill>
            <p:spPr>
              <a:xfrm>
                <a:off x="1949994" y="961664"/>
                <a:ext cx="10178176" cy="611999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Storm impact nowcasting (0-3h)">
                <a:extLst>
                  <a:ext uri="{FF2B5EF4-FFF2-40B4-BE49-F238E27FC236}">
                    <a16:creationId xmlns:a16="http://schemas.microsoft.com/office/drawing/2014/main" id="{3C5FAAC5-17D1-4722-105E-61B694175CF3}"/>
                  </a:ext>
                </a:extLst>
              </p:cNvPr>
              <p:cNvSpPr/>
              <p:nvPr/>
            </p:nvSpPr>
            <p:spPr>
              <a:xfrm>
                <a:off x="2741184" y="249598"/>
                <a:ext cx="9386986" cy="720481"/>
              </a:xfrm>
              <a:prstGeom prst="rect">
                <a:avLst/>
              </a:prstGeom>
              <a:solidFill>
                <a:srgbClr val="DFFF00">
                  <a:alpha val="4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r" defTabSz="584200">
                  <a:lnSpc>
                    <a:spcPct val="100000"/>
                  </a:lnSpc>
                  <a:spcBef>
                    <a:spcPts val="0"/>
                  </a:spcBef>
                  <a:defRPr sz="3600"/>
                </a:lvl1pPr>
              </a:lstStyle>
              <a:p>
                <a:r>
                  <a:rPr sz="1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Storm impact nowcasting (0-3h)</a:t>
                </a:r>
              </a:p>
            </p:txBody>
          </p:sp>
          <p:grpSp>
            <p:nvGrpSpPr>
              <p:cNvPr id="12" name="Group">
                <a:extLst>
                  <a:ext uri="{FF2B5EF4-FFF2-40B4-BE49-F238E27FC236}">
                    <a16:creationId xmlns:a16="http://schemas.microsoft.com/office/drawing/2014/main" id="{CAE37A64-5205-126A-DC2A-3006A2679D3E}"/>
                  </a:ext>
                </a:extLst>
              </p:cNvPr>
              <p:cNvGrpSpPr/>
              <p:nvPr/>
            </p:nvGrpSpPr>
            <p:grpSpPr>
              <a:xfrm>
                <a:off x="-50800" y="1444324"/>
                <a:ext cx="6082745" cy="5110262"/>
                <a:chOff x="-50800" y="-38101"/>
                <a:chExt cx="6082744" cy="5110261"/>
              </a:xfrm>
            </p:grpSpPr>
            <p:grpSp>
              <p:nvGrpSpPr>
                <p:cNvPr id="13" name="pasted-movie.png">
                  <a:extLst>
                    <a:ext uri="{FF2B5EF4-FFF2-40B4-BE49-F238E27FC236}">
                      <a16:creationId xmlns:a16="http://schemas.microsoft.com/office/drawing/2014/main" id="{D48F129D-6E3B-DEF7-DF49-7EA83D95DBBD}"/>
                    </a:ext>
                  </a:extLst>
                </p:cNvPr>
                <p:cNvGrpSpPr/>
                <p:nvPr/>
              </p:nvGrpSpPr>
              <p:grpSpPr>
                <a:xfrm>
                  <a:off x="-50800" y="-38101"/>
                  <a:ext cx="6082744" cy="3394313"/>
                  <a:chOff x="0" y="0"/>
                  <a:chExt cx="6082743" cy="3394311"/>
                </a:xfrm>
              </p:grpSpPr>
              <p:pic>
                <p:nvPicPr>
                  <p:cNvPr id="17" name="pasted-movie.png" descr="pasted-movie.png">
                    <a:extLst>
                      <a:ext uri="{FF2B5EF4-FFF2-40B4-BE49-F238E27FC236}">
                        <a16:creationId xmlns:a16="http://schemas.microsoft.com/office/drawing/2014/main" id="{B17FB11D-F5A3-D6E9-C7EF-217EBD66970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/>
                  <a:stretch>
                    <a:fillRect/>
                  </a:stretch>
                </p:blipFill>
                <p:spPr>
                  <a:xfrm>
                    <a:off x="50800" y="38100"/>
                    <a:ext cx="5981144" cy="3241912"/>
                  </a:xfrm>
                  <a:prstGeom prst="rect">
                    <a:avLst/>
                  </a:prstGeom>
                  <a:ln>
                    <a:noFill/>
                  </a:ln>
                  <a:effectLst/>
                </p:spPr>
              </p:pic>
              <p:pic>
                <p:nvPicPr>
                  <p:cNvPr id="18" name="pasted-movie.png" descr="pasted-movie.png">
                    <a:extLst>
                      <a:ext uri="{FF2B5EF4-FFF2-40B4-BE49-F238E27FC236}">
                        <a16:creationId xmlns:a16="http://schemas.microsoft.com/office/drawing/2014/main" id="{EC00F8DD-466D-B9EE-93E7-6DA633759014}"/>
                      </a:ext>
                    </a:extLst>
                  </p:cNvPr>
                  <p:cNvPicPr>
                    <a:picLocks/>
                  </p:cNvPicPr>
                  <p:nvPr/>
                </p:nvPicPr>
                <p:blipFill>
                  <a:blip/>
                  <a:stretch>
                    <a:fillRect/>
                  </a:stretch>
                </p:blipFill>
                <p:spPr>
                  <a:xfrm>
                    <a:off x="0" y="-1"/>
                    <a:ext cx="6082744" cy="3394313"/>
                  </a:xfrm>
                  <a:prstGeom prst="rect">
                    <a:avLst/>
                  </a:prstGeom>
                  <a:effectLst/>
                </p:spPr>
              </p:pic>
            </p:grpSp>
            <p:grpSp>
              <p:nvGrpSpPr>
                <p:cNvPr id="14" name="Group">
                  <a:extLst>
                    <a:ext uri="{FF2B5EF4-FFF2-40B4-BE49-F238E27FC236}">
                      <a16:creationId xmlns:a16="http://schemas.microsoft.com/office/drawing/2014/main" id="{22CA176F-D08A-A32F-BB0E-D843EDA5A50E}"/>
                    </a:ext>
                  </a:extLst>
                </p:cNvPr>
                <p:cNvGrpSpPr/>
                <p:nvPr/>
              </p:nvGrpSpPr>
              <p:grpSpPr>
                <a:xfrm>
                  <a:off x="425352" y="3342426"/>
                  <a:ext cx="5130441" cy="1729734"/>
                  <a:chOff x="0" y="0"/>
                  <a:chExt cx="5130439" cy="1729733"/>
                </a:xfrm>
              </p:grpSpPr>
              <p:sp>
                <p:nvSpPr>
                  <p:cNvPr id="15" name="Rectangle">
                    <a:extLst>
                      <a:ext uri="{FF2B5EF4-FFF2-40B4-BE49-F238E27FC236}">
                        <a16:creationId xmlns:a16="http://schemas.microsoft.com/office/drawing/2014/main" id="{99CB6335-D0CB-B493-A581-DD71767371DC}"/>
                      </a:ext>
                    </a:extLst>
                  </p:cNvPr>
                  <p:cNvSpPr/>
                  <p:nvPr/>
                </p:nvSpPr>
                <p:spPr>
                  <a:xfrm>
                    <a:off x="2228" y="15173"/>
                    <a:ext cx="5125983" cy="1714560"/>
                  </a:xfrm>
                  <a:prstGeom prst="rect">
                    <a:avLst/>
                  </a:prstGeom>
                  <a:solidFill>
                    <a:srgbClr val="EBEBEB"/>
                  </a:solidFill>
                  <a:ln w="12700" cap="flat">
                    <a:noFill/>
                    <a:miter lim="400000"/>
                  </a:ln>
                  <a:effectLst>
                    <a:outerShdw blurRad="63500" dist="25400"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square" lIns="50800" tIns="50800" rIns="50800" bIns="50800" numCol="1" anchor="ctr">
                    <a:noAutofit/>
                  </a:bodyPr>
                  <a:lstStyle/>
                  <a:p>
                    <a:pPr defTabSz="584200">
                      <a:lnSpc>
                        <a:spcPct val="100000"/>
                      </a:lnSpc>
                      <a:spcBef>
                        <a:spcPts val="0"/>
                      </a:spcBef>
                      <a:defRPr sz="220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endParaRPr/>
                  </a:p>
                </p:txBody>
              </p:sp>
              <p:sp>
                <p:nvSpPr>
                  <p:cNvPr id="16" name="Lluvias intensas, granizo, rayos…">
                    <a:extLst>
                      <a:ext uri="{FF2B5EF4-FFF2-40B4-BE49-F238E27FC236}">
                        <a16:creationId xmlns:a16="http://schemas.microsoft.com/office/drawing/2014/main" id="{5EE4F68E-DC0A-FA96-2ABA-9DD7BBD1EF68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0"/>
                    <a:ext cx="5130439" cy="161587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101600" tIns="101600" rIns="101600" bIns="101600" numCol="1" anchor="t">
                    <a:noAutofit/>
                  </a:bodyPr>
                  <a:lstStyle/>
                  <a:p>
                    <a:pPr defTabSz="584200">
                      <a:lnSpc>
                        <a:spcPct val="100000"/>
                      </a:lnSpc>
                      <a:spcBef>
                        <a:spcPts val="600"/>
                      </a:spcBef>
                      <a:defRPr sz="2000" b="1"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rPr sz="1200" dirty="0"/>
                      <a:t>Heavy rainfall, hail, lightning</a:t>
                    </a:r>
                  </a:p>
                  <a:p>
                    <a:pPr defTabSz="584200">
                      <a:lnSpc>
                        <a:spcPct val="100000"/>
                      </a:lnSpc>
                      <a:spcBef>
                        <a:spcPts val="600"/>
                      </a:spcBef>
                      <a:defRPr sz="2000"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rPr sz="1200" dirty="0"/>
                      <a:t>Based on radar nowcasting &amp; ML</a:t>
                    </a:r>
                  </a:p>
                  <a:p>
                    <a:pPr defTabSz="584200">
                      <a:lnSpc>
                        <a:spcPct val="100000"/>
                      </a:lnSpc>
                      <a:spcBef>
                        <a:spcPts val="600"/>
                      </a:spcBef>
                      <a:defRPr sz="2000"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rPr sz="1200" dirty="0"/>
                      <a:t>European-wide exposure</a:t>
                    </a:r>
                  </a:p>
                </p:txBody>
              </p:sp>
            </p:grpSp>
          </p:grpSp>
        </p:grpSp>
      </p:grp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F17B1FCD-3E03-6221-9481-58B0994E66F0}"/>
              </a:ext>
            </a:extLst>
          </p:cNvPr>
          <p:cNvSpPr txBox="1">
            <a:spLocks/>
          </p:cNvSpPr>
          <p:nvPr/>
        </p:nvSpPr>
        <p:spPr>
          <a:xfrm>
            <a:off x="1284978" y="1905253"/>
            <a:ext cx="10199656" cy="466725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/>
              <a:t>Advance on the capabilities of EWS with tools to anticipate the impacts caused by storms, heavy rain and floods, to support the decision-making workflows of various levels of Civil Protection Agencies (CPAs), including their coordination and cooperation. </a:t>
            </a:r>
          </a:p>
          <a:p>
            <a:endParaRPr lang="en-BE"/>
          </a:p>
          <a:p>
            <a:endParaRPr lang="en-BE"/>
          </a:p>
        </p:txBody>
      </p:sp>
      <p:sp>
        <p:nvSpPr>
          <p:cNvPr id="47" name="Subtitle 46">
            <a:extLst>
              <a:ext uri="{FF2B5EF4-FFF2-40B4-BE49-F238E27FC236}">
                <a16:creationId xmlns:a16="http://schemas.microsoft.com/office/drawing/2014/main" id="{1ED54D0B-73ED-A6DD-8161-189EC13A0D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4978" y="2793563"/>
            <a:ext cx="10537676" cy="371129"/>
          </a:xfrm>
        </p:spPr>
        <p:txBody>
          <a:bodyPr/>
          <a:lstStyle/>
          <a:p>
            <a:r>
              <a:rPr lang="es-ES" dirty="0" err="1"/>
              <a:t>European-wide</a:t>
            </a:r>
            <a:r>
              <a:rPr lang="en-BE"/>
              <a:t> forecasts for storms, heavy rain and flash floods</a:t>
            </a:r>
          </a:p>
          <a:p>
            <a:endParaRPr lang="en-CA" dirty="0"/>
          </a:p>
        </p:txBody>
      </p:sp>
      <p:sp>
        <p:nvSpPr>
          <p:cNvPr id="2" name="Almost 12.000 incidents in total (112 incidents)…">
            <a:extLst>
              <a:ext uri="{FF2B5EF4-FFF2-40B4-BE49-F238E27FC236}">
                <a16:creationId xmlns:a16="http://schemas.microsoft.com/office/drawing/2014/main" id="{930B9D0D-D3B1-9B34-DA83-74A4BDFCAB1C}"/>
              </a:ext>
            </a:extLst>
          </p:cNvPr>
          <p:cNvSpPr/>
          <p:nvPr/>
        </p:nvSpPr>
        <p:spPr>
          <a:xfrm>
            <a:off x="9246728" y="5502536"/>
            <a:ext cx="2781958" cy="1160921"/>
          </a:xfrm>
          <a:prstGeom prst="rect">
            <a:avLst/>
          </a:prstGeom>
          <a:solidFill>
            <a:srgbClr val="FFFC79"/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180000" tIns="180000" rIns="72000" bIns="0"/>
          <a:lstStyle/>
          <a:p>
            <a:pPr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lang="es-ES" sz="1200" dirty="0"/>
              <a:t>More </a:t>
            </a:r>
            <a:r>
              <a:rPr lang="es-ES" sz="1200" dirty="0" err="1"/>
              <a:t>adapted</a:t>
            </a:r>
            <a:r>
              <a:rPr lang="es-ES" sz="1200" dirty="0"/>
              <a:t> </a:t>
            </a:r>
            <a:r>
              <a:rPr lang="es-ES" sz="1200" dirty="0" err="1"/>
              <a:t>to</a:t>
            </a:r>
            <a:r>
              <a:rPr lang="es-ES" sz="1200" dirty="0"/>
              <a:t> </a:t>
            </a:r>
            <a:r>
              <a:rPr lang="es-ES" sz="1200" dirty="0" err="1"/>
              <a:t>end-user</a:t>
            </a:r>
            <a:r>
              <a:rPr lang="es-ES" sz="1200" dirty="0"/>
              <a:t> </a:t>
            </a:r>
            <a:r>
              <a:rPr lang="es-ES" sz="1200" dirty="0" err="1"/>
              <a:t>needs</a:t>
            </a:r>
            <a:r>
              <a:rPr lang="es-ES" sz="1200" dirty="0"/>
              <a:t>:</a:t>
            </a:r>
          </a:p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lang="es-ES" sz="1200" dirty="0"/>
              <a:t>Flexible </a:t>
            </a:r>
            <a:r>
              <a:rPr lang="es-ES" sz="1200" dirty="0" err="1"/>
              <a:t>notifications</a:t>
            </a:r>
            <a:endParaRPr lang="es-ES" sz="1200" dirty="0"/>
          </a:p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lang="es-ES" sz="1200" dirty="0" err="1"/>
              <a:t>Integration</a:t>
            </a:r>
            <a:r>
              <a:rPr lang="es-ES" sz="1200" dirty="0"/>
              <a:t> </a:t>
            </a:r>
            <a:r>
              <a:rPr lang="es-ES" sz="1200" dirty="0" err="1"/>
              <a:t>of</a:t>
            </a:r>
            <a:r>
              <a:rPr lang="es-ES" sz="1200" dirty="0"/>
              <a:t> </a:t>
            </a:r>
            <a:r>
              <a:rPr lang="es-ES" sz="1200" dirty="0" err="1"/>
              <a:t>high</a:t>
            </a:r>
            <a:r>
              <a:rPr lang="es-ES" sz="1200" dirty="0"/>
              <a:t>-res </a:t>
            </a:r>
            <a:r>
              <a:rPr lang="es-ES" sz="1200" dirty="0" err="1"/>
              <a:t>exposure</a:t>
            </a:r>
            <a:r>
              <a:rPr lang="es-ES" sz="1200" dirty="0"/>
              <a:t> &amp; </a:t>
            </a:r>
            <a:r>
              <a:rPr lang="es-ES" sz="1200" dirty="0" err="1"/>
              <a:t>vulnerability</a:t>
            </a:r>
            <a:r>
              <a:rPr lang="es-ES" sz="1200" dirty="0"/>
              <a:t> </a:t>
            </a:r>
            <a:r>
              <a:rPr lang="es-ES" sz="1200" dirty="0" err="1"/>
              <a:t>datasets</a:t>
            </a:r>
            <a:r>
              <a:rPr lang="es-ES" sz="1200" dirty="0"/>
              <a:t>.</a:t>
            </a:r>
            <a:endParaRPr sz="1200" dirty="0"/>
          </a:p>
        </p:txBody>
      </p:sp>
      <p:sp>
        <p:nvSpPr>
          <p:cNvPr id="3" name="Almost 12.000 incidents in total (112 incidents)…">
            <a:extLst>
              <a:ext uri="{FF2B5EF4-FFF2-40B4-BE49-F238E27FC236}">
                <a16:creationId xmlns:a16="http://schemas.microsoft.com/office/drawing/2014/main" id="{23EA5E0E-1EF0-A931-A0A3-3F2844182A5A}"/>
              </a:ext>
            </a:extLst>
          </p:cNvPr>
          <p:cNvSpPr/>
          <p:nvPr/>
        </p:nvSpPr>
        <p:spPr>
          <a:xfrm>
            <a:off x="3496767" y="5988044"/>
            <a:ext cx="2781958" cy="675414"/>
          </a:xfrm>
          <a:prstGeom prst="rect">
            <a:avLst/>
          </a:prstGeom>
          <a:solidFill>
            <a:srgbClr val="FFFC79"/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44000" tIns="144000" rIns="72000" bIns="0"/>
          <a:lstStyle/>
          <a:p>
            <a:pPr marL="72000" indent="-72000" defTabSz="584200" fontAlgn="t" hangingPunct="0">
              <a:lnSpc>
                <a:spcPct val="100000"/>
              </a:lnSpc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lang="es-ES" sz="1200" dirty="0" err="1"/>
              <a:t>Improved</a:t>
            </a:r>
            <a:r>
              <a:rPr lang="es-ES" sz="1200" dirty="0"/>
              <a:t> </a:t>
            </a:r>
            <a:r>
              <a:rPr lang="es-ES" sz="1200" dirty="0" err="1"/>
              <a:t>hazard</a:t>
            </a:r>
            <a:r>
              <a:rPr lang="es-ES" sz="1200" dirty="0"/>
              <a:t> &amp; </a:t>
            </a:r>
            <a:r>
              <a:rPr lang="es-ES" sz="1200" dirty="0" err="1"/>
              <a:t>impact</a:t>
            </a:r>
            <a:r>
              <a:rPr lang="es-ES" sz="1200" dirty="0"/>
              <a:t> </a:t>
            </a:r>
            <a:r>
              <a:rPr lang="es-ES" sz="1200" dirty="0" err="1"/>
              <a:t>assessment</a:t>
            </a:r>
            <a:r>
              <a:rPr lang="es-ES" sz="1200" dirty="0"/>
              <a:t> </a:t>
            </a:r>
            <a:r>
              <a:rPr lang="es-ES" sz="1200" dirty="0" err="1"/>
              <a:t>through</a:t>
            </a:r>
            <a:r>
              <a:rPr lang="es-ES" sz="1200" dirty="0"/>
              <a:t> </a:t>
            </a:r>
            <a:r>
              <a:rPr lang="es-ES" sz="1200" dirty="0" err="1"/>
              <a:t>the</a:t>
            </a:r>
            <a:r>
              <a:rPr lang="es-ES" sz="1200" dirty="0"/>
              <a:t> use </a:t>
            </a:r>
            <a:r>
              <a:rPr lang="es-ES" sz="1200" dirty="0" err="1"/>
              <a:t>of</a:t>
            </a:r>
            <a:r>
              <a:rPr lang="es-ES" sz="1200" dirty="0"/>
              <a:t> AI.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48078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5416D-455B-C9EB-5FCB-8C3FF786B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2793B7-F217-DC6D-A215-494E1437C6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86823" y="4618089"/>
            <a:ext cx="1977537" cy="299967"/>
          </a:xfrm>
        </p:spPr>
        <p:txBody>
          <a:bodyPr/>
          <a:lstStyle/>
          <a:p>
            <a:r>
              <a:rPr lang="es-ES" sz="1500" dirty="0" err="1"/>
              <a:t>Hydrometeorological</a:t>
            </a:r>
            <a:r>
              <a:rPr lang="es-ES" sz="1500" dirty="0"/>
              <a:t> </a:t>
            </a:r>
            <a:r>
              <a:rPr lang="es-ES" sz="1500" dirty="0" err="1"/>
              <a:t>forecasts</a:t>
            </a:r>
            <a:endParaRPr lang="en-BE" sz="15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15AA3-E4B3-7E5D-F840-B89FF47D5F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Official NHMs warnings.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Gauge-adjusted OPERA QPE.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Probabilistic rainfall forecasts.</a:t>
            </a:r>
          </a:p>
        </p:txBody>
      </p:sp>
      <p:pic>
        <p:nvPicPr>
          <p:cNvPr id="27" name="Online Image Placeholder 26">
            <a:extLst>
              <a:ext uri="{FF2B5EF4-FFF2-40B4-BE49-F238E27FC236}">
                <a16:creationId xmlns:a16="http://schemas.microsoft.com/office/drawing/2014/main" id="{8AC75DFB-D466-69BB-DD40-D6A690FFB50B}"/>
              </a:ext>
            </a:extLst>
          </p:cNvPr>
          <p:cNvPicPr>
            <a:picLocks noGrp="1" noChangeAspect="1"/>
          </p:cNvPicPr>
          <p:nvPr>
            <p:ph type="clipArt" sz="quarter" idx="12"/>
          </p:nvPr>
        </p:nvPicPr>
        <p:blipFill>
          <a:blip/>
          <a:stretch>
            <a:fillRect/>
          </a:stretch>
        </p:blipFill>
        <p:spPr>
          <a:xfrm>
            <a:off x="1663700" y="2784381"/>
            <a:ext cx="1624013" cy="1613089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08CA83F-344B-732C-3C74-A01ACE270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Real-time </a:t>
            </a:r>
            <a:r>
              <a:rPr lang="es-ES" dirty="0" err="1"/>
              <a:t>impact</a:t>
            </a:r>
            <a:r>
              <a:rPr lang="es-ES" dirty="0"/>
              <a:t> </a:t>
            </a:r>
            <a:r>
              <a:rPr lang="es-ES" dirty="0" err="1"/>
              <a:t>forecasting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CPAs</a:t>
            </a:r>
            <a:endParaRPr lang="en-B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AD741B-DEB8-69FA-0956-C1259FCB5B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42396" y="4647906"/>
            <a:ext cx="1977537" cy="299967"/>
          </a:xfrm>
        </p:spPr>
        <p:txBody>
          <a:bodyPr/>
          <a:lstStyle/>
          <a:p>
            <a:r>
              <a:rPr lang="es-ES" dirty="0"/>
              <a:t>Convective </a:t>
            </a:r>
            <a:r>
              <a:rPr lang="es-ES" dirty="0" err="1"/>
              <a:t>storms</a:t>
            </a:r>
            <a:r>
              <a:rPr lang="es-ES" dirty="0"/>
              <a:t> </a:t>
            </a:r>
            <a:endParaRPr lang="en-B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7A55D3A-D9E5-32F2-809F-115FAF47C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Storm hazard nowcasts.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Hail.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Wind gusts.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Heavy rain.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Lightning.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Storm impact nowcasts.</a:t>
            </a:r>
          </a:p>
        </p:txBody>
      </p:sp>
      <p:pic>
        <p:nvPicPr>
          <p:cNvPr id="31" name="Online Image Placeholder 30">
            <a:extLst>
              <a:ext uri="{FF2B5EF4-FFF2-40B4-BE49-F238E27FC236}">
                <a16:creationId xmlns:a16="http://schemas.microsoft.com/office/drawing/2014/main" id="{2C5F272D-0ACF-A48B-55A3-B8C38B57ABBB}"/>
              </a:ext>
            </a:extLst>
          </p:cNvPr>
          <p:cNvPicPr>
            <a:picLocks noGrp="1" noChangeAspect="1"/>
          </p:cNvPicPr>
          <p:nvPr>
            <p:ph type="clipArt" sz="quarter" idx="15"/>
          </p:nvPr>
        </p:nvPicPr>
        <p:blipFill>
          <a:blip/>
          <a:stretch>
            <a:fillRect/>
          </a:stretch>
        </p:blipFill>
        <p:spPr>
          <a:xfrm>
            <a:off x="4019550" y="2815332"/>
            <a:ext cx="1622425" cy="1611511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503A50-8502-16B5-0892-19575B3CB9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7969" y="4647906"/>
            <a:ext cx="1977537" cy="299967"/>
          </a:xfrm>
        </p:spPr>
        <p:txBody>
          <a:bodyPr/>
          <a:lstStyle/>
          <a:p>
            <a:r>
              <a:rPr lang="es-ES" dirty="0" err="1"/>
              <a:t>Floods</a:t>
            </a:r>
            <a:r>
              <a:rPr lang="es-ES" dirty="0"/>
              <a:t>, flash </a:t>
            </a:r>
            <a:r>
              <a:rPr lang="es-ES" dirty="0" err="1"/>
              <a:t>floods</a:t>
            </a:r>
            <a:r>
              <a:rPr lang="es-ES" dirty="0"/>
              <a:t> &amp; </a:t>
            </a:r>
            <a:r>
              <a:rPr lang="es-ES" dirty="0" err="1"/>
              <a:t>debris</a:t>
            </a:r>
            <a:r>
              <a:rPr lang="es-ES" dirty="0"/>
              <a:t> </a:t>
            </a:r>
            <a:r>
              <a:rPr lang="es-ES" dirty="0" err="1"/>
              <a:t>flows</a:t>
            </a:r>
            <a:endParaRPr lang="en-B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1FA2E-260A-274A-7D4A-2761DAF0EE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s-ES" sz="1200" dirty="0"/>
              <a:t>P</a:t>
            </a:r>
            <a:r>
              <a:rPr lang="en-BE" sz="1200"/>
              <a:t>luvial flood nowcasts.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FF hazard forecasts.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FF impact forecasts.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EFAS flood forecasts.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EFAS rapid risk assessment.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Other flow observations &amp; forecasts.</a:t>
            </a:r>
          </a:p>
        </p:txBody>
      </p:sp>
      <p:pic>
        <p:nvPicPr>
          <p:cNvPr id="29" name="Online Image Placeholder 28">
            <a:extLst>
              <a:ext uri="{FF2B5EF4-FFF2-40B4-BE49-F238E27FC236}">
                <a16:creationId xmlns:a16="http://schemas.microsoft.com/office/drawing/2014/main" id="{CD46CAF9-50FC-BC9F-C912-0FAF2E622963}"/>
              </a:ext>
            </a:extLst>
          </p:cNvPr>
          <p:cNvPicPr>
            <a:picLocks noGrp="1" noChangeAspect="1"/>
          </p:cNvPicPr>
          <p:nvPr>
            <p:ph type="clipArt" sz="quarter" idx="18"/>
          </p:nvPr>
        </p:nvPicPr>
        <p:blipFill>
          <a:blip/>
          <a:stretch>
            <a:fillRect/>
          </a:stretch>
        </p:blipFill>
        <p:spPr>
          <a:xfrm>
            <a:off x="6375400" y="2815332"/>
            <a:ext cx="1622425" cy="1611511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1AC23D6-7FFD-D1AE-64EB-2B23649CA4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53542" y="4647906"/>
            <a:ext cx="1977537" cy="299967"/>
          </a:xfrm>
        </p:spPr>
        <p:txBody>
          <a:bodyPr/>
          <a:lstStyle/>
          <a:p>
            <a:r>
              <a:rPr lang="es-ES" sz="1500" dirty="0" err="1"/>
              <a:t>Exposure</a:t>
            </a:r>
            <a:r>
              <a:rPr lang="es-ES" dirty="0"/>
              <a:t> &amp; </a:t>
            </a:r>
            <a:r>
              <a:rPr lang="es-ES" dirty="0" err="1"/>
              <a:t>vulnerability</a:t>
            </a:r>
            <a:endParaRPr lang="en-BE"/>
          </a:p>
        </p:txBody>
      </p:sp>
      <p:pic>
        <p:nvPicPr>
          <p:cNvPr id="35" name="Online Image Placeholder 34">
            <a:extLst>
              <a:ext uri="{FF2B5EF4-FFF2-40B4-BE49-F238E27FC236}">
                <a16:creationId xmlns:a16="http://schemas.microsoft.com/office/drawing/2014/main" id="{6662DDF2-A2A9-AEA4-BB0E-5EAF05818257}"/>
              </a:ext>
            </a:extLst>
          </p:cNvPr>
          <p:cNvPicPr>
            <a:picLocks noGrp="1" noChangeAspect="1"/>
          </p:cNvPicPr>
          <p:nvPr>
            <p:ph type="clipArt" sz="quarter" idx="21"/>
          </p:nvPr>
        </p:nvPicPr>
        <p:blipFill>
          <a:blip/>
          <a:stretch>
            <a:fillRect/>
          </a:stretch>
        </p:blipFill>
        <p:spPr>
          <a:xfrm>
            <a:off x="8731250" y="2861508"/>
            <a:ext cx="1622425" cy="1519158"/>
          </a:xfrm>
          <a:prstGeom prst="ellipse">
            <a:avLst/>
          </a:prstGeom>
          <a:blipFill>
            <a:blip/>
            <a:stretch>
              <a:fillRect l="-78303" r="-78303"/>
            </a:stretch>
          </a:blipFill>
        </p:spPr>
      </p:pic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9C20BDB-1969-93C2-8C4E-5B240D8194DF}"/>
              </a:ext>
            </a:extLst>
          </p:cNvPr>
          <p:cNvSpPr txBox="1">
            <a:spLocks/>
          </p:cNvSpPr>
          <p:nvPr/>
        </p:nvSpPr>
        <p:spPr>
          <a:xfrm>
            <a:off x="1278101" y="1970633"/>
            <a:ext cx="8875712" cy="466725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/>
              <a:t>Combining hazard and impact forecasts, official warnings and exposure and vulnerability datasets for compound impact forecasting to support coordination and cooperation of CPAs.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5752C34-88F9-CBC6-7943-CB77149DA7AB}"/>
              </a:ext>
            </a:extLst>
          </p:cNvPr>
          <p:cNvSpPr/>
          <p:nvPr/>
        </p:nvSpPr>
        <p:spPr>
          <a:xfrm>
            <a:off x="9391291" y="5584166"/>
            <a:ext cx="2714445" cy="10581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903FE905-9E75-8C40-1119-27B96CD34A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Combined exposure map: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Population density.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Transportation networks.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Energy, health, education infrastructures.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Flood hazard maps</a:t>
            </a:r>
            <a:r>
              <a:rPr lang="es-ES" sz="1200" dirty="0"/>
              <a:t>.</a:t>
            </a:r>
            <a:endParaRPr lang="en-BE" sz="1200"/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Critical points in flood areas.</a:t>
            </a:r>
          </a:p>
        </p:txBody>
      </p:sp>
      <p:grpSp>
        <p:nvGrpSpPr>
          <p:cNvPr id="5" name="Integrated through tailored notifications">
            <a:extLst>
              <a:ext uri="{FF2B5EF4-FFF2-40B4-BE49-F238E27FC236}">
                <a16:creationId xmlns:a16="http://schemas.microsoft.com/office/drawing/2014/main" id="{9F0404AA-B8D2-1AD2-E6FE-CDBD727B6BDB}"/>
              </a:ext>
            </a:extLst>
          </p:cNvPr>
          <p:cNvGrpSpPr/>
          <p:nvPr/>
        </p:nvGrpSpPr>
        <p:grpSpPr>
          <a:xfrm>
            <a:off x="2526171" y="6232910"/>
            <a:ext cx="6587524" cy="510655"/>
            <a:chOff x="1613106" y="174534"/>
            <a:chExt cx="6587523" cy="510654"/>
          </a:xfrm>
        </p:grpSpPr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3C7F5E1C-7956-4A3E-5BE4-F761CE1C93E8}"/>
                </a:ext>
              </a:extLst>
            </p:cNvPr>
            <p:cNvSpPr/>
            <p:nvPr/>
          </p:nvSpPr>
          <p:spPr>
            <a:xfrm>
              <a:off x="1613107" y="174535"/>
              <a:ext cx="6587521" cy="510653"/>
            </a:xfrm>
            <a:prstGeom prst="rect">
              <a:avLst/>
            </a:prstGeom>
            <a:solidFill>
              <a:srgbClr val="F09837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 defTabSz="1155277">
                <a:lnSpc>
                  <a:spcPct val="100000"/>
                </a:lnSpc>
                <a:spcBef>
                  <a:spcPts val="2200"/>
                </a:spcBef>
                <a:defRPr sz="3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2000"/>
            </a:p>
          </p:txBody>
        </p:sp>
        <p:sp>
          <p:nvSpPr>
            <p:cNvPr id="12" name="Integrated through user-specific notifications">
              <a:extLst>
                <a:ext uri="{FF2B5EF4-FFF2-40B4-BE49-F238E27FC236}">
                  <a16:creationId xmlns:a16="http://schemas.microsoft.com/office/drawing/2014/main" id="{D36CA46A-53E2-57A5-0DE4-AB7760E83686}"/>
                </a:ext>
              </a:extLst>
            </p:cNvPr>
            <p:cNvSpPr txBox="1"/>
            <p:nvPr/>
          </p:nvSpPr>
          <p:spPr>
            <a:xfrm>
              <a:off x="1613106" y="174534"/>
              <a:ext cx="6587523" cy="51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100458" tIns="100458" rIns="100458" bIns="100458" numCol="1" anchor="ctr">
              <a:spAutoFit/>
            </a:bodyPr>
            <a:lstStyle>
              <a:lvl1pPr algn="ctr" defTabSz="1155277">
                <a:lnSpc>
                  <a:spcPct val="100000"/>
                </a:lnSpc>
                <a:spcBef>
                  <a:spcPts val="2200"/>
                </a:spcBef>
                <a:defRPr sz="3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2000" dirty="0"/>
                <a:t>Integrated through user-specific notifications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343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29054-9B56-B5F2-BB95-91C11B4F8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D1017-9F59-4EDA-A36F-05704CAB2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INLINE </a:t>
            </a:r>
            <a:r>
              <a:rPr lang="es-ES" dirty="0" err="1"/>
              <a:t>demonstration</a:t>
            </a:r>
            <a:endParaRPr lang="en-B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C099BAD-F687-A96E-94A9-3DA6E210DF21}"/>
              </a:ext>
            </a:extLst>
          </p:cNvPr>
          <p:cNvSpPr txBox="1">
            <a:spLocks/>
          </p:cNvSpPr>
          <p:nvPr/>
        </p:nvSpPr>
        <p:spPr>
          <a:xfrm>
            <a:off x="1278000" y="1953509"/>
            <a:ext cx="8875712" cy="7524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/>
              <a:t>In real time (September 2025 – November 2026).</a:t>
            </a:r>
          </a:p>
        </p:txBody>
      </p:sp>
    </p:spTree>
    <p:extLst>
      <p:ext uri="{BB962C8B-B14F-4D97-AF65-F5344CB8AC3E}">
        <p14:creationId xmlns:p14="http://schemas.microsoft.com/office/powerpoint/2010/main" val="416287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6EFF4-ACBA-1671-5743-E93103F03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2837123-9233-5782-2377-F2BC5F5FC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INLINE </a:t>
            </a:r>
            <a:r>
              <a:rPr lang="es-ES" dirty="0" err="1"/>
              <a:t>demonstration</a:t>
            </a:r>
            <a:endParaRPr lang="en-B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1925E52-F24C-D8E3-D50A-CB823C34A66D}"/>
              </a:ext>
            </a:extLst>
          </p:cNvPr>
          <p:cNvSpPr txBox="1">
            <a:spLocks/>
          </p:cNvSpPr>
          <p:nvPr/>
        </p:nvSpPr>
        <p:spPr>
          <a:xfrm>
            <a:off x="1278000" y="1953509"/>
            <a:ext cx="8875712" cy="7524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/>
              <a:t>In real time (September 2025 – November 2026).</a:t>
            </a:r>
          </a:p>
          <a:p>
            <a:r>
              <a:rPr lang="en-BE"/>
              <a:t>With the participation of an INLINE Community of Interest</a:t>
            </a:r>
            <a:endParaRPr lang="es-ES" dirty="0"/>
          </a:p>
          <a:p>
            <a:pPr lvl="1"/>
            <a:r>
              <a:rPr lang="en-BE" sz="1600"/>
              <a:t>50</a:t>
            </a:r>
            <a:r>
              <a:rPr lang="es-ES" sz="1600" dirty="0"/>
              <a:t>+</a:t>
            </a:r>
            <a:r>
              <a:rPr lang="en-BE" sz="1600"/>
              <a:t> organizations from </a:t>
            </a:r>
            <a:r>
              <a:rPr lang="es-ES" sz="1600" dirty="0"/>
              <a:t>20+</a:t>
            </a:r>
            <a:r>
              <a:rPr lang="en-BE" sz="1600"/>
              <a:t> countries.</a:t>
            </a:r>
            <a:endParaRPr lang="es-ES" sz="1600" dirty="0"/>
          </a:p>
          <a:p>
            <a:pPr lvl="1"/>
            <a:r>
              <a:rPr lang="en-BE" sz="1600"/>
              <a:t>Access to products in real time.</a:t>
            </a:r>
            <a:endParaRPr lang="es-ES" sz="1600" dirty="0"/>
          </a:p>
          <a:p>
            <a:pPr lvl="1"/>
            <a:r>
              <a:rPr lang="en-BE" sz="1600"/>
              <a:t>Online training (upcoming sessions: 19</a:t>
            </a:r>
            <a:r>
              <a:rPr lang="es-ES" sz="1600" dirty="0"/>
              <a:t> Nov</a:t>
            </a:r>
            <a:r>
              <a:rPr lang="en-BE" sz="1600"/>
              <a:t> 2026</a:t>
            </a:r>
            <a:r>
              <a:rPr lang="es-ES" sz="1600" dirty="0"/>
              <a:t>,</a:t>
            </a:r>
            <a:r>
              <a:rPr lang="en-BE" sz="1600"/>
              <a:t> </a:t>
            </a:r>
            <a:r>
              <a:rPr lang="es-ES" sz="1600" dirty="0"/>
              <a:t>21 Jan </a:t>
            </a:r>
            <a:r>
              <a:rPr lang="en-BE" sz="1600"/>
              <a:t>2027).</a:t>
            </a:r>
            <a:endParaRPr lang="es-ES" sz="1600" dirty="0"/>
          </a:p>
          <a:p>
            <a:pPr lvl="1"/>
            <a:r>
              <a:rPr lang="en-BE" sz="1600"/>
              <a:t>Feedback regarding the configuration</a:t>
            </a:r>
            <a:r>
              <a:rPr lang="es-ES" sz="1600" dirty="0"/>
              <a:t>s</a:t>
            </a:r>
            <a:r>
              <a:rPr lang="en-BE" sz="1600"/>
              <a:t>.</a:t>
            </a:r>
          </a:p>
          <a:p>
            <a:pPr lvl="1"/>
            <a:r>
              <a:rPr lang="en-BE" sz="1600"/>
              <a:t>Participation in the evaluation.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80DCF3-D90E-BF3E-BAAE-6F932029CC9C}"/>
              </a:ext>
            </a:extLst>
          </p:cNvPr>
          <p:cNvGrpSpPr/>
          <p:nvPr/>
        </p:nvGrpSpPr>
        <p:grpSpPr>
          <a:xfrm>
            <a:off x="-69925" y="252939"/>
            <a:ext cx="12341110" cy="6605061"/>
            <a:chOff x="-69925" y="252939"/>
            <a:chExt cx="12341110" cy="660506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3CD817A-F189-EB75-00C5-168D6B33DD98}"/>
                </a:ext>
              </a:extLst>
            </p:cNvPr>
            <p:cNvGrpSpPr/>
            <p:nvPr/>
          </p:nvGrpSpPr>
          <p:grpSpPr>
            <a:xfrm>
              <a:off x="6841311" y="252939"/>
              <a:ext cx="5429874" cy="5497022"/>
              <a:chOff x="8089751" y="-10417"/>
              <a:chExt cx="3957021" cy="4005954"/>
            </a:xfrm>
          </p:grpSpPr>
          <p:pic>
            <p:nvPicPr>
              <p:cNvPr id="2" name="lay_countries3.pdf" descr="lay_countries3.pdf">
                <a:extLst>
                  <a:ext uri="{FF2B5EF4-FFF2-40B4-BE49-F238E27FC236}">
                    <a16:creationId xmlns:a16="http://schemas.microsoft.com/office/drawing/2014/main" id="{B397BCF4-AAB8-5B79-8862-2F1A17FF6A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089751" y="674269"/>
                <a:ext cx="3957021" cy="3321268"/>
              </a:xfrm>
              <a:prstGeom prst="rect">
                <a:avLst/>
              </a:prstGeom>
              <a:ln w="12700">
                <a:miter lim="400000"/>
              </a:ln>
            </p:spPr>
          </p:pic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D029AB7-A208-83B7-242F-99ABCCC3ECFC}"/>
                  </a:ext>
                </a:extLst>
              </p:cNvPr>
              <p:cNvGrpSpPr/>
              <p:nvPr/>
            </p:nvGrpSpPr>
            <p:grpSpPr>
              <a:xfrm>
                <a:off x="8089751" y="-10417"/>
                <a:ext cx="3270468" cy="414170"/>
                <a:chOff x="8089751" y="42818"/>
                <a:chExt cx="3270468" cy="41417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8F16EECA-E611-37F2-047D-88ED1C5F6A71}"/>
                    </a:ext>
                  </a:extLst>
                </p:cNvPr>
                <p:cNvGrpSpPr/>
                <p:nvPr/>
              </p:nvGrpSpPr>
              <p:grpSpPr>
                <a:xfrm>
                  <a:off x="8089751" y="42818"/>
                  <a:ext cx="3270468" cy="414170"/>
                  <a:chOff x="3175300" y="1311879"/>
                  <a:chExt cx="2230420" cy="414170"/>
                </a:xfrm>
              </p:grpSpPr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05D53DFA-A615-B893-4451-5B624EA8D701}"/>
                      </a:ext>
                    </a:extLst>
                  </p:cNvPr>
                  <p:cNvSpPr/>
                  <p:nvPr/>
                </p:nvSpPr>
                <p:spPr>
                  <a:xfrm>
                    <a:off x="3175300" y="1311880"/>
                    <a:ext cx="2230420" cy="414169"/>
                  </a:xfrm>
                  <a:prstGeom prst="rect">
                    <a:avLst/>
                  </a:prstGeom>
                  <a:solidFill>
                    <a:srgbClr val="FF940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ES" dirty="0"/>
                  </a:p>
                </p:txBody>
              </p:sp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ED1D8A99-09F8-087F-0C53-D26E74033882}"/>
                      </a:ext>
                    </a:extLst>
                  </p:cNvPr>
                  <p:cNvSpPr/>
                  <p:nvPr/>
                </p:nvSpPr>
                <p:spPr>
                  <a:xfrm>
                    <a:off x="4001719" y="1311880"/>
                    <a:ext cx="468000" cy="414169"/>
                  </a:xfrm>
                  <a:prstGeom prst="rect">
                    <a:avLst/>
                  </a:prstGeom>
                  <a:solidFill>
                    <a:srgbClr val="0152C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ES" dirty="0"/>
                  </a:p>
                </p:txBody>
              </p: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12D7AB5F-F860-20A3-12F8-1435869CF408}"/>
                      </a:ext>
                    </a:extLst>
                  </p:cNvPr>
                  <p:cNvSpPr/>
                  <p:nvPr/>
                </p:nvSpPr>
                <p:spPr>
                  <a:xfrm>
                    <a:off x="4469719" y="1311879"/>
                    <a:ext cx="468000" cy="414169"/>
                  </a:xfrm>
                  <a:prstGeom prst="rect">
                    <a:avLst/>
                  </a:prstGeom>
                  <a:solidFill>
                    <a:srgbClr val="2EA2D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ES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8F4510BA-DB5C-0B37-609F-C3CF11957C53}"/>
                      </a:ext>
                    </a:extLst>
                  </p:cNvPr>
                  <p:cNvSpPr/>
                  <p:nvPr/>
                </p:nvSpPr>
                <p:spPr>
                  <a:xfrm>
                    <a:off x="4937719" y="1311879"/>
                    <a:ext cx="468000" cy="414169"/>
                  </a:xfrm>
                  <a:prstGeom prst="rect">
                    <a:avLst/>
                  </a:prstGeom>
                  <a:solidFill>
                    <a:srgbClr val="83DBF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ES"/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31EC969-5555-0AB4-20F4-B97C66ACCF7F}"/>
                    </a:ext>
                  </a:extLst>
                </p:cNvPr>
                <p:cNvSpPr txBox="1"/>
                <p:nvPr/>
              </p:nvSpPr>
              <p:spPr>
                <a:xfrm>
                  <a:off x="8398857" y="56703"/>
                  <a:ext cx="1443456" cy="3812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ES" sz="14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INLINE COMMUNITY OF INTEREST</a:t>
                  </a:r>
                </a:p>
              </p:txBody>
            </p:sp>
          </p:grpSp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BC308F3-0CD1-876D-C8CF-D143097A9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7487" b="18061"/>
            <a:stretch>
              <a:fillRect/>
            </a:stretch>
          </p:blipFill>
          <p:spPr>
            <a:xfrm>
              <a:off x="-69925" y="4788481"/>
              <a:ext cx="5067569" cy="206951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1DEEA64-2D24-A9DC-0F8A-5F27E76C2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61163" y="4056544"/>
              <a:ext cx="3146168" cy="1354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410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C597A7-D001-8970-BB22-C2623A7DB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INLINE </a:t>
            </a:r>
            <a:r>
              <a:rPr lang="es-ES" dirty="0" err="1"/>
              <a:t>demonstration</a:t>
            </a:r>
            <a:endParaRPr lang="en-B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3697788-5E28-3354-E7BC-107ABE2E481A}"/>
              </a:ext>
            </a:extLst>
          </p:cNvPr>
          <p:cNvSpPr txBox="1">
            <a:spLocks/>
          </p:cNvSpPr>
          <p:nvPr/>
        </p:nvSpPr>
        <p:spPr>
          <a:xfrm>
            <a:off x="1278000" y="1953509"/>
            <a:ext cx="8875712" cy="7524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/>
              <a:t>In real time (September 2025 – November 2026).</a:t>
            </a:r>
          </a:p>
          <a:p>
            <a:r>
              <a:rPr lang="en-BE"/>
              <a:t>With the participation of an INLINE Community of Interest.</a:t>
            </a:r>
          </a:p>
          <a:p>
            <a:r>
              <a:rPr lang="en-BE"/>
              <a:t>Access to the products in real time through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WMS/API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INLINE web-based platform</a:t>
            </a:r>
          </a:p>
          <a:p>
            <a:r>
              <a:rPr lang="en-BE"/>
              <a:t>Trigger of user-specific automatic messages: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Regional domain and sub-division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Products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Thresholds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Frequency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Integration of local products/information (exposure, vulnerability, observations…)</a:t>
            </a:r>
          </a:p>
        </p:txBody>
      </p:sp>
    </p:spTree>
    <p:extLst>
      <p:ext uri="{BB962C8B-B14F-4D97-AF65-F5344CB8AC3E}">
        <p14:creationId xmlns:p14="http://schemas.microsoft.com/office/powerpoint/2010/main" val="398298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5D8A0-B659-A31F-941E-63D8CA329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B8B0629-E6A7-64A1-589E-3AB5BD1AB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127" y="333476"/>
            <a:ext cx="10701262" cy="466725"/>
          </a:xfrm>
        </p:spPr>
        <p:txBody>
          <a:bodyPr/>
          <a:lstStyle/>
          <a:p>
            <a:pPr algn="r"/>
            <a:r>
              <a:rPr lang="es-ES" dirty="0" err="1"/>
              <a:t>Andalusia</a:t>
            </a:r>
            <a:r>
              <a:rPr lang="es-ES" dirty="0"/>
              <a:t>, ES: 03-07 </a:t>
            </a:r>
            <a:r>
              <a:rPr lang="es-ES" dirty="0" err="1"/>
              <a:t>February</a:t>
            </a:r>
            <a:r>
              <a:rPr lang="es-ES" dirty="0"/>
              <a:t> 2026</a:t>
            </a:r>
            <a:endParaRPr lang="en-BE"/>
          </a:p>
        </p:txBody>
      </p:sp>
      <p:pic>
        <p:nvPicPr>
          <p:cNvPr id="2" name="pasted-movie.png" descr="pasted-movie.png">
            <a:extLst>
              <a:ext uri="{FF2B5EF4-FFF2-40B4-BE49-F238E27FC236}">
                <a16:creationId xmlns:a16="http://schemas.microsoft.com/office/drawing/2014/main" id="{E0A515C3-8844-24AE-3AA6-CE3300B5D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20" y="922875"/>
            <a:ext cx="7727604" cy="35898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" name="Group">
            <a:extLst>
              <a:ext uri="{FF2B5EF4-FFF2-40B4-BE49-F238E27FC236}">
                <a16:creationId xmlns:a16="http://schemas.microsoft.com/office/drawing/2014/main" id="{D6E6ABB9-A506-DF3B-0F2D-D451CF387BE2}"/>
              </a:ext>
            </a:extLst>
          </p:cNvPr>
          <p:cNvGrpSpPr/>
          <p:nvPr/>
        </p:nvGrpSpPr>
        <p:grpSpPr>
          <a:xfrm>
            <a:off x="7618389" y="930534"/>
            <a:ext cx="4309757" cy="3635606"/>
            <a:chOff x="-127000" y="-88900"/>
            <a:chExt cx="8882802" cy="7493313"/>
          </a:xfrm>
        </p:grpSpPr>
        <p:grpSp>
          <p:nvGrpSpPr>
            <p:cNvPr id="4" name="Group">
              <a:extLst>
                <a:ext uri="{FF2B5EF4-FFF2-40B4-BE49-F238E27FC236}">
                  <a16:creationId xmlns:a16="http://schemas.microsoft.com/office/drawing/2014/main" id="{ADE70488-5D3F-BF6B-EEF7-6DC94AECB253}"/>
                </a:ext>
              </a:extLst>
            </p:cNvPr>
            <p:cNvGrpSpPr/>
            <p:nvPr/>
          </p:nvGrpSpPr>
          <p:grpSpPr>
            <a:xfrm>
              <a:off x="-127000" y="-88900"/>
              <a:ext cx="8469447" cy="7493314"/>
              <a:chOff x="-127000" y="-88900"/>
              <a:chExt cx="8469446" cy="7493313"/>
            </a:xfrm>
          </p:grpSpPr>
          <p:grpSp>
            <p:nvGrpSpPr>
              <p:cNvPr id="7" name="Picture 1">
                <a:extLst>
                  <a:ext uri="{FF2B5EF4-FFF2-40B4-BE49-F238E27FC236}">
                    <a16:creationId xmlns:a16="http://schemas.microsoft.com/office/drawing/2014/main" id="{E779F898-9C45-B105-A512-5308B2F2DBE4}"/>
                  </a:ext>
                </a:extLst>
              </p:cNvPr>
              <p:cNvGrpSpPr/>
              <p:nvPr/>
            </p:nvGrpSpPr>
            <p:grpSpPr>
              <a:xfrm>
                <a:off x="-127000" y="-88900"/>
                <a:ext cx="8469447" cy="7493314"/>
                <a:chOff x="0" y="0"/>
                <a:chExt cx="8469446" cy="7493313"/>
              </a:xfrm>
            </p:grpSpPr>
            <p:pic>
              <p:nvPicPr>
                <p:cNvPr id="11" name="Picture 1" descr="Picture 1">
                  <a:extLst>
                    <a:ext uri="{FF2B5EF4-FFF2-40B4-BE49-F238E27FC236}">
                      <a16:creationId xmlns:a16="http://schemas.microsoft.com/office/drawing/2014/main" id="{722A19FB-4240-ADEA-A0A8-58D6D2C55C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27000" y="88900"/>
                  <a:ext cx="8215447" cy="7163114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pic>
              <p:nvPicPr>
                <p:cNvPr id="12" name="Picture 1" descr="Picture 1">
                  <a:extLst>
                    <a:ext uri="{FF2B5EF4-FFF2-40B4-BE49-F238E27FC236}">
                      <a16:creationId xmlns:a16="http://schemas.microsoft.com/office/drawing/2014/main" id="{A097D21E-375C-1BD1-70B5-C9177F42560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0"/>
                  <a:ext cx="8469447" cy="7493314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092EF1D3-D42F-99B5-3A60-1839E2BFC376}"/>
                  </a:ext>
                </a:extLst>
              </p:cNvPr>
              <p:cNvSpPr/>
              <p:nvPr/>
            </p:nvSpPr>
            <p:spPr>
              <a:xfrm>
                <a:off x="752073" y="2353464"/>
                <a:ext cx="416059" cy="416059"/>
              </a:xfrm>
              <a:prstGeom prst="ellipse">
                <a:avLst/>
              </a:prstGeom>
              <a:noFill/>
              <a:ln w="31750" cap="flat">
                <a:solidFill>
                  <a:srgbClr val="FA1F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" name="Oval 8">
                <a:extLst>
                  <a:ext uri="{FF2B5EF4-FFF2-40B4-BE49-F238E27FC236}">
                    <a16:creationId xmlns:a16="http://schemas.microsoft.com/office/drawing/2014/main" id="{629DBD42-5F0E-1D86-86D9-5BACFB7A3CEB}"/>
                  </a:ext>
                </a:extLst>
              </p:cNvPr>
              <p:cNvSpPr/>
              <p:nvPr/>
            </p:nvSpPr>
            <p:spPr>
              <a:xfrm>
                <a:off x="1117594" y="2118884"/>
                <a:ext cx="469162" cy="469161"/>
              </a:xfrm>
              <a:prstGeom prst="ellipse">
                <a:avLst/>
              </a:prstGeom>
              <a:noFill/>
              <a:ln w="31750" cap="flat">
                <a:solidFill>
                  <a:srgbClr val="FA1F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5" name="Arrow">
              <a:extLst>
                <a:ext uri="{FF2B5EF4-FFF2-40B4-BE49-F238E27FC236}">
                  <a16:creationId xmlns:a16="http://schemas.microsoft.com/office/drawing/2014/main" id="{CC5D44DB-F5E9-ACFF-10F1-BB079970D259}"/>
                </a:ext>
              </a:extLst>
            </p:cNvPr>
            <p:cNvSpPr/>
            <p:nvPr/>
          </p:nvSpPr>
          <p:spPr>
            <a:xfrm>
              <a:off x="7911756" y="6253455"/>
              <a:ext cx="844047" cy="699032"/>
            </a:xfrm>
            <a:prstGeom prst="rightArrow">
              <a:avLst>
                <a:gd name="adj1" fmla="val 39690"/>
                <a:gd name="adj2" fmla="val 64873"/>
              </a:avLst>
            </a:prstGeom>
            <a:solidFill>
              <a:srgbClr val="FFFFFF"/>
            </a:solidFill>
            <a:ln w="381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 defTabSz="821531">
                <a:lnSpc>
                  <a:spcPct val="100000"/>
                </a:lnSpc>
                <a:spcBef>
                  <a:spcPts val="0"/>
                </a:spcBef>
                <a:defRPr sz="3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E05589-CBFD-0DEE-E1AD-B787C91C64C0}"/>
              </a:ext>
            </a:extLst>
          </p:cNvPr>
          <p:cNvGrpSpPr/>
          <p:nvPr/>
        </p:nvGrpSpPr>
        <p:grpSpPr>
          <a:xfrm>
            <a:off x="365933" y="4527739"/>
            <a:ext cx="11460134" cy="2317378"/>
            <a:chOff x="365933" y="4527739"/>
            <a:chExt cx="11460134" cy="231737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B96A2E0-4B91-CC85-BC08-B2AC644CE5D3}"/>
                </a:ext>
              </a:extLst>
            </p:cNvPr>
            <p:cNvSpPr/>
            <p:nvPr/>
          </p:nvSpPr>
          <p:spPr>
            <a:xfrm>
              <a:off x="365933" y="4555868"/>
              <a:ext cx="11460134" cy="22892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6407510-D3F9-19C8-ADCD-C53F1560F87A}"/>
                </a:ext>
              </a:extLst>
            </p:cNvPr>
            <p:cNvGrpSpPr/>
            <p:nvPr/>
          </p:nvGrpSpPr>
          <p:grpSpPr>
            <a:xfrm>
              <a:off x="401308" y="4527739"/>
              <a:ext cx="10322276" cy="2317378"/>
              <a:chOff x="401308" y="4469788"/>
              <a:chExt cx="10322276" cy="2317378"/>
            </a:xfrm>
          </p:grpSpPr>
          <p:grpSp>
            <p:nvGrpSpPr>
              <p:cNvPr id="14" name="Group">
                <a:extLst>
                  <a:ext uri="{FF2B5EF4-FFF2-40B4-BE49-F238E27FC236}">
                    <a16:creationId xmlns:a16="http://schemas.microsoft.com/office/drawing/2014/main" id="{E054A0F4-50B2-D70D-8A2C-FDBC2505C90A}"/>
                  </a:ext>
                </a:extLst>
              </p:cNvPr>
              <p:cNvGrpSpPr/>
              <p:nvPr/>
            </p:nvGrpSpPr>
            <p:grpSpPr>
              <a:xfrm>
                <a:off x="1373043" y="4469788"/>
                <a:ext cx="9350541" cy="2317378"/>
                <a:chOff x="56197" y="0"/>
                <a:chExt cx="19434389" cy="4816349"/>
              </a:xfrm>
            </p:grpSpPr>
            <p:pic>
              <p:nvPicPr>
                <p:cNvPr id="15" name="flow03.pdf" descr="flow03.pdf">
                  <a:extLst>
                    <a:ext uri="{FF2B5EF4-FFF2-40B4-BE49-F238E27FC236}">
                      <a16:creationId xmlns:a16="http://schemas.microsoft.com/office/drawing/2014/main" id="{E8E1BFF6-5C61-6726-E157-CD233F87B7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>
                <a:xfrm>
                  <a:off x="56197" y="165573"/>
                  <a:ext cx="6417593" cy="447817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6" name="flow04.pdf" descr="flow04.pdf">
                  <a:extLst>
                    <a:ext uri="{FF2B5EF4-FFF2-40B4-BE49-F238E27FC236}">
                      <a16:creationId xmlns:a16="http://schemas.microsoft.com/office/drawing/2014/main" id="{BA3273EC-D690-3705-9F68-C97A220597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14632" y="0"/>
                  <a:ext cx="6417593" cy="460612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7" name="flow05-07.pdf" descr="flow05-07.pdf">
                  <a:extLst>
                    <a:ext uri="{FF2B5EF4-FFF2-40B4-BE49-F238E27FC236}">
                      <a16:creationId xmlns:a16="http://schemas.microsoft.com/office/drawing/2014/main" id="{D1D214B1-8051-4136-B66B-DC9DDFC1ED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072994" y="297771"/>
                  <a:ext cx="6417593" cy="451857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8" name="Group">
                <a:extLst>
                  <a:ext uri="{FF2B5EF4-FFF2-40B4-BE49-F238E27FC236}">
                    <a16:creationId xmlns:a16="http://schemas.microsoft.com/office/drawing/2014/main" id="{147D3228-2C63-DF31-D862-2D06B5FC2995}"/>
                  </a:ext>
                </a:extLst>
              </p:cNvPr>
              <p:cNvGrpSpPr/>
              <p:nvPr/>
            </p:nvGrpSpPr>
            <p:grpSpPr>
              <a:xfrm>
                <a:off x="401308" y="4683545"/>
                <a:ext cx="914244" cy="599822"/>
                <a:chOff x="0" y="0"/>
                <a:chExt cx="1900185" cy="1246646"/>
              </a:xfrm>
            </p:grpSpPr>
            <p:pic>
              <p:nvPicPr>
                <p:cNvPr id="19" name="layout_set_logo.png" descr="layout_set_logo.png">
                  <a:extLst>
                    <a:ext uri="{FF2B5EF4-FFF2-40B4-BE49-F238E27FC236}">
                      <a16:creationId xmlns:a16="http://schemas.microsoft.com/office/drawing/2014/main" id="{F98A485B-10DA-B51A-DB0A-75BF8A789C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49757"/>
                <a:stretch>
                  <a:fillRect/>
                </a:stretch>
              </p:blipFill>
              <p:spPr>
                <a:xfrm>
                  <a:off x="0" y="657235"/>
                  <a:ext cx="1900186" cy="58941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0" name="Unknown.jpeg" descr="Unknown.jpeg">
                  <a:extLst>
                    <a:ext uri="{FF2B5EF4-FFF2-40B4-BE49-F238E27FC236}">
                      <a16:creationId xmlns:a16="http://schemas.microsoft.com/office/drawing/2014/main" id="{573DC740-67BC-589D-79D0-14EE143B5A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32685" y="0"/>
                  <a:ext cx="1667501" cy="59318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  <p:sp>
          <p:nvSpPr>
            <p:cNvPr id="21" name="03 Feb">
              <a:extLst>
                <a:ext uri="{FF2B5EF4-FFF2-40B4-BE49-F238E27FC236}">
                  <a16:creationId xmlns:a16="http://schemas.microsoft.com/office/drawing/2014/main" id="{C93D581C-A421-3331-58EF-29445E9BA441}"/>
                </a:ext>
              </a:extLst>
            </p:cNvPr>
            <p:cNvSpPr txBox="1"/>
            <p:nvPr/>
          </p:nvSpPr>
          <p:spPr>
            <a:xfrm>
              <a:off x="2568936" y="5445563"/>
              <a:ext cx="753410" cy="375102"/>
            </a:xfrm>
            <a:prstGeom prst="rect">
              <a:avLst/>
            </a:prstGeom>
            <a:solidFill>
              <a:srgbClr val="FFC1FF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 defTabSz="821531">
                <a:lnSpc>
                  <a:spcPct val="100000"/>
                </a:lnSpc>
                <a:spcBef>
                  <a:spcPts val="1600"/>
                </a:spcBef>
                <a:defRPr sz="3000"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1500" dirty="0"/>
                <a:t>03 Feb</a:t>
              </a:r>
            </a:p>
          </p:txBody>
        </p:sp>
        <p:sp>
          <p:nvSpPr>
            <p:cNvPr id="22" name="04-05 Feb">
              <a:extLst>
                <a:ext uri="{FF2B5EF4-FFF2-40B4-BE49-F238E27FC236}">
                  <a16:creationId xmlns:a16="http://schemas.microsoft.com/office/drawing/2014/main" id="{8B33EB96-12DE-702E-8386-D11C77962BBB}"/>
                </a:ext>
              </a:extLst>
            </p:cNvPr>
            <p:cNvSpPr txBox="1"/>
            <p:nvPr/>
          </p:nvSpPr>
          <p:spPr>
            <a:xfrm>
              <a:off x="5382876" y="5445563"/>
              <a:ext cx="1032333" cy="375102"/>
            </a:xfrm>
            <a:prstGeom prst="rect">
              <a:avLst/>
            </a:prstGeom>
            <a:solidFill>
              <a:srgbClr val="FFC1FF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 defTabSz="821531">
                <a:lnSpc>
                  <a:spcPct val="100000"/>
                </a:lnSpc>
                <a:spcBef>
                  <a:spcPts val="1600"/>
                </a:spcBef>
                <a:defRPr sz="3000"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1500" dirty="0"/>
                <a:t>04-05 Feb</a:t>
              </a:r>
            </a:p>
          </p:txBody>
        </p:sp>
        <p:sp>
          <p:nvSpPr>
            <p:cNvPr id="23" name="06-07 Feb">
              <a:extLst>
                <a:ext uri="{FF2B5EF4-FFF2-40B4-BE49-F238E27FC236}">
                  <a16:creationId xmlns:a16="http://schemas.microsoft.com/office/drawing/2014/main" id="{7822224E-F283-48A2-9A65-4BBD2712B12B}"/>
                </a:ext>
              </a:extLst>
            </p:cNvPr>
            <p:cNvSpPr txBox="1"/>
            <p:nvPr/>
          </p:nvSpPr>
          <p:spPr>
            <a:xfrm>
              <a:off x="8456565" y="5445563"/>
              <a:ext cx="1032333" cy="375102"/>
            </a:xfrm>
            <a:prstGeom prst="rect">
              <a:avLst/>
            </a:prstGeom>
            <a:solidFill>
              <a:srgbClr val="FFC1FF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 defTabSz="821531">
                <a:lnSpc>
                  <a:spcPct val="100000"/>
                </a:lnSpc>
                <a:spcBef>
                  <a:spcPts val="1600"/>
                </a:spcBef>
                <a:defRPr sz="3000"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1500"/>
                <a:t>06-07 Feb</a:t>
              </a:r>
            </a:p>
          </p:txBody>
        </p:sp>
      </p:grpSp>
      <p:sp>
        <p:nvSpPr>
          <p:cNvPr id="24" name="Almost 12.000 incidents in total (112 incidents)…">
            <a:extLst>
              <a:ext uri="{FF2B5EF4-FFF2-40B4-BE49-F238E27FC236}">
                <a16:creationId xmlns:a16="http://schemas.microsoft.com/office/drawing/2014/main" id="{B6D4CE00-8BF3-CDD4-5E51-6FDE1A51108E}"/>
              </a:ext>
            </a:extLst>
          </p:cNvPr>
          <p:cNvSpPr/>
          <p:nvPr/>
        </p:nvSpPr>
        <p:spPr>
          <a:xfrm>
            <a:off x="9077156" y="4978056"/>
            <a:ext cx="2781958" cy="1310115"/>
          </a:xfrm>
          <a:prstGeom prst="rect">
            <a:avLst/>
          </a:prstGeom>
          <a:solidFill>
            <a:srgbClr val="FFFC79"/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44000" tIns="144000" rIns="72000" bIns="0"/>
          <a:lstStyle/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sz="1200" dirty="0"/>
              <a:t>Almost 12.000 incidents in total (112 incidents)</a:t>
            </a:r>
          </a:p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sz="1200" dirty="0"/>
              <a:t>Over 11.000 people evacuated</a:t>
            </a:r>
          </a:p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sz="1200" dirty="0"/>
              <a:t>More than 150 roads blocked</a:t>
            </a:r>
          </a:p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sz="1200" dirty="0"/>
              <a:t>1 casualty</a:t>
            </a:r>
          </a:p>
        </p:txBody>
      </p:sp>
    </p:spTree>
    <p:extLst>
      <p:ext uri="{BB962C8B-B14F-4D97-AF65-F5344CB8AC3E}">
        <p14:creationId xmlns:p14="http://schemas.microsoft.com/office/powerpoint/2010/main" val="90738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7120F7C3-65ED-ED9A-DB6B-6FB3B99F3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00" y="2746800"/>
            <a:ext cx="3780000" cy="224437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3C597A7-D001-8970-BB22-C2623A7DB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Multi-</a:t>
            </a:r>
            <a:r>
              <a:rPr lang="es-ES" dirty="0" err="1"/>
              <a:t>criteria</a:t>
            </a:r>
            <a:r>
              <a:rPr lang="es-ES" dirty="0"/>
              <a:t> </a:t>
            </a:r>
            <a:r>
              <a:rPr lang="es-ES" dirty="0" err="1"/>
              <a:t>evaluation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developments</a:t>
            </a:r>
            <a:endParaRPr lang="en-B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54701DF-C0DF-1147-7CF2-3AD51724CD41}"/>
              </a:ext>
            </a:extLst>
          </p:cNvPr>
          <p:cNvSpPr txBox="1">
            <a:spLocks/>
          </p:cNvSpPr>
          <p:nvPr/>
        </p:nvSpPr>
        <p:spPr>
          <a:xfrm>
            <a:off x="1277999" y="1886736"/>
            <a:ext cx="8457672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Real-time demonstration with end users (access to products and notifications).</a:t>
            </a:r>
          </a:p>
          <a:p>
            <a:pPr>
              <a:buSzPct val="100000"/>
            </a:pPr>
            <a:r>
              <a:rPr lang="en-GB" dirty="0"/>
              <a:t>Extended to the INLINE </a:t>
            </a:r>
            <a:r>
              <a:rPr lang="en-GB" dirty="0" err="1"/>
              <a:t>CoI</a:t>
            </a:r>
            <a:r>
              <a:rPr lang="en-GB" dirty="0"/>
              <a:t> (50+ organisations from 20+ countries).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8C80C4-64EF-9E64-75AE-296EDFCD9C94}"/>
              </a:ext>
            </a:extLst>
          </p:cNvPr>
          <p:cNvGrpSpPr>
            <a:grpSpLocks noChangeAspect="1"/>
          </p:cNvGrpSpPr>
          <p:nvPr/>
        </p:nvGrpSpPr>
        <p:grpSpPr>
          <a:xfrm>
            <a:off x="4948518" y="2666686"/>
            <a:ext cx="6697788" cy="3162581"/>
            <a:chOff x="3986577" y="6930428"/>
            <a:chExt cx="14179224" cy="6694736"/>
          </a:xfrm>
        </p:grpSpPr>
        <p:grpSp>
          <p:nvGrpSpPr>
            <p:cNvPr id="15" name="Group">
              <a:extLst>
                <a:ext uri="{FF2B5EF4-FFF2-40B4-BE49-F238E27FC236}">
                  <a16:creationId xmlns:a16="http://schemas.microsoft.com/office/drawing/2014/main" id="{3C540EA4-451F-7D91-4AAC-021352E1C6D5}"/>
                </a:ext>
              </a:extLst>
            </p:cNvPr>
            <p:cNvGrpSpPr/>
            <p:nvPr/>
          </p:nvGrpSpPr>
          <p:grpSpPr>
            <a:xfrm>
              <a:off x="3986577" y="7128585"/>
              <a:ext cx="7100206" cy="6407160"/>
              <a:chOff x="-7240239" y="6608640"/>
              <a:chExt cx="7100204" cy="6407159"/>
            </a:xfrm>
          </p:grpSpPr>
          <p:pic>
            <p:nvPicPr>
              <p:cNvPr id="16" name="Picture 1" descr="Picture 1">
                <a:extLst>
                  <a:ext uri="{FF2B5EF4-FFF2-40B4-BE49-F238E27FC236}">
                    <a16:creationId xmlns:a16="http://schemas.microsoft.com/office/drawing/2014/main" id="{B5329DE5-CF3F-914F-D0E4-E44337852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17134" r="66205"/>
              <a:stretch>
                <a:fillRect/>
              </a:stretch>
            </p:blipFill>
            <p:spPr>
              <a:xfrm>
                <a:off x="-7240239" y="6679538"/>
                <a:ext cx="7100204" cy="633626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7" name="Rectangle">
                <a:extLst>
                  <a:ext uri="{FF2B5EF4-FFF2-40B4-BE49-F238E27FC236}">
                    <a16:creationId xmlns:a16="http://schemas.microsoft.com/office/drawing/2014/main" id="{3E36849D-B56B-A1AE-5501-97CEAAE0B859}"/>
                  </a:ext>
                </a:extLst>
              </p:cNvPr>
              <p:cNvSpPr/>
              <p:nvPr/>
            </p:nvSpPr>
            <p:spPr>
              <a:xfrm>
                <a:off x="-4980963" y="6608640"/>
                <a:ext cx="2022465" cy="351698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 defTabSz="821531">
                  <a:lnSpc>
                    <a:spcPct val="100000"/>
                  </a:lnSpc>
                  <a:spcBef>
                    <a:spcPts val="0"/>
                  </a:spcBef>
                  <a:defRPr sz="3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dirty="0"/>
              </a:p>
            </p:txBody>
          </p:sp>
          <p:sp>
            <p:nvSpPr>
              <p:cNvPr id="18" name="Gauges meteo">
                <a:extLst>
                  <a:ext uri="{FF2B5EF4-FFF2-40B4-BE49-F238E27FC236}">
                    <a16:creationId xmlns:a16="http://schemas.microsoft.com/office/drawing/2014/main" id="{8624A053-4423-1DB1-6342-A3080FA5D777}"/>
                  </a:ext>
                </a:extLst>
              </p:cNvPr>
              <p:cNvSpPr txBox="1"/>
              <p:nvPr/>
            </p:nvSpPr>
            <p:spPr>
              <a:xfrm>
                <a:off x="-7091795" y="7043868"/>
                <a:ext cx="2951957" cy="604786"/>
              </a:xfrm>
              <a:prstGeom prst="rect">
                <a:avLst/>
              </a:prstGeom>
              <a:solidFill>
                <a:srgbClr val="FFD479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lnSpc>
                    <a:spcPct val="100000"/>
                  </a:lnSpc>
                  <a:spcBef>
                    <a:spcPts val="0"/>
                  </a:spcBef>
                  <a:defRPr sz="2000"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defTabSz="914400"/>
                <a:r>
                  <a:rPr sz="1200" dirty="0"/>
                  <a:t>Gauges </a:t>
                </a:r>
                <a:r>
                  <a:rPr sz="1200" dirty="0" err="1"/>
                  <a:t>meteo</a:t>
                </a:r>
                <a:endParaRPr sz="1200" dirty="0"/>
              </a:p>
            </p:txBody>
          </p:sp>
        </p:grpSp>
        <p:sp>
          <p:nvSpPr>
            <p:cNvPr id="19" name="Kling-Gupta efficiency (2174 stations):">
              <a:extLst>
                <a:ext uri="{FF2B5EF4-FFF2-40B4-BE49-F238E27FC236}">
                  <a16:creationId xmlns:a16="http://schemas.microsoft.com/office/drawing/2014/main" id="{BC7BC2E9-D0D6-A9A6-3B4C-0E064D9B74B4}"/>
                </a:ext>
              </a:extLst>
            </p:cNvPr>
            <p:cNvSpPr txBox="1"/>
            <p:nvPr/>
          </p:nvSpPr>
          <p:spPr>
            <a:xfrm>
              <a:off x="4267643" y="6930428"/>
              <a:ext cx="8982035" cy="76666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/>
            <a:lstStyle>
              <a:lvl1pPr defTabSz="584200">
                <a:lnSpc>
                  <a:spcPct val="100000"/>
                </a:lnSpc>
                <a:spcBef>
                  <a:spcPts val="2500"/>
                </a:spcBef>
                <a:defRPr sz="3800"/>
              </a:lvl1pPr>
            </a:lstStyle>
            <a:p>
              <a:r>
                <a:rPr lang="es-ES" sz="1600" dirty="0"/>
                <a:t>KG</a:t>
              </a:r>
              <a:r>
                <a:rPr sz="1600" dirty="0"/>
                <a:t> efficiency (2174 stations)</a:t>
              </a:r>
            </a:p>
          </p:txBody>
        </p:sp>
        <p:grpSp>
          <p:nvGrpSpPr>
            <p:cNvPr id="20" name="Group">
              <a:extLst>
                <a:ext uri="{FF2B5EF4-FFF2-40B4-BE49-F238E27FC236}">
                  <a16:creationId xmlns:a16="http://schemas.microsoft.com/office/drawing/2014/main" id="{97DF6D90-92D4-AAD1-D7B4-825EF4E4C9BF}"/>
                </a:ext>
              </a:extLst>
            </p:cNvPr>
            <p:cNvGrpSpPr/>
            <p:nvPr/>
          </p:nvGrpSpPr>
          <p:grpSpPr>
            <a:xfrm>
              <a:off x="11167024" y="6987020"/>
              <a:ext cx="6998777" cy="6638144"/>
              <a:chOff x="0" y="0"/>
              <a:chExt cx="6998776" cy="6638142"/>
            </a:xfrm>
          </p:grpSpPr>
          <p:pic>
            <p:nvPicPr>
              <p:cNvPr id="21" name="Picture 1" descr="Picture 1">
                <a:extLst>
                  <a:ext uri="{FF2B5EF4-FFF2-40B4-BE49-F238E27FC236}">
                    <a16:creationId xmlns:a16="http://schemas.microsoft.com/office/drawing/2014/main" id="{F6D2CDC9-E937-22C6-5CE5-C0895AF8F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67176" t="16927"/>
              <a:stretch>
                <a:fillRect/>
              </a:stretch>
            </p:blipFill>
            <p:spPr>
              <a:xfrm>
                <a:off x="0" y="191550"/>
                <a:ext cx="6998776" cy="644659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884C3755-4E0F-D25B-DB86-16B1A30FD0DD}"/>
                  </a:ext>
                </a:extLst>
              </p:cNvPr>
              <p:cNvSpPr/>
              <p:nvPr/>
            </p:nvSpPr>
            <p:spPr>
              <a:xfrm>
                <a:off x="1336027" y="164627"/>
                <a:ext cx="3737446" cy="35169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 defTabSz="821531">
                  <a:lnSpc>
                    <a:spcPct val="100000"/>
                  </a:lnSpc>
                  <a:spcBef>
                    <a:spcPts val="0"/>
                  </a:spcBef>
                  <a:defRPr sz="3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23" name="KGE improvement">
                <a:extLst>
                  <a:ext uri="{FF2B5EF4-FFF2-40B4-BE49-F238E27FC236}">
                    <a16:creationId xmlns:a16="http://schemas.microsoft.com/office/drawing/2014/main" id="{457F1A09-E0EC-5A4A-C09D-687FCE9AEA8D}"/>
                  </a:ext>
                </a:extLst>
              </p:cNvPr>
              <p:cNvSpPr txBox="1"/>
              <p:nvPr/>
            </p:nvSpPr>
            <p:spPr>
              <a:xfrm>
                <a:off x="509465" y="0"/>
                <a:ext cx="4392679" cy="7666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2500"/>
                  </a:spcBef>
                  <a:defRPr sz="3800"/>
                </a:lvl1pPr>
              </a:lstStyle>
              <a:p>
                <a:r>
                  <a:rPr sz="1600" dirty="0"/>
                  <a:t>KGE improvement</a:t>
                </a:r>
              </a:p>
            </p:txBody>
          </p:sp>
          <p:sp>
            <p:nvSpPr>
              <p:cNvPr id="24" name="Radar gridded">
                <a:extLst>
                  <a:ext uri="{FF2B5EF4-FFF2-40B4-BE49-F238E27FC236}">
                    <a16:creationId xmlns:a16="http://schemas.microsoft.com/office/drawing/2014/main" id="{C0B5C8BC-9CE5-79A7-00B9-24488044B5CC}"/>
                  </a:ext>
                </a:extLst>
              </p:cNvPr>
              <p:cNvSpPr txBox="1"/>
              <p:nvPr/>
            </p:nvSpPr>
            <p:spPr>
              <a:xfrm>
                <a:off x="208237" y="571423"/>
                <a:ext cx="2951957" cy="604785"/>
              </a:xfrm>
              <a:prstGeom prst="rect">
                <a:avLst/>
              </a:prstGeom>
              <a:solidFill>
                <a:srgbClr val="FFD479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lnSpc>
                    <a:spcPct val="100000"/>
                  </a:lnSpc>
                  <a:spcBef>
                    <a:spcPts val="0"/>
                  </a:spcBef>
                  <a:defRPr sz="2000"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defTabSz="914400"/>
                <a:r>
                  <a:rPr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Radar gridded</a:t>
                </a:r>
              </a:p>
            </p:txBody>
          </p:sp>
        </p:grpSp>
      </p:grpSp>
      <p:pic>
        <p:nvPicPr>
          <p:cNvPr id="26" name="Rounded Rectangle Rounded rectangle" descr="Rounded Rectangle Rounded rectangle">
            <a:extLst>
              <a:ext uri="{FF2B5EF4-FFF2-40B4-BE49-F238E27FC236}">
                <a16:creationId xmlns:a16="http://schemas.microsoft.com/office/drawing/2014/main" id="{DBF8F94D-3259-3D26-98D2-026AF50AEB86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88258" y="3373196"/>
            <a:ext cx="3485477" cy="85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9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DA953-3133-802B-68B6-804A2AAA0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24A11483-8C6B-40FE-B984-B9C3B6552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00" y="2746800"/>
            <a:ext cx="3780000" cy="224437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5063113-404C-FCDA-701D-0B5C7AE65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00" y="3439155"/>
            <a:ext cx="3780000" cy="245511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5CAD45B-A901-CDF6-C9E3-60933FFBA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Multi-</a:t>
            </a:r>
            <a:r>
              <a:rPr lang="es-ES" dirty="0" err="1"/>
              <a:t>criteria</a:t>
            </a:r>
            <a:r>
              <a:rPr lang="es-ES" dirty="0"/>
              <a:t> </a:t>
            </a:r>
            <a:r>
              <a:rPr lang="es-ES" dirty="0" err="1"/>
              <a:t>evaluation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developments</a:t>
            </a:r>
            <a:endParaRPr lang="en-B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9647EB2-CFCB-E858-D8F2-670441C80473}"/>
              </a:ext>
            </a:extLst>
          </p:cNvPr>
          <p:cNvSpPr txBox="1">
            <a:spLocks/>
          </p:cNvSpPr>
          <p:nvPr/>
        </p:nvSpPr>
        <p:spPr>
          <a:xfrm>
            <a:off x="1277999" y="1886736"/>
            <a:ext cx="8457672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Real-time demonstration with end users (access to products and notifications).</a:t>
            </a:r>
          </a:p>
          <a:p>
            <a:pPr>
              <a:buSzPct val="100000"/>
            </a:pPr>
            <a:r>
              <a:rPr lang="en-GB" dirty="0"/>
              <a:t>Extended to the INLINE </a:t>
            </a:r>
            <a:r>
              <a:rPr lang="en-GB" dirty="0" err="1"/>
              <a:t>CoI</a:t>
            </a:r>
            <a:r>
              <a:rPr lang="en-GB" dirty="0"/>
              <a:t> (50+ organisations from 20+ countries).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6EE690D-5AD1-F5E6-351D-06ED453E1211}"/>
              </a:ext>
            </a:extLst>
          </p:cNvPr>
          <p:cNvGrpSpPr/>
          <p:nvPr/>
        </p:nvGrpSpPr>
        <p:grpSpPr>
          <a:xfrm>
            <a:off x="182880" y="2550114"/>
            <a:ext cx="10855984" cy="3342384"/>
            <a:chOff x="188259" y="2547428"/>
            <a:chExt cx="10855984" cy="3342384"/>
          </a:xfrm>
        </p:grpSpPr>
        <p:pic>
          <p:nvPicPr>
            <p:cNvPr id="9" name="Rounded Rectangle Rounded rectangle" descr="Rounded Rectangle Rounded rectangle">
              <a:extLst>
                <a:ext uri="{FF2B5EF4-FFF2-40B4-BE49-F238E27FC236}">
                  <a16:creationId xmlns:a16="http://schemas.microsoft.com/office/drawing/2014/main" id="{C1793BD7-5FCA-7661-C6A4-350765AB8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8259" y="4407466"/>
              <a:ext cx="3523129" cy="7831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966F9D9-AE8B-BE6A-CA91-FDA9734C6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34278" y="2547428"/>
              <a:ext cx="6909965" cy="3342384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207D1C15-4D5E-329E-FF10-33CFA60F8D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6090" y="3382396"/>
            <a:ext cx="7772400" cy="3406531"/>
          </a:xfrm>
          <a:prstGeom prst="rect">
            <a:avLst/>
          </a:prstGeom>
        </p:spPr>
      </p:pic>
      <p:sp>
        <p:nvSpPr>
          <p:cNvPr id="39" name="Subtitle 1">
            <a:extLst>
              <a:ext uri="{FF2B5EF4-FFF2-40B4-BE49-F238E27FC236}">
                <a16:creationId xmlns:a16="http://schemas.microsoft.com/office/drawing/2014/main" id="{8225889A-C5A1-CF26-1338-1B208D396955}"/>
              </a:ext>
            </a:extLst>
          </p:cNvPr>
          <p:cNvSpPr txBox="1">
            <a:spLocks/>
          </p:cNvSpPr>
          <p:nvPr/>
        </p:nvSpPr>
        <p:spPr>
          <a:xfrm>
            <a:off x="8354739" y="2631242"/>
            <a:ext cx="2594753" cy="36476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kern="1200">
                <a:solidFill>
                  <a:srgbClr val="22168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1000"/>
              </a:spcAft>
            </a:pPr>
            <a:r>
              <a:rPr lang="es-ES" sz="2400" dirty="0" err="1"/>
              <a:t>FloodEcho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39117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47D56-7DD5-EA3E-3A63-BF221E44F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C513F3-7C72-86A0-B979-FF786F607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Multi-</a:t>
            </a:r>
            <a:r>
              <a:rPr lang="es-ES" dirty="0" err="1"/>
              <a:t>criteria</a:t>
            </a:r>
            <a:r>
              <a:rPr lang="es-ES" dirty="0"/>
              <a:t> </a:t>
            </a:r>
            <a:r>
              <a:rPr lang="es-ES" dirty="0" err="1"/>
              <a:t>evaluation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developments</a:t>
            </a:r>
            <a:endParaRPr lang="en-B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18015E0-BB47-6EF1-150E-5BFA38A75637}"/>
              </a:ext>
            </a:extLst>
          </p:cNvPr>
          <p:cNvSpPr txBox="1">
            <a:spLocks/>
          </p:cNvSpPr>
          <p:nvPr/>
        </p:nvSpPr>
        <p:spPr>
          <a:xfrm>
            <a:off x="1277999" y="1886736"/>
            <a:ext cx="8457672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Real-time demonstration with end users (access to products and notifications).</a:t>
            </a:r>
          </a:p>
          <a:p>
            <a:pPr>
              <a:buSzPct val="100000"/>
            </a:pPr>
            <a:r>
              <a:rPr lang="en-GB" dirty="0"/>
              <a:t>Extended to the INLINE </a:t>
            </a:r>
            <a:r>
              <a:rPr lang="en-GB" dirty="0" err="1"/>
              <a:t>CoI</a:t>
            </a:r>
            <a:r>
              <a:rPr lang="en-GB" dirty="0"/>
              <a:t> (50+ organisations from 20+ countries).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D66659B-7016-5133-58DD-9AE3E87D7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358" y="2545178"/>
            <a:ext cx="7196625" cy="338031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58822A3-886B-F9F9-095D-304B4D0B5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00" y="2746800"/>
            <a:ext cx="3780000" cy="224437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48F7DFD-B91D-22A2-C209-140655402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0" y="3439155"/>
            <a:ext cx="3780000" cy="245511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B46032F-9F57-357B-20D4-36DCFFF29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00" y="4140629"/>
            <a:ext cx="3780000" cy="226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9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1A85E-4DFA-710C-60CC-61E4D0AF4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2" descr="Picture 32">
            <a:extLst>
              <a:ext uri="{FF2B5EF4-FFF2-40B4-BE49-F238E27FC236}">
                <a16:creationId xmlns:a16="http://schemas.microsoft.com/office/drawing/2014/main" id="{C49B152D-D808-D563-95B3-F3375C22A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188" y="140702"/>
            <a:ext cx="5075200" cy="28548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BA728524-45A8-5A25-988B-870B1C162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000" y="1953509"/>
            <a:ext cx="7466012" cy="1768485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s-ES" dirty="0" err="1"/>
              <a:t>Integration</a:t>
            </a:r>
            <a:r>
              <a:rPr lang="es-ES" dirty="0"/>
              <a:t> in CEMS </a:t>
            </a:r>
            <a:r>
              <a:rPr lang="es-ES" dirty="0" err="1"/>
              <a:t>Floods</a:t>
            </a:r>
            <a:r>
              <a:rPr lang="es-ES" dirty="0"/>
              <a:t> – EFAS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2351F1-B816-CD87-54D2-762F48604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results</a:t>
            </a:r>
            <a:endParaRPr lang="en-BE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969D5B2-0396-6821-CF6D-7B6DE84FFAEA}"/>
              </a:ext>
            </a:extLst>
          </p:cNvPr>
          <p:cNvSpPr txBox="1">
            <a:spLocks/>
          </p:cNvSpPr>
          <p:nvPr/>
        </p:nvSpPr>
        <p:spPr>
          <a:xfrm>
            <a:off x="1277999" y="2376190"/>
            <a:ext cx="5811289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1 product for flash flood impact across all lead times.</a:t>
            </a:r>
          </a:p>
          <a:p>
            <a:pPr>
              <a:buSzPct val="100000"/>
            </a:pPr>
            <a:r>
              <a:rPr lang="en-GB" dirty="0"/>
              <a:t>Performance improvement</a:t>
            </a:r>
          </a:p>
          <a:p>
            <a:pPr>
              <a:buSzPct val="100000"/>
            </a:pPr>
            <a:r>
              <a:rPr lang="en-GB" dirty="0"/>
              <a:t>Available beyond 5 days in the past.</a:t>
            </a:r>
          </a:p>
        </p:txBody>
      </p:sp>
    </p:spTree>
    <p:extLst>
      <p:ext uri="{BB962C8B-B14F-4D97-AF65-F5344CB8AC3E}">
        <p14:creationId xmlns:p14="http://schemas.microsoft.com/office/powerpoint/2010/main" val="1938155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8C2EE-7B2C-553A-6C53-CA26EBE0F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oop.pdf" descr="loop.pdf">
            <a:extLst>
              <a:ext uri="{FF2B5EF4-FFF2-40B4-BE49-F238E27FC236}">
                <a16:creationId xmlns:a16="http://schemas.microsoft.com/office/drawing/2014/main" id="{05F29984-7DCA-C2A5-A443-7794CB0E7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0600" y="140702"/>
            <a:ext cx="5075788" cy="285530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9774901B-0231-8A51-AA8F-C5A86BA41E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000" y="1953509"/>
            <a:ext cx="7466012" cy="1768485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s-ES" dirty="0" err="1"/>
              <a:t>Integration</a:t>
            </a:r>
            <a:r>
              <a:rPr lang="es-ES" dirty="0"/>
              <a:t> in CEMS </a:t>
            </a:r>
            <a:r>
              <a:rPr lang="es-ES" dirty="0" err="1"/>
              <a:t>Floods</a:t>
            </a:r>
            <a:r>
              <a:rPr lang="es-ES" dirty="0"/>
              <a:t> – EFAS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26A72E5-CFF7-DF6E-1EBD-45E569683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results</a:t>
            </a:r>
            <a:endParaRPr lang="en-BE"/>
          </a:p>
        </p:txBody>
      </p:sp>
      <p:pic>
        <p:nvPicPr>
          <p:cNvPr id="12" name="Picture 22" descr="Picture 22">
            <a:extLst>
              <a:ext uri="{FF2B5EF4-FFF2-40B4-BE49-F238E27FC236}">
                <a16:creationId xmlns:a16="http://schemas.microsoft.com/office/drawing/2014/main" id="{0A45DE4D-22B5-93A2-6016-DDE3877122A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260600" y="1953509"/>
            <a:ext cx="4861175" cy="27368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FA05296-ED08-D24E-2DFA-2455474DE2FE}"/>
              </a:ext>
            </a:extLst>
          </p:cNvPr>
          <p:cNvSpPr txBox="1">
            <a:spLocks/>
          </p:cNvSpPr>
          <p:nvPr/>
        </p:nvSpPr>
        <p:spPr>
          <a:xfrm>
            <a:off x="1277999" y="2376190"/>
            <a:ext cx="5811289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1 product for flash flood impact across all lead times.</a:t>
            </a:r>
          </a:p>
          <a:p>
            <a:pPr>
              <a:buSzPct val="100000"/>
            </a:pPr>
            <a:r>
              <a:rPr lang="en-GB" dirty="0"/>
              <a:t>Performance improvement</a:t>
            </a:r>
          </a:p>
          <a:p>
            <a:pPr>
              <a:buSzPct val="100000"/>
            </a:pPr>
            <a:r>
              <a:rPr lang="en-GB" dirty="0"/>
              <a:t>Available beyond 5 days in the past.</a:t>
            </a:r>
          </a:p>
          <a:p>
            <a:pPr>
              <a:buSzPct val="100000"/>
            </a:pPr>
            <a:r>
              <a:rPr lang="en-GB" dirty="0"/>
              <a:t>Improved visualization: River catchments + river network displayed when zoomed in for more detail.</a:t>
            </a:r>
          </a:p>
        </p:txBody>
      </p:sp>
    </p:spTree>
    <p:extLst>
      <p:ext uri="{BB962C8B-B14F-4D97-AF65-F5344CB8AC3E}">
        <p14:creationId xmlns:p14="http://schemas.microsoft.com/office/powerpoint/2010/main" val="1741822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0469B-F298-0398-4552-31E29EB8A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oop.pdf" descr="loop.pdf">
            <a:extLst>
              <a:ext uri="{FF2B5EF4-FFF2-40B4-BE49-F238E27FC236}">
                <a16:creationId xmlns:a16="http://schemas.microsoft.com/office/drawing/2014/main" id="{F9033CE8-598F-5860-F02F-F576E86C7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0600" y="140702"/>
            <a:ext cx="5075788" cy="28553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36AB56-52DF-8F9E-FE1E-99B0FC43B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600" y="1953509"/>
            <a:ext cx="4864000" cy="273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7E290162-7957-4330-B1DF-D60643A9D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000" y="1953509"/>
            <a:ext cx="7466012" cy="1768485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s-ES" dirty="0" err="1"/>
              <a:t>Integration</a:t>
            </a:r>
            <a:r>
              <a:rPr lang="es-ES" dirty="0"/>
              <a:t> in CEMS </a:t>
            </a:r>
            <a:r>
              <a:rPr lang="es-ES" dirty="0" err="1"/>
              <a:t>Floods</a:t>
            </a:r>
            <a:r>
              <a:rPr lang="es-ES" dirty="0"/>
              <a:t> – EFAS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9A472CD-8E25-9B0C-E6FF-378E279F7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results</a:t>
            </a:r>
            <a:endParaRPr lang="en-BE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B577485-273B-E9A9-6F30-40D44CBD7288}"/>
              </a:ext>
            </a:extLst>
          </p:cNvPr>
          <p:cNvSpPr txBox="1">
            <a:spLocks/>
          </p:cNvSpPr>
          <p:nvPr/>
        </p:nvSpPr>
        <p:spPr>
          <a:xfrm>
            <a:off x="1277999" y="2376190"/>
            <a:ext cx="5811289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1 product for flash flood impact across all lead times.</a:t>
            </a:r>
          </a:p>
          <a:p>
            <a:pPr>
              <a:buSzPct val="100000"/>
            </a:pPr>
            <a:r>
              <a:rPr lang="en-GB" dirty="0"/>
              <a:t>Performance improvement</a:t>
            </a:r>
          </a:p>
          <a:p>
            <a:pPr>
              <a:buSzPct val="100000"/>
            </a:pPr>
            <a:r>
              <a:rPr lang="en-GB" dirty="0"/>
              <a:t>Available beyond 5 days in the past.</a:t>
            </a:r>
          </a:p>
          <a:p>
            <a:pPr>
              <a:buSzPct val="100000"/>
            </a:pPr>
            <a:r>
              <a:rPr lang="en-GB" dirty="0"/>
              <a:t>Improved visualization: River catchments + river network displayed when zoomed in for more detail.</a:t>
            </a:r>
          </a:p>
          <a:p>
            <a:pPr>
              <a:buSzPct val="100000"/>
            </a:pPr>
            <a:r>
              <a:rPr lang="en-GB" dirty="0"/>
              <a:t>More adapted to end-user needs:</a:t>
            </a:r>
          </a:p>
          <a:p>
            <a:pPr lvl="1">
              <a:buSzPct val="100000"/>
            </a:pPr>
            <a:r>
              <a:rPr lang="en-GB" sz="1600" dirty="0"/>
              <a:t>Implemented as an experimental service</a:t>
            </a:r>
          </a:p>
          <a:p>
            <a:pPr lvl="1">
              <a:buSzPct val="100000"/>
            </a:pPr>
            <a:r>
              <a:rPr lang="en-GB" sz="1600" dirty="0"/>
              <a:t>Configurable notifications</a:t>
            </a:r>
          </a:p>
          <a:p>
            <a:pPr lvl="1">
              <a:buSzPct val="100000"/>
            </a:pPr>
            <a:r>
              <a:rPr lang="en-GB" sz="1600" dirty="0"/>
              <a:t>Possibility to integrate end-user’s vulnerability/exposure datasets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95E4B95-5101-A3A7-FD26-05A82E22BE3D}"/>
              </a:ext>
            </a:extLst>
          </p:cNvPr>
          <p:cNvGrpSpPr>
            <a:grpSpLocks noChangeAspect="1"/>
          </p:cNvGrpSpPr>
          <p:nvPr/>
        </p:nvGrpSpPr>
        <p:grpSpPr>
          <a:xfrm>
            <a:off x="6903474" y="4049962"/>
            <a:ext cx="5075788" cy="2667336"/>
            <a:chOff x="1593295" y="1362154"/>
            <a:chExt cx="20914862" cy="10991692"/>
          </a:xfrm>
        </p:grpSpPr>
        <p:pic>
          <p:nvPicPr>
            <p:cNvPr id="16" name="Screenshot 2026-09-08 at 16.44.35.pngGoogle Shape;252;p36" descr="Screenshot 2026-09-08 at 16.44.35.pngGoogle Shape;252;p36">
              <a:extLst>
                <a:ext uri="{FF2B5EF4-FFF2-40B4-BE49-F238E27FC236}">
                  <a16:creationId xmlns:a16="http://schemas.microsoft.com/office/drawing/2014/main" id="{9815C050-0871-4A41-238D-4C6150CB6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3295" y="1362154"/>
              <a:ext cx="20914862" cy="7363097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7" name="Screenshot 2026-09-08 at 17.04.28.pngGoogle Shape;257;p36" descr="Screenshot 2026-09-08 at 17.04.28.pngGoogle Shape;257;p36">
              <a:extLst>
                <a:ext uri="{FF2B5EF4-FFF2-40B4-BE49-F238E27FC236}">
                  <a16:creationId xmlns:a16="http://schemas.microsoft.com/office/drawing/2014/main" id="{5A021564-E2D8-F1D1-46C2-F897B4E50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93295" y="9014421"/>
              <a:ext cx="20914862" cy="3339425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41266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B6A37-D1D0-DB86-70DC-7ECA43374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01F3FF8-70D1-21A3-E1E6-24B6C99BC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000" y="1953509"/>
            <a:ext cx="7466012" cy="1768485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s-ES" dirty="0" err="1"/>
              <a:t>Integration</a:t>
            </a:r>
            <a:r>
              <a:rPr lang="es-ES" dirty="0"/>
              <a:t> in CEMS </a:t>
            </a:r>
            <a:r>
              <a:rPr lang="es-ES" dirty="0" err="1"/>
              <a:t>Floods</a:t>
            </a:r>
            <a:r>
              <a:rPr lang="es-ES" dirty="0"/>
              <a:t> – EFAS</a:t>
            </a:r>
          </a:p>
          <a:p>
            <a:pPr>
              <a:spcAft>
                <a:spcPts val="1000"/>
              </a:spcAft>
            </a:pPr>
            <a:r>
              <a:rPr lang="es-ES" dirty="0"/>
              <a:t>INLINE </a:t>
            </a:r>
            <a:r>
              <a:rPr lang="es-ES" dirty="0" err="1"/>
              <a:t>CoI</a:t>
            </a:r>
            <a:r>
              <a:rPr lang="es-ES" dirty="0"/>
              <a:t> &amp; training </a:t>
            </a:r>
            <a:r>
              <a:rPr lang="es-ES" dirty="0" err="1"/>
              <a:t>materials</a:t>
            </a:r>
            <a:endParaRPr lang="es-E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4B241FC-C16E-55C5-32AC-613E0C3A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results</a:t>
            </a:r>
            <a:endParaRPr lang="en-BE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D44F7224-7FBE-E7FE-97FE-BC1AF697351B}"/>
              </a:ext>
            </a:extLst>
          </p:cNvPr>
          <p:cNvSpPr txBox="1">
            <a:spLocks/>
          </p:cNvSpPr>
          <p:nvPr/>
        </p:nvSpPr>
        <p:spPr>
          <a:xfrm>
            <a:off x="1284977" y="2974832"/>
            <a:ext cx="10344645" cy="7524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Trained community and support materials providing guidance on the use of INLINE developments accessible through EFAS.</a:t>
            </a:r>
            <a:endParaRPr lang="en-E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A91759-5A7D-A58C-B3B2-855CE18C53CB}"/>
              </a:ext>
            </a:extLst>
          </p:cNvPr>
          <p:cNvGrpSpPr/>
          <p:nvPr/>
        </p:nvGrpSpPr>
        <p:grpSpPr>
          <a:xfrm>
            <a:off x="57305" y="3243775"/>
            <a:ext cx="12077390" cy="3578768"/>
            <a:chOff x="57305" y="3243775"/>
            <a:chExt cx="12077390" cy="357876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1377F12-C6E1-87F7-C576-9592DF9C7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16000" y="4037150"/>
              <a:ext cx="3960000" cy="278539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76FCD32-06D4-0B9C-145B-A593A01BF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305" y="4037150"/>
              <a:ext cx="3960000" cy="278539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CA12D0-FE9A-A863-D7C9-1EA3BA2F9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4695" y="3243775"/>
              <a:ext cx="3960000" cy="357876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1427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0A471-E366-2685-6C61-E7FA1E625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6A6010E-CE50-7FD5-8299-FD1D67619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000" y="1953509"/>
            <a:ext cx="7466012" cy="1768485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s-ES" dirty="0" err="1"/>
              <a:t>Integration</a:t>
            </a:r>
            <a:r>
              <a:rPr lang="es-ES" dirty="0"/>
              <a:t> in CEMS </a:t>
            </a:r>
            <a:r>
              <a:rPr lang="es-ES" dirty="0" err="1"/>
              <a:t>Floods</a:t>
            </a:r>
            <a:r>
              <a:rPr lang="es-ES" dirty="0"/>
              <a:t> – EFAS</a:t>
            </a:r>
          </a:p>
          <a:p>
            <a:pPr>
              <a:spcAft>
                <a:spcPts val="1000"/>
              </a:spcAft>
            </a:pPr>
            <a:r>
              <a:rPr lang="es-ES" dirty="0"/>
              <a:t>INLINE </a:t>
            </a:r>
            <a:r>
              <a:rPr lang="es-ES" dirty="0" err="1"/>
              <a:t>CoI</a:t>
            </a:r>
            <a:r>
              <a:rPr lang="es-ES" dirty="0"/>
              <a:t> &amp; training </a:t>
            </a:r>
            <a:r>
              <a:rPr lang="es-ES" dirty="0" err="1"/>
              <a:t>materials</a:t>
            </a:r>
            <a:endParaRPr lang="es-ES" dirty="0"/>
          </a:p>
          <a:p>
            <a:pPr>
              <a:spcAft>
                <a:spcPts val="2000"/>
              </a:spcAft>
            </a:pPr>
            <a:r>
              <a:rPr lang="es-ES" dirty="0"/>
              <a:t>INLINE-EU </a:t>
            </a:r>
            <a:r>
              <a:rPr lang="es-ES" dirty="0" err="1"/>
              <a:t>proposal</a:t>
            </a:r>
            <a:endParaRPr lang="es-ES" dirty="0"/>
          </a:p>
          <a:p>
            <a:pPr>
              <a:spcAft>
                <a:spcPts val="2000"/>
              </a:spcAft>
            </a:pPr>
            <a:endParaRPr lang="en-B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F12DB78-517C-7D09-6E44-853E9C55B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results</a:t>
            </a:r>
            <a:endParaRPr lang="en-BE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2A15163-CBAA-D354-24C6-D9F8CD36B677}"/>
              </a:ext>
            </a:extLst>
          </p:cNvPr>
          <p:cNvSpPr txBox="1">
            <a:spLocks/>
          </p:cNvSpPr>
          <p:nvPr/>
        </p:nvSpPr>
        <p:spPr>
          <a:xfrm>
            <a:off x="1284977" y="3721994"/>
            <a:ext cx="10344645" cy="7524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Improved impact forecasts using AI and higher-resolution exposure/vulnerability datasets.</a:t>
            </a:r>
          </a:p>
          <a:p>
            <a:r>
              <a:rPr lang="en-GB" dirty="0"/>
              <a:t>Extension to landslide hazards.</a:t>
            </a:r>
          </a:p>
          <a:p>
            <a:r>
              <a:rPr lang="en-GB" dirty="0"/>
              <a:t>Integrate flash flood impact products into ERCC and  improved Copernicus flood notifications.</a:t>
            </a:r>
          </a:p>
          <a:p>
            <a:r>
              <a:rPr lang="en-GB" dirty="0"/>
              <a:t>Promote adoption and foster exchange among stakeholders of the INLINE Community of Interest.</a:t>
            </a:r>
          </a:p>
          <a:p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2656260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B0E76111-93D9-166F-A15C-A22FEFC50899}"/>
              </a:ext>
            </a:extLst>
          </p:cNvPr>
          <p:cNvSpPr/>
          <p:nvPr/>
        </p:nvSpPr>
        <p:spPr>
          <a:xfrm>
            <a:off x="9245685" y="78774"/>
            <a:ext cx="2679168" cy="80199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D506D12-ABB7-547C-3922-ED49F237C70C}"/>
              </a:ext>
            </a:extLst>
          </p:cNvPr>
          <p:cNvSpPr/>
          <p:nvPr/>
        </p:nvSpPr>
        <p:spPr>
          <a:xfrm>
            <a:off x="114849" y="1613647"/>
            <a:ext cx="2724499" cy="3954345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13" name="INLINE project…">
            <a:extLst>
              <a:ext uri="{FF2B5EF4-FFF2-40B4-BE49-F238E27FC236}">
                <a16:creationId xmlns:a16="http://schemas.microsoft.com/office/drawing/2014/main" id="{B2622592-17D1-9D09-383F-ECD4FBE8E9AD}"/>
              </a:ext>
            </a:extLst>
          </p:cNvPr>
          <p:cNvSpPr txBox="1">
            <a:spLocks/>
          </p:cNvSpPr>
          <p:nvPr/>
        </p:nvSpPr>
        <p:spPr>
          <a:xfrm>
            <a:off x="47818" y="200126"/>
            <a:ext cx="5938813" cy="1188695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defTabSz="584200">
              <a:defRPr sz="7000">
                <a:solidFill>
                  <a:srgbClr val="000000"/>
                </a:solidFill>
              </a:defRPr>
            </a:pPr>
            <a:r>
              <a:rPr lang="en-GB" sz="2800" b="1" kern="0" dirty="0">
                <a:solidFill>
                  <a:schemeClr val="bg1"/>
                </a:solidFill>
              </a:rPr>
              <a:t>INLINE project</a:t>
            </a:r>
          </a:p>
          <a:p>
            <a:pPr defTabSz="584200">
              <a:defRPr sz="4500" b="0"/>
            </a:pPr>
            <a:r>
              <a:rPr lang="en-GB" sz="1800" dirty="0">
                <a:solidFill>
                  <a:schemeClr val="bg1"/>
                </a:solidFill>
              </a:rPr>
              <a:t>Integrated pan-European rainfall and floods impact forecasts for cooperation in emergency management</a:t>
            </a:r>
          </a:p>
          <a:p>
            <a:pPr defTabSz="584200">
              <a:spcBef>
                <a:spcPts val="800"/>
              </a:spcBef>
              <a:defRPr sz="4500" b="0"/>
            </a:pPr>
            <a:r>
              <a:rPr lang="en-GB" sz="1800" dirty="0">
                <a:solidFill>
                  <a:schemeClr val="bg1"/>
                </a:solidFill>
              </a:rPr>
              <a:t>© INLINE Consortium, 2026. Author: Marc Berenguer</a:t>
            </a:r>
          </a:p>
          <a:p>
            <a:pPr defTabSz="584200">
              <a:defRPr sz="4500" b="0"/>
            </a:pPr>
            <a:endParaRPr lang="en-GB" sz="1800" dirty="0">
              <a:solidFill>
                <a:schemeClr val="bg1"/>
              </a:solidFill>
            </a:endParaRPr>
          </a:p>
          <a:p>
            <a:pPr defTabSz="584200">
              <a:defRPr sz="4500" b="0"/>
            </a:pPr>
            <a:endParaRPr lang="en-GB" sz="1800" dirty="0">
              <a:solidFill>
                <a:schemeClr val="bg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C5B243-680E-F61A-B94E-44B99CA1C612}"/>
              </a:ext>
            </a:extLst>
          </p:cNvPr>
          <p:cNvGrpSpPr/>
          <p:nvPr/>
        </p:nvGrpSpPr>
        <p:grpSpPr>
          <a:xfrm>
            <a:off x="-115910" y="5543155"/>
            <a:ext cx="1753927" cy="1246535"/>
            <a:chOff x="-2098662" y="4121238"/>
            <a:chExt cx="1753927" cy="1246535"/>
          </a:xfrm>
        </p:grpSpPr>
        <p:pic>
          <p:nvPicPr>
            <p:cNvPr id="15" name="pasted-movie.png" descr="pasted-movie.png">
              <a:extLst>
                <a:ext uri="{FF2B5EF4-FFF2-40B4-BE49-F238E27FC236}">
                  <a16:creationId xmlns:a16="http://schemas.microsoft.com/office/drawing/2014/main" id="{B1FE76B2-84EA-CF98-69C7-3B95CD77C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680110" y="4450953"/>
              <a:ext cx="916822" cy="916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" name="Join the INLINE CoI:">
              <a:extLst>
                <a:ext uri="{FF2B5EF4-FFF2-40B4-BE49-F238E27FC236}">
                  <a16:creationId xmlns:a16="http://schemas.microsoft.com/office/drawing/2014/main" id="{EBFF3B58-AF7F-F681-673F-0E3F8048B59E}"/>
                </a:ext>
              </a:extLst>
            </p:cNvPr>
            <p:cNvSpPr txBox="1"/>
            <p:nvPr/>
          </p:nvSpPr>
          <p:spPr>
            <a:xfrm>
              <a:off x="-2098662" y="4121238"/>
              <a:ext cx="1753927" cy="4002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lvl="1" indent="0" algn="ctr" defTabSz="584200">
                <a:lnSpc>
                  <a:spcPct val="100000"/>
                </a:lnSpc>
                <a:spcBef>
                  <a:spcPts val="0"/>
                </a:spcBef>
                <a:defRPr sz="28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000" dirty="0">
                  <a:solidFill>
                    <a:schemeClr val="bg1"/>
                  </a:solidFill>
                </a:rPr>
                <a:t>Join the INLINE </a:t>
              </a:r>
              <a:r>
                <a:rPr sz="1000" dirty="0" err="1">
                  <a:solidFill>
                    <a:schemeClr val="bg1"/>
                  </a:solidFill>
                </a:rPr>
                <a:t>CoI</a:t>
              </a:r>
              <a:r>
                <a:rPr sz="1000" dirty="0">
                  <a:solidFill>
                    <a:schemeClr val="bg1"/>
                  </a:solidFill>
                </a:rPr>
                <a:t>: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64317A53-6046-75FC-ED6E-7449F7ED91A2}"/>
              </a:ext>
            </a:extLst>
          </p:cNvPr>
          <p:cNvGrpSpPr/>
          <p:nvPr/>
        </p:nvGrpSpPr>
        <p:grpSpPr>
          <a:xfrm>
            <a:off x="167703" y="1688781"/>
            <a:ext cx="2618791" cy="3804077"/>
            <a:chOff x="32836" y="0"/>
            <a:chExt cx="5299675" cy="7698352"/>
          </a:xfrm>
        </p:grpSpPr>
        <p:pic>
          <p:nvPicPr>
            <p:cNvPr id="20" name="crahi_logo.pdf" descr="crahi_logo.pdf">
              <a:extLst>
                <a:ext uri="{FF2B5EF4-FFF2-40B4-BE49-F238E27FC236}">
                  <a16:creationId xmlns:a16="http://schemas.microsoft.com/office/drawing/2014/main" id="{4AA5860E-C5FE-5E2A-76C8-0231854B2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250" y="0"/>
              <a:ext cx="4494228" cy="5629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" name="Picture 12" descr="Picture 12">
              <a:extLst>
                <a:ext uri="{FF2B5EF4-FFF2-40B4-BE49-F238E27FC236}">
                  <a16:creationId xmlns:a16="http://schemas.microsoft.com/office/drawing/2014/main" id="{FE93D12B-D57C-E288-744C-380A39016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250" y="1822487"/>
              <a:ext cx="2949085" cy="5470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" name="Picture 8" descr="Picture 8">
              <a:extLst>
                <a:ext uri="{FF2B5EF4-FFF2-40B4-BE49-F238E27FC236}">
                  <a16:creationId xmlns:a16="http://schemas.microsoft.com/office/drawing/2014/main" id="{38220718-1437-3707-8B5E-D955599EF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50" y="959853"/>
              <a:ext cx="2419961" cy="4148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" name="ANEPC_logotipo_versao_circular_6cm-digital.png" descr="ANEPC_logotipo_versao_circular_6cm-digital.png">
              <a:extLst>
                <a:ext uri="{FF2B5EF4-FFF2-40B4-BE49-F238E27FC236}">
                  <a16:creationId xmlns:a16="http://schemas.microsoft.com/office/drawing/2014/main" id="{3A6B53C8-FBF8-7256-B365-5A53329D1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250" y="6558577"/>
              <a:ext cx="1139774" cy="11397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" name="logo-ipma-17.svg" descr="logo-ipma-17.svg">
              <a:extLst>
                <a:ext uri="{FF2B5EF4-FFF2-40B4-BE49-F238E27FC236}">
                  <a16:creationId xmlns:a16="http://schemas.microsoft.com/office/drawing/2014/main" id="{08778DF8-A1B2-752E-FD97-E09D39A58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250" y="3628991"/>
              <a:ext cx="2388793" cy="5374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" name="detalle_logo_aemet.png" descr="detalle_logo_aemet.png">
              <a:extLst>
                <a:ext uri="{FF2B5EF4-FFF2-40B4-BE49-F238E27FC236}">
                  <a16:creationId xmlns:a16="http://schemas.microsoft.com/office/drawing/2014/main" id="{D492E860-67E2-E3D9-43BB-9A3613BD4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250" y="2831571"/>
              <a:ext cx="2211699" cy="5452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" name="Unknown.jpeg" descr="Unknown.jpeg">
              <a:extLst>
                <a:ext uri="{FF2B5EF4-FFF2-40B4-BE49-F238E27FC236}">
                  <a16:creationId xmlns:a16="http://schemas.microsoft.com/office/drawing/2014/main" id="{C7CD8A09-AEC0-1D43-47AF-C3369CC8D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836" y="4447375"/>
              <a:ext cx="2334527" cy="830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" name="layout_set_logo.png" descr="layout_set_logo.png">
              <a:extLst>
                <a:ext uri="{FF2B5EF4-FFF2-40B4-BE49-F238E27FC236}">
                  <a16:creationId xmlns:a16="http://schemas.microsoft.com/office/drawing/2014/main" id="{C619F12F-A3C1-832F-5687-7B19A646E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574" y="5505616"/>
              <a:ext cx="5294937" cy="8251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9" name="inline02.pdf" descr="inline02.pdf">
            <a:extLst>
              <a:ext uri="{FF2B5EF4-FFF2-40B4-BE49-F238E27FC236}">
                <a16:creationId xmlns:a16="http://schemas.microsoft.com/office/drawing/2014/main" id="{0D17FED4-A3C4-DCA0-7CAE-53DD2EE27F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92521" y="160150"/>
            <a:ext cx="2585497" cy="6392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81626144"/>
      </p:ext>
    </p:extLst>
  </p:cSld>
  <p:clrMapOvr>
    <a:masterClrMapping/>
  </p:clrMapOvr>
</p:sld>
</file>

<file path=ppt/theme/theme1.xml><?xml version="1.0" encoding="utf-8"?>
<a:theme xmlns:a="http://schemas.openxmlformats.org/drawingml/2006/main" name="null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0DCB9447BD744ABB7779D87DFF2D13" ma:contentTypeVersion="10" ma:contentTypeDescription="Crée un document." ma:contentTypeScope="" ma:versionID="86c1e0ba1d3943e1b4e5095dab25e1e8">
  <xsd:schema xmlns:xsd="http://www.w3.org/2001/XMLSchema" xmlns:xs="http://www.w3.org/2001/XMLSchema" xmlns:p="http://schemas.microsoft.com/office/2006/metadata/properties" xmlns:ns2="2df98db3-3620-4103-92c3-581a907270ee" targetNamespace="http://schemas.microsoft.com/office/2006/metadata/properties" ma:root="true" ma:fieldsID="76d14189cebffadf14893f7eb5399491" ns2:_="">
    <xsd:import namespace="2df98db3-3620-4103-92c3-581a90727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f98db3-3620-4103-92c3-581a907270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22b2fad6-9d2c-441c-a321-3f5f1e9bd9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f98db3-3620-4103-92c3-581a907270e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69A231-7711-4D71-A58D-0F5DB1F4CF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f98db3-3620-4103-92c3-581a907270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4A8A3A-F701-4E9C-8D7D-7DDA58AF9379}">
  <ds:schemaRefs>
    <ds:schemaRef ds:uri="http://purl.org/dc/terms/"/>
    <ds:schemaRef ds:uri="http://schemas.microsoft.com/office/2006/documentManagement/types"/>
    <ds:schemaRef ds:uri="http://purl.org/dc/elements/1.1/"/>
    <ds:schemaRef ds:uri="fede0159-b1f9-47d8-b603-9093cbb23bc1"/>
    <ds:schemaRef ds:uri="http://purl.org/dc/dcmitype/"/>
    <ds:schemaRef ds:uri="http://schemas.openxmlformats.org/package/2006/metadata/core-properties"/>
    <ds:schemaRef ds:uri="5af3627a-8521-46bf-a45f-611f18072dde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2df98db3-3620-4103-92c3-581a907270ee"/>
  </ds:schemaRefs>
</ds:datastoreItem>
</file>

<file path=customXml/itemProps3.xml><?xml version="1.0" encoding="utf-8"?>
<ds:datastoreItem xmlns:ds="http://schemas.openxmlformats.org/officeDocument/2006/customXml" ds:itemID="{04CC34A0-63AD-4C58-AAAE-81D00CCE2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811</Words>
  <Application>Microsoft Macintosh PowerPoint</Application>
  <PresentationFormat>Widescreen</PresentationFormat>
  <Paragraphs>125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Wingdings</vt:lpstr>
      <vt:lpstr>null</vt:lpstr>
      <vt:lpstr>PowerPoint Presentation</vt:lpstr>
      <vt:lpstr>Main objective</vt:lpstr>
      <vt:lpstr>Real-time impact forecasting for CPAs</vt:lpstr>
      <vt:lpstr>INLINE demonstration</vt:lpstr>
      <vt:lpstr>INLINE demonstration</vt:lpstr>
      <vt:lpstr>INLINE demonstration</vt:lpstr>
      <vt:lpstr>Andalusia, ES: 03-07 February 2026</vt:lpstr>
      <vt:lpstr>Multi-criteria evaluation of INLINE developments</vt:lpstr>
      <vt:lpstr>Multi-criteria evaluation of INLINE developments</vt:lpstr>
      <vt:lpstr>Multi-criteria evaluation of INLINE developments</vt:lpstr>
      <vt:lpstr>Sustainability of INLINE results</vt:lpstr>
      <vt:lpstr>Sustainability of INLINE results</vt:lpstr>
      <vt:lpstr>Sustainability of INLINE results</vt:lpstr>
      <vt:lpstr>Sustainability of INLINE results</vt:lpstr>
      <vt:lpstr>Sustainability of INLINE results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Gregory de Latre</dc:creator>
  <cp:lastModifiedBy>Marc Berenguer</cp:lastModifiedBy>
  <cp:revision>24</cp:revision>
  <dcterms:created xsi:type="dcterms:W3CDTF">2026-06-26T09:46:47Z</dcterms:created>
  <dcterms:modified xsi:type="dcterms:W3CDTF">2026-10-27T11:23:42Z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0x0101001D0DCB9447BD744ABB7779D87DFF2D13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MSIP_Label_6bd9ddd1-4d20-43f6-abfa-fc3c07406f94_Enabled">
    <vt:lpwstr>true</vt:lpwstr>
  </property>
  <property fmtid="{D5CDD505-2E9C-101B-9397-08002B2CF9AE}" pid="10" name="MSIP_Label_6bd9ddd1-4d20-43f6-abfa-fc3c07406f94_SetDate">
    <vt:lpwstr>2026-10-12T06:30:24Z</vt:lpwstr>
  </property>
  <property fmtid="{D5CDD505-2E9C-101B-9397-08002B2CF9AE}" pid="11" name="MSIP_Label_6bd9ddd1-4d20-43f6-abfa-fc3c07406f94_Method">
    <vt:lpwstr>Standard</vt:lpwstr>
  </property>
  <property fmtid="{D5CDD505-2E9C-101B-9397-08002B2CF9AE}" pid="12" name="MSIP_Label_6bd9ddd1-4d20-43f6-abfa-fc3c07406f94_Name">
    <vt:lpwstr>Commission Use</vt:lpwstr>
  </property>
  <property fmtid="{D5CDD505-2E9C-101B-9397-08002B2CF9AE}" pid="13" name="MSIP_Label_6bd9ddd1-4d20-43f6-abfa-fc3c07406f94_SiteId">
    <vt:lpwstr>b24c8b06-522c-46fe-9080-70926f8dddb1</vt:lpwstr>
  </property>
  <property fmtid="{D5CDD505-2E9C-101B-9397-08002B2CF9AE}" pid="14" name="MSIP_Label_6bd9ddd1-4d20-43f6-abfa-fc3c07406f94_ActionId">
    <vt:lpwstr>70617e70-b4a1-49f3-ace6-61df83359836</vt:lpwstr>
  </property>
  <property fmtid="{D5CDD505-2E9C-101B-9397-08002B2CF9AE}" pid="15" name="MSIP_Label_6bd9ddd1-4d20-43f6-abfa-fc3c07406f94_ContentBits">
    <vt:lpwstr>0</vt:lpwstr>
  </property>
  <property fmtid="{D5CDD505-2E9C-101B-9397-08002B2CF9AE}" pid="16" name="MSIP_Label_6bd9ddd1-4d20-43f6-abfa-fc3c07406f94_Tag">
    <vt:lpwstr>10, 3, 0, 1</vt:lpwstr>
  </property>
</Properties>
</file>