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media/image2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9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del títo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del títol</a:t>
            </a:r>
          </a:p>
        </p:txBody>
      </p:sp>
      <p:sp>
        <p:nvSpPr>
          <p:cNvPr id="23" name="Nivell del cos u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4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del títol"/>
          <p:cNvSpPr txBox="1"/>
          <p:nvPr>
            <p:ph type="title"/>
          </p:nvPr>
        </p:nvSpPr>
        <p:spPr>
          <a:xfrm>
            <a:off x="254000" y="254000"/>
            <a:ext cx="12496800" cy="53340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500">
                <a:solidFill>
                  <a:srgbClr val="709ECE"/>
                </a:solidFill>
              </a:defRPr>
            </a:lvl1pPr>
          </a:lstStyle>
          <a:p>
            <a:pPr defTabSz="914400"/>
            <a:r>
              <a:t>Text del títol</a:t>
            </a:r>
          </a:p>
        </p:txBody>
      </p:sp>
      <p:sp>
        <p:nvSpPr>
          <p:cNvPr id="32" name="Nivell del cos u…"/>
          <p:cNvSpPr txBox="1"/>
          <p:nvPr>
            <p:ph type="body" sz="half" idx="1"/>
          </p:nvPr>
        </p:nvSpPr>
        <p:spPr>
          <a:xfrm>
            <a:off x="254000" y="1016000"/>
            <a:ext cx="12496800" cy="33063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spcBef>
                <a:spcPts val="1200"/>
              </a:spcBef>
              <a:defRPr sz="2800"/>
            </a:lvl1pPr>
            <a:lvl2pPr marL="889000" indent="-444500" algn="l">
              <a:spcBef>
                <a:spcPts val="1200"/>
              </a:spcBef>
              <a:buSzPct val="145000"/>
              <a:buChar char="•"/>
              <a:defRPr sz="2800"/>
            </a:lvl2pPr>
            <a:lvl3pPr marL="1333500" indent="-444500" algn="l">
              <a:spcBef>
                <a:spcPts val="1200"/>
              </a:spcBef>
              <a:buSzPct val="145000"/>
              <a:buChar char="•"/>
              <a:defRPr sz="2800"/>
            </a:lvl3pPr>
            <a:lvl4pPr marL="1778000" indent="-444500" algn="l">
              <a:spcBef>
                <a:spcPts val="1200"/>
              </a:spcBef>
              <a:buSzPct val="145000"/>
              <a:buChar char="•"/>
              <a:defRPr sz="2800"/>
            </a:lvl4pPr>
            <a:lvl5pPr marL="2222500" indent="-444500" algn="l">
              <a:spcBef>
                <a:spcPts val="1200"/>
              </a:spcBef>
              <a:buSzPct val="145000"/>
              <a:buChar char="•"/>
              <a:defRPr sz="2800"/>
            </a:lvl5pPr>
          </a:lstStyle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33" name="EN V Co-funded by the EU_POS.jpg" descr="EN V Co-funded by the EU_PO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4006" y="8748776"/>
            <a:ext cx="1038114" cy="1051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inline01.pdf" descr="inline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4000" y="8991600"/>
            <a:ext cx="1764843" cy="577449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Número de la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.jpeg"/><Relationship Id="rId10" Type="http://schemas.openxmlformats.org/officeDocument/2006/relationships/image" Target="../media/image2.jpeg"/><Relationship Id="rId11" Type="http://schemas.openxmlformats.org/officeDocument/2006/relationships/image" Target="../media/image8.png"/><Relationship Id="rId12" Type="http://schemas.openxmlformats.org/officeDocument/2006/relationships/slideLayout" Target="../slideLayouts/slideLayout1.xml"/><Relationship Id="rId1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del títol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Text del títol</a:t>
            </a:r>
          </a:p>
        </p:txBody>
      </p:sp>
      <p:grpSp>
        <p:nvGrpSpPr>
          <p:cNvPr id="11" name="Agrupa"/>
          <p:cNvGrpSpPr/>
          <p:nvPr/>
        </p:nvGrpSpPr>
        <p:grpSpPr>
          <a:xfrm>
            <a:off x="86488" y="9138911"/>
            <a:ext cx="12831824" cy="575003"/>
            <a:chOff x="-572308" y="0"/>
            <a:chExt cx="12831823" cy="575001"/>
          </a:xfrm>
        </p:grpSpPr>
        <p:pic>
          <p:nvPicPr>
            <p:cNvPr id="3" name="crahi_logo.pdf" descr="crahi_logo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72309" y="139096"/>
              <a:ext cx="2369364" cy="2968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Picture 12" descr="Picture 1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412530" y="149521"/>
              <a:ext cx="1487779" cy="2759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30744" y="176463"/>
              <a:ext cx="1295434" cy="222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ANEPC_logotipo_versao_circular_6cm-digital.png" descr="ANEPC_logotipo_versao_circular_6cm-digital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684513" y="0"/>
              <a:ext cx="575002" cy="575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layout_set_logo.png" descr="layout_set_logo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097560" y="92467"/>
              <a:ext cx="2502927" cy="390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logo-ipma-17.svg" descr="logo-ipma-17.sv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986658" y="95693"/>
              <a:ext cx="1704951" cy="383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88236" y="95693"/>
              <a:ext cx="863132" cy="383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Unknown.jpeg" descr="Unknown.jpe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40490" y="89971"/>
              <a:ext cx="1103536" cy="3925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" name="Nivell del cos u…"/>
          <p:cNvSpPr txBox="1"/>
          <p:nvPr>
            <p:ph type="body" idx="1"/>
          </p:nvPr>
        </p:nvSpPr>
        <p:spPr>
          <a:xfrm>
            <a:off x="1270000" y="5041900"/>
            <a:ext cx="10464800" cy="2288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13" name="EN V Co-funded by the EU_POS.jpg" descr="EN V Co-funded by the EU_POS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167915" y="0"/>
            <a:ext cx="1733122" cy="1755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nline02.pdf" descr="inline02.pd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77800" y="177800"/>
            <a:ext cx="4623026" cy="114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Número de la diapositiva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2"/>
    <p:sldLayoutId id="2147483650" r:id="rId13"/>
  </p:sldLayoutIdLst>
  <p:transition xmlns:p14="http://schemas.microsoft.com/office/powerpoint/2010/main" spd="med" advClick="1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355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711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066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422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INLINE - WP3 Meeting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INLINE - WP3 Meeting</a:t>
            </a:r>
          </a:p>
        </p:txBody>
      </p:sp>
      <p:sp>
        <p:nvSpPr>
          <p:cNvPr id="45" name="July 2, 2025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July 2, 2025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2025-06-30 17:00 - How it should wor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2025-06-30 17:00 - How it should work</a:t>
            </a:r>
          </a:p>
        </p:txBody>
      </p:sp>
      <p:sp>
        <p:nvSpPr>
          <p:cNvPr id="48" name="In the river network and over Sub-Catchments, it should be the same…"/>
          <p:cNvSpPr txBox="1"/>
          <p:nvPr>
            <p:ph type="body" idx="1"/>
          </p:nvPr>
        </p:nvSpPr>
        <p:spPr>
          <a:xfrm>
            <a:off x="254000" y="1016000"/>
            <a:ext cx="12496800" cy="7504177"/>
          </a:xfrm>
          <a:prstGeom prst="rect">
            <a:avLst/>
          </a:prstGeom>
        </p:spPr>
        <p:txBody>
          <a:bodyPr/>
          <a:lstStyle/>
          <a:p>
            <a:pPr lvl="1"/>
            <a:r>
              <a:t>In the river network and over Sub-Catchments, it should be the same</a:t>
            </a:r>
          </a:p>
          <a:p>
            <a:pPr lvl="1"/>
            <a:r>
              <a:t>Example in Catalonia (north of Barcelona)</a:t>
            </a:r>
          </a:p>
        </p:txBody>
      </p:sp>
      <p:pic>
        <p:nvPicPr>
          <p:cNvPr id="49" name="Captura de pantalla 2025-07-01 a les 13.07.45.png" descr="Captura de pantalla 2025-07-01 a les 13.07.45.png"/>
          <p:cNvPicPr>
            <a:picLocks noChangeAspect="1"/>
          </p:cNvPicPr>
          <p:nvPr/>
        </p:nvPicPr>
        <p:blipFill>
          <a:blip r:embed="rId2">
            <a:extLst/>
          </a:blip>
          <a:srcRect l="219" t="0" r="219" b="0"/>
          <a:stretch>
            <a:fillRect/>
          </a:stretch>
        </p:blipFill>
        <p:spPr>
          <a:xfrm>
            <a:off x="2475904" y="2727105"/>
            <a:ext cx="8052856" cy="6108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2025-06-30 17:00 - Inconsistency in Andalusia (photo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2025-06-30 17:00 - Inconsistency in Andalusia (photo)</a:t>
            </a:r>
          </a:p>
        </p:txBody>
      </p:sp>
      <p:sp>
        <p:nvSpPr>
          <p:cNvPr id="52" name="Both the river network and over Sub-Catchments are shown…"/>
          <p:cNvSpPr txBox="1"/>
          <p:nvPr>
            <p:ph type="body" idx="1"/>
          </p:nvPr>
        </p:nvSpPr>
        <p:spPr>
          <a:xfrm>
            <a:off x="254000" y="1016000"/>
            <a:ext cx="12496800" cy="7504177"/>
          </a:xfrm>
          <a:prstGeom prst="rect">
            <a:avLst/>
          </a:prstGeom>
        </p:spPr>
        <p:txBody>
          <a:bodyPr/>
          <a:lstStyle/>
          <a:p>
            <a:pPr lvl="1"/>
            <a:r>
              <a:t>Both the river network and over Sub-Catchments are shown</a:t>
            </a:r>
          </a:p>
          <a:p>
            <a:pPr lvl="1"/>
            <a:r>
              <a:t>Aggregation is not shown</a:t>
            </a:r>
          </a:p>
          <a:p>
            <a:pPr lvl="1"/>
            <a:r>
              <a:t>Same time-step as the previous example</a:t>
            </a:r>
          </a:p>
        </p:txBody>
      </p:sp>
      <p:pic>
        <p:nvPicPr>
          <p:cNvPr id="53" name="Captura de pantalla 2025-07-01 a les 13.08.17.png" descr="Captura de pantalla 2025-07-01 a les 13.08.17.png"/>
          <p:cNvPicPr>
            <a:picLocks noChangeAspect="1"/>
          </p:cNvPicPr>
          <p:nvPr/>
        </p:nvPicPr>
        <p:blipFill>
          <a:blip r:embed="rId2">
            <a:extLst/>
          </a:blip>
          <a:srcRect l="219" t="0" r="219" b="0"/>
          <a:stretch>
            <a:fillRect/>
          </a:stretch>
        </p:blipFill>
        <p:spPr>
          <a:xfrm>
            <a:off x="2475904" y="2730126"/>
            <a:ext cx="8052856" cy="61083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2025-06-30 17:00 - Inconsistency in Andalusia (video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2025-06-30 17:00 - Inconsistency in Andalusia (video)</a:t>
            </a:r>
          </a:p>
        </p:txBody>
      </p:sp>
      <p:sp>
        <p:nvSpPr>
          <p:cNvPr id="56" name="Both the river network and over Sub-Catchments are shown…"/>
          <p:cNvSpPr txBox="1"/>
          <p:nvPr>
            <p:ph type="body" idx="1"/>
          </p:nvPr>
        </p:nvSpPr>
        <p:spPr>
          <a:xfrm>
            <a:off x="254000" y="1016000"/>
            <a:ext cx="12496800" cy="7504177"/>
          </a:xfrm>
          <a:prstGeom prst="rect">
            <a:avLst/>
          </a:prstGeom>
        </p:spPr>
        <p:txBody>
          <a:bodyPr/>
          <a:lstStyle/>
          <a:p>
            <a:pPr lvl="1"/>
            <a:r>
              <a:t>Both the river network and over Sub-Catchments are shown</a:t>
            </a:r>
          </a:p>
          <a:p>
            <a:pPr lvl="1"/>
            <a:r>
              <a:t>Aggregation is never shown</a:t>
            </a:r>
          </a:p>
          <a:p>
            <a:pPr lvl="1"/>
            <a:r>
              <a:t>River network has appears intermittently, but there is no precipitation</a:t>
            </a:r>
          </a:p>
        </p:txBody>
      </p:sp>
      <p:pic>
        <p:nvPicPr>
          <p:cNvPr id="57" name="video_efas.mov" descr="video_efa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475904" y="2743536"/>
            <a:ext cx="8052856" cy="60815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2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5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5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5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2025-06-30 17:00 - Different leadtime in raw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2025-06-30 17:00 - Different leadtime in raw data</a:t>
            </a:r>
          </a:p>
        </p:txBody>
      </p:sp>
      <p:sp>
        <p:nvSpPr>
          <p:cNvPr id="60" name="KP1 has Band 3: Leadtime 3 hours…"/>
          <p:cNvSpPr txBox="1"/>
          <p:nvPr>
            <p:ph type="body" idx="1"/>
          </p:nvPr>
        </p:nvSpPr>
        <p:spPr>
          <a:xfrm>
            <a:off x="254000" y="1016000"/>
            <a:ext cx="12496800" cy="7504177"/>
          </a:xfrm>
          <a:prstGeom prst="rect">
            <a:avLst/>
          </a:prstGeom>
        </p:spPr>
        <p:txBody>
          <a:bodyPr/>
          <a:lstStyle/>
          <a:p>
            <a:pPr lvl="1"/>
            <a:r>
              <a:t>KP1 has Band 3: Leadtime 3 hours</a:t>
            </a:r>
          </a:p>
          <a:p>
            <a:pPr lvl="1"/>
            <a:r>
              <a:t>Impact1 has Band 3: Leadtime 2 hours</a:t>
            </a:r>
          </a:p>
        </p:txBody>
      </p:sp>
      <p:pic>
        <p:nvPicPr>
          <p:cNvPr id="61" name="Captura de pantalla 2025-07-01 a les 16.59.16.png" descr="Captura de pantalla 2025-07-01 a les 16.59.16.png"/>
          <p:cNvPicPr>
            <a:picLocks noChangeAspect="1"/>
          </p:cNvPicPr>
          <p:nvPr/>
        </p:nvPicPr>
        <p:blipFill>
          <a:blip r:embed="rId2">
            <a:extLst/>
          </a:blip>
          <a:srcRect l="219" t="0" r="219" b="0"/>
          <a:stretch>
            <a:fillRect/>
          </a:stretch>
        </p:blipFill>
        <p:spPr>
          <a:xfrm>
            <a:off x="2475904" y="2730126"/>
            <a:ext cx="8052856" cy="6108370"/>
          </a:xfrm>
          <a:prstGeom prst="rect">
            <a:avLst/>
          </a:prstGeom>
          <a:ln w="254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