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media/image1.jpeg" ContentType="image/jpeg"/>
  <Override PartName="/ppt/media/image2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media/image3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</p:sldIdLst>
  <p:sldSz cx="13004800" cy="97536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ctr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1" baseline="0" cap="none" i="0" spc="0" strike="noStrike" sz="2400" u="none" kumimoji="0" normalizeH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 b="def" i="def"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 b="def" i="def"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 b="def" i="def"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42" name="Shape 42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eg"/><Relationship Id="rId3" Type="http://schemas.openxmlformats.org/officeDocument/2006/relationships/image" Target="../media/image9.png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23" name="Body Level One…"/>
          <p:cNvSpPr txBox="1"/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itle Text"/>
          <p:cNvSpPr txBox="1"/>
          <p:nvPr>
            <p:ph type="title"/>
          </p:nvPr>
        </p:nvSpPr>
        <p:spPr>
          <a:xfrm>
            <a:off x="254000" y="254000"/>
            <a:ext cx="12496800" cy="533400"/>
          </a:xfrm>
          <a:prstGeom prst="rect">
            <a:avLst/>
          </a:prstGeom>
        </p:spPr>
        <p:txBody>
          <a:bodyPr lIns="0" tIns="0" rIns="0" bIns="0" anchor="ctr"/>
          <a:lstStyle>
            <a:lvl1pPr algn="l">
              <a:defRPr sz="3500">
                <a:solidFill>
                  <a:srgbClr val="709ECE"/>
                </a:solidFill>
              </a:defRPr>
            </a:lvl1pPr>
          </a:lstStyle>
          <a:p>
            <a:pPr defTabSz="914400"/>
            <a:r>
              <a:t>Title Text</a:t>
            </a:r>
          </a:p>
        </p:txBody>
      </p:sp>
      <p:sp>
        <p:nvSpPr>
          <p:cNvPr id="32" name="Body Level One…"/>
          <p:cNvSpPr txBox="1"/>
          <p:nvPr>
            <p:ph type="body" sz="half" idx="1"/>
          </p:nvPr>
        </p:nvSpPr>
        <p:spPr>
          <a:xfrm>
            <a:off x="254000" y="1016000"/>
            <a:ext cx="12496800" cy="3306327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algn="l">
              <a:spcBef>
                <a:spcPts val="1200"/>
              </a:spcBef>
              <a:defRPr sz="2800"/>
            </a:lvl1pPr>
            <a:lvl2pPr marL="889000" indent="-444500" algn="l">
              <a:spcBef>
                <a:spcPts val="1200"/>
              </a:spcBef>
              <a:buSzPct val="145000"/>
              <a:buChar char="•"/>
              <a:defRPr sz="2800"/>
            </a:lvl2pPr>
            <a:lvl3pPr marL="1333500" indent="-444500" algn="l">
              <a:spcBef>
                <a:spcPts val="1200"/>
              </a:spcBef>
              <a:buSzPct val="145000"/>
              <a:buChar char="•"/>
              <a:defRPr sz="2800"/>
            </a:lvl3pPr>
            <a:lvl4pPr marL="1778000" indent="-444500" algn="l">
              <a:spcBef>
                <a:spcPts val="1200"/>
              </a:spcBef>
              <a:buSzPct val="145000"/>
              <a:buChar char="•"/>
              <a:defRPr sz="2800"/>
            </a:lvl4pPr>
            <a:lvl5pPr marL="2222500" indent="-444500" algn="l">
              <a:spcBef>
                <a:spcPts val="1200"/>
              </a:spcBef>
              <a:buSzPct val="145000"/>
              <a:buChar char="•"/>
              <a:defRPr sz="28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33" name="EN V Co-funded by the EU_POS.jpeg" descr="EN V Co-funded by the EU_POS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1824006" y="8748776"/>
            <a:ext cx="1038114" cy="1051803"/>
          </a:xfrm>
          <a:prstGeom prst="rect">
            <a:avLst/>
          </a:prstGeom>
          <a:ln w="12700">
            <a:miter lim="400000"/>
          </a:ln>
        </p:spPr>
      </p:pic>
      <p:pic>
        <p:nvPicPr>
          <p:cNvPr id="34" name="inline01.pdf" descr="inline01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4000" y="8991600"/>
            <a:ext cx="1764843" cy="577449"/>
          </a:xfrm>
          <a:prstGeom prst="rect">
            <a:avLst/>
          </a:prstGeom>
          <a:ln w="12700">
            <a:miter lim="400000"/>
          </a:ln>
        </p:spPr>
      </p:pic>
      <p:sp>
        <p:nvSpPr>
          <p:cNvPr id="3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1.jpeg"/><Relationship Id="rId10" Type="http://schemas.openxmlformats.org/officeDocument/2006/relationships/image" Target="../media/image2.jpeg"/><Relationship Id="rId11" Type="http://schemas.openxmlformats.org/officeDocument/2006/relationships/image" Target="../media/image8.png"/><Relationship Id="rId12" Type="http://schemas.openxmlformats.org/officeDocument/2006/relationships/slideLayout" Target="../slideLayouts/slideLayout1.xml"/><Relationship Id="rId1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1270000" y="1638300"/>
            <a:ext cx="10464800" cy="3302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b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grpSp>
        <p:nvGrpSpPr>
          <p:cNvPr id="11" name="Group"/>
          <p:cNvGrpSpPr/>
          <p:nvPr/>
        </p:nvGrpSpPr>
        <p:grpSpPr>
          <a:xfrm>
            <a:off x="86488" y="9138911"/>
            <a:ext cx="12831824" cy="575003"/>
            <a:chOff x="-572308" y="0"/>
            <a:chExt cx="12831823" cy="575001"/>
          </a:xfrm>
        </p:grpSpPr>
        <p:pic>
          <p:nvPicPr>
            <p:cNvPr id="3" name="crahi_logo.pdf" descr="crahi_logo.pdf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-572309" y="139096"/>
              <a:ext cx="2369364" cy="29681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4" name="Picture 12" descr="Picture 12"/>
            <p:cNvPicPr>
              <a:picLocks noChangeAspect="1"/>
            </p:cNvPicPr>
            <p:nvPr/>
          </p:nvPicPr>
          <p:blipFill>
            <a:blip r:embed="rId3">
              <a:extLst/>
            </a:blip>
            <a:stretch>
              <a:fillRect/>
            </a:stretch>
          </p:blipFill>
          <p:spPr>
            <a:xfrm>
              <a:off x="3412530" y="149521"/>
              <a:ext cx="1487779" cy="27596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5" name="Picture 8" descr="Picture 8"/>
            <p:cNvPicPr>
              <a:picLocks noChangeAspect="1"/>
            </p:cNvPicPr>
            <p:nvPr/>
          </p:nvPicPr>
          <p:blipFill>
            <a:blip r:embed="rId4">
              <a:extLst/>
            </a:blip>
            <a:stretch>
              <a:fillRect/>
            </a:stretch>
          </p:blipFill>
          <p:spPr>
            <a:xfrm>
              <a:off x="1930744" y="176463"/>
              <a:ext cx="1295434" cy="22207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6" name="ANEPC_logotipo_versao_circular_6cm-digital.png" descr="ANEPC_logotipo_versao_circular_6cm-digital.png"/>
            <p:cNvPicPr>
              <a:picLocks noChangeAspect="1"/>
            </p:cNvPicPr>
            <p:nvPr/>
          </p:nvPicPr>
          <p:blipFill>
            <a:blip r:embed="rId5">
              <a:extLst/>
            </a:blip>
            <a:stretch>
              <a:fillRect/>
            </a:stretch>
          </p:blipFill>
          <p:spPr>
            <a:xfrm>
              <a:off x="11684513" y="0"/>
              <a:ext cx="575002" cy="57500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7" name="layout_set_logo.png" descr="layout_set_logo.png"/>
            <p:cNvPicPr>
              <a:picLocks noChangeAspect="1"/>
            </p:cNvPicPr>
            <p:nvPr/>
          </p:nvPicPr>
          <p:blipFill>
            <a:blip r:embed="rId6">
              <a:extLst/>
            </a:blip>
            <a:stretch>
              <a:fillRect/>
            </a:stretch>
          </p:blipFill>
          <p:spPr>
            <a:xfrm>
              <a:off x="9097560" y="92467"/>
              <a:ext cx="2502927" cy="390068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8" name="logo-ipma-17.svg" descr="logo-ipma-17.svg"/>
            <p:cNvPicPr>
              <a:picLocks noChangeAspect="1"/>
            </p:cNvPicPr>
            <p:nvPr/>
          </p:nvPicPr>
          <p:blipFill>
            <a:blip r:embed="rId7">
              <a:extLst/>
            </a:blip>
            <a:stretch>
              <a:fillRect/>
            </a:stretch>
          </p:blipFill>
          <p:spPr>
            <a:xfrm>
              <a:off x="5986658" y="95693"/>
              <a:ext cx="1704951" cy="383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9" name="pasted-movie.png" descr="pasted-movie.png"/>
            <p:cNvPicPr>
              <a:picLocks noChangeAspect="1"/>
            </p:cNvPicPr>
            <p:nvPr/>
          </p:nvPicPr>
          <p:blipFill>
            <a:blip r:embed="rId8">
              <a:extLst/>
            </a:blip>
            <a:stretch>
              <a:fillRect/>
            </a:stretch>
          </p:blipFill>
          <p:spPr>
            <a:xfrm>
              <a:off x="5088236" y="95693"/>
              <a:ext cx="863132" cy="3836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0" name="Unknown.jpeg" descr="Unknown.jpeg"/>
            <p:cNvPicPr>
              <a:picLocks noChangeAspect="1"/>
            </p:cNvPicPr>
            <p:nvPr/>
          </p:nvPicPr>
          <p:blipFill>
            <a:blip r:embed="rId9">
              <a:extLst/>
            </a:blip>
            <a:stretch>
              <a:fillRect/>
            </a:stretch>
          </p:blipFill>
          <p:spPr>
            <a:xfrm>
              <a:off x="7840490" y="89971"/>
              <a:ext cx="1103536" cy="39256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2" name="Body Level One…"/>
          <p:cNvSpPr txBox="1"/>
          <p:nvPr>
            <p:ph type="body" idx="1"/>
          </p:nvPr>
        </p:nvSpPr>
        <p:spPr>
          <a:xfrm>
            <a:off x="1270000" y="5041900"/>
            <a:ext cx="10464800" cy="228852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pic>
        <p:nvPicPr>
          <p:cNvPr id="13" name="EN V Co-funded by the EU_POS.jpeg" descr="EN V Co-funded by the EU_POS.jpeg"/>
          <p:cNvPicPr>
            <a:picLocks noChangeAspect="1"/>
          </p:cNvPicPr>
          <p:nvPr/>
        </p:nvPicPr>
        <p:blipFill>
          <a:blip r:embed="rId10">
            <a:extLst/>
          </a:blip>
          <a:stretch>
            <a:fillRect/>
          </a:stretch>
        </p:blipFill>
        <p:spPr>
          <a:xfrm>
            <a:off x="11167915" y="0"/>
            <a:ext cx="1733122" cy="1755976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inline02.pdf" descr="inline02.pdf"/>
          <p:cNvPicPr>
            <a:picLocks noChangeAspect="1"/>
          </p:cNvPicPr>
          <p:nvPr/>
        </p:nvPicPr>
        <p:blipFill>
          <a:blip r:embed="rId11">
            <a:extLst/>
          </a:blip>
          <a:stretch>
            <a:fillRect/>
          </a:stretch>
        </p:blipFill>
        <p:spPr>
          <a:xfrm>
            <a:off x="177800" y="177800"/>
            <a:ext cx="4623026" cy="1143000"/>
          </a:xfrm>
          <a:prstGeom prst="rect">
            <a:avLst/>
          </a:prstGeom>
          <a:ln w="12700">
            <a:miter lim="400000"/>
          </a:ln>
        </p:spPr>
      </p:pic>
      <p:sp>
        <p:nvSpPr>
          <p:cNvPr id="15" name="Slide Number"/>
          <p:cNvSpPr txBox="1"/>
          <p:nvPr>
            <p:ph type="sldNum" sz="quarter" idx="2"/>
          </p:nvPr>
        </p:nvSpPr>
        <p:spPr>
          <a:xfrm>
            <a:off x="6328884" y="9296400"/>
            <a:ext cx="340259" cy="324306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b="0" sz="1600">
                <a:latin typeface="Helvetica Neue Thin"/>
                <a:ea typeface="Helvetica Neue Thin"/>
                <a:cs typeface="Helvetica Neue Thin"/>
                <a:sym typeface="Helvetica Neue Thin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2"/>
    <p:sldLayoutId id="2147483650" r:id="rId13"/>
  </p:sldLayoutIdLst>
  <p:transition xmlns:p14="http://schemas.microsoft.com/office/powerpoint/2010/main" spd="med" advClick="1"/>
  <p:txStyles>
    <p:title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1" baseline="0" cap="none" i="0" spc="0" strike="noStrike" sz="6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355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711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1066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1422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000" u="none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1pPr>
      <a:lvl2pPr marL="0" marR="0" indent="457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2pPr>
      <a:lvl3pPr marL="0" marR="0" indent="914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3pPr>
      <a:lvl4pPr marL="0" marR="0" indent="1371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4pPr>
      <a:lvl5pPr marL="0" marR="0" indent="18288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5pPr>
      <a:lvl6pPr marL="0" marR="0" indent="22860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6pPr>
      <a:lvl7pPr marL="0" marR="0" indent="27432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7pPr>
      <a:lvl8pPr marL="0" marR="0" indent="32004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8pPr>
      <a:lvl9pPr marL="0" marR="0" indent="3657600" algn="ctr" defTabSz="5842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00" u="none">
          <a:solidFill>
            <a:schemeClr val="tx1"/>
          </a:solidFill>
          <a:uFillTx/>
          <a:latin typeface="+mn-lt"/>
          <a:ea typeface="+mn-ea"/>
          <a:cs typeface="+mn-cs"/>
          <a:sym typeface="Helvetica Neue Thin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origo.hu/itthon/2026/08/vihar-hidegfront-eso-video#google_vignette" TargetMode="External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5.png"/><Relationship Id="rId5" Type="http://schemas.openxmlformats.org/officeDocument/2006/relationships/hyperlink" Target="https://www.krone.at/4247119" TargetMode="External"/><Relationship Id="rId6" Type="http://schemas.openxmlformats.org/officeDocument/2006/relationships/hyperlink" Target="https://www.tagesschau.de/ausland/europa/oesterreich-starkregen-schlammlawinen-100.html" TargetMode="External"/><Relationship Id="rId7" Type="http://schemas.openxmlformats.org/officeDocument/2006/relationships/hyperlink" Target="https://www.yahoo.com/news/weather-news/articles/severe-storms-trigger-flooding-mudslides-091832831.html" TargetMode="Externa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pn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g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3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Relationship Id="rId3" Type="http://schemas.openxmlformats.org/officeDocument/2006/relationships/image" Target="../media/image3.jpeg"/><Relationship Id="rId4" Type="http://schemas.openxmlformats.org/officeDocument/2006/relationships/image" Target="../media/image26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ummer Events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 sz="5000"/>
            </a:lvl1pPr>
          </a:lstStyle>
          <a:p>
            <a:pPr/>
            <a:r>
              <a:t>Summer Events</a:t>
            </a:r>
          </a:p>
        </p:txBody>
      </p:sp>
      <p:sp>
        <p:nvSpPr>
          <p:cNvPr id="45" name="05-08 August 2026…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05-08 August 2026</a:t>
            </a:r>
          </a:p>
          <a:p>
            <a:pPr/>
            <a:r>
              <a:t>Austria + Hungary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Austria + Hungary (05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(05-08 August 2026)</a:t>
            </a:r>
          </a:p>
        </p:txBody>
      </p:sp>
      <p:sp>
        <p:nvSpPr>
          <p:cNvPr id="48" name="https://www.origo.hu/itthon/2026/08/vihar-hidegfront-eso-video#google_vignette"/>
          <p:cNvSpPr txBox="1"/>
          <p:nvPr/>
        </p:nvSpPr>
        <p:spPr>
          <a:xfrm>
            <a:off x="2085048" y="9081982"/>
            <a:ext cx="9038284" cy="385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000" u="sng">
                <a:latin typeface="Arial"/>
                <a:ea typeface="Arial"/>
                <a:cs typeface="Arial"/>
                <a:sym typeface="Arial"/>
                <a:hlinkClick r:id="rId2" invalidUrl="" action="" tgtFrame="" tooltip="" history="1" highlightClick="0" endSnd="0"/>
              </a:defRPr>
            </a:lvl1pPr>
          </a:lstStyle>
          <a:p>
            <a:pPr>
              <a:defRPr u="none"/>
            </a:pPr>
            <a:r>
              <a:rPr u="sng">
                <a:hlinkClick r:id="rId2" invalidUrl="" action="" tgtFrame="" tooltip="" history="1" highlightClick="0" endSnd="0"/>
              </a:rPr>
              <a:t>https://www.origo.hu/itthon/2026/08/vihar-hidegfront-eso-video#google_vignette</a:t>
            </a:r>
          </a:p>
        </p:txBody>
      </p:sp>
      <p:pic>
        <p:nvPicPr>
          <p:cNvPr id="49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914271" y="2064931"/>
            <a:ext cx="7190373" cy="5970127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297020" y="950849"/>
            <a:ext cx="5621293" cy="297787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pasted-movie.png" descr="pasted-movi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290413" y="4092168"/>
            <a:ext cx="5259126" cy="4080055"/>
          </a:xfrm>
          <a:prstGeom prst="rect">
            <a:avLst/>
          </a:prstGeom>
          <a:ln w="12700">
            <a:miter lim="400000"/>
          </a:ln>
        </p:spPr>
      </p:pic>
      <p:sp>
        <p:nvSpPr>
          <p:cNvPr id="52" name="Hungary"/>
          <p:cNvSpPr txBox="1"/>
          <p:nvPr/>
        </p:nvSpPr>
        <p:spPr>
          <a:xfrm>
            <a:off x="10433746" y="876491"/>
            <a:ext cx="2240941" cy="58511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Hungary</a:t>
            </a:r>
          </a:p>
        </p:txBody>
      </p:sp>
      <p:sp>
        <p:nvSpPr>
          <p:cNvPr id="53" name="Feedback from Mr. Gyula Dsupin"/>
          <p:cNvSpPr txBox="1"/>
          <p:nvPr/>
        </p:nvSpPr>
        <p:spPr>
          <a:xfrm>
            <a:off x="1438556" y="5591989"/>
            <a:ext cx="3592221" cy="108041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Feedback from Mr. Gyula Dsupin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Austria + Hungary (05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(05-08 August 2026)</a:t>
            </a:r>
          </a:p>
        </p:txBody>
      </p:sp>
      <p:sp>
        <p:nvSpPr>
          <p:cNvPr id="56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57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07308" y="2456012"/>
            <a:ext cx="7751473" cy="5422244"/>
          </a:xfrm>
          <a:prstGeom prst="rect">
            <a:avLst/>
          </a:prstGeom>
          <a:ln w="12700">
            <a:miter lim="400000"/>
          </a:ln>
        </p:spPr>
      </p:pic>
      <p:pic>
        <p:nvPicPr>
          <p:cNvPr id="58" name="pasted-movie.png" descr="pasted-movi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8278574" y="5191486"/>
            <a:ext cx="4273170" cy="3587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59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257639" y="1631844"/>
            <a:ext cx="4479037" cy="3217536"/>
          </a:xfrm>
          <a:prstGeom prst="rect">
            <a:avLst/>
          </a:prstGeom>
          <a:ln w="12700">
            <a:miter lim="400000"/>
          </a:ln>
        </p:spPr>
      </p:pic>
      <p:sp>
        <p:nvSpPr>
          <p:cNvPr id="60" name="https://www.krone.at/4247119…"/>
          <p:cNvSpPr txBox="1"/>
          <p:nvPr/>
        </p:nvSpPr>
        <p:spPr>
          <a:xfrm>
            <a:off x="2376601" y="9121591"/>
            <a:ext cx="8018918" cy="5165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333374" indent="-333374" algn="l">
              <a:buSzPct val="145000"/>
              <a:buChar char="•"/>
              <a:defRPr b="0" sz="10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hlinkClick r:id="rId5" invalidUrl="" action="" tgtFrame="" tooltip="" history="1" highlightClick="0" endSnd="0"/>
              </a:rPr>
              <a:t>https://www.krone.at/4247119</a:t>
            </a:r>
          </a:p>
          <a:p>
            <a:pPr marL="333374" indent="-333374" algn="l">
              <a:buSzPct val="145000"/>
              <a:buChar char="•"/>
              <a:defRPr b="0" sz="10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hlinkClick r:id="rId6" invalidUrl="" action="" tgtFrame="" tooltip="" history="1" highlightClick="0" endSnd="0"/>
              </a:rPr>
              <a:t>https://www.tagesschau.de/ausland/europa/oesterreich-starkregen-schlammlawinen-100.html</a:t>
            </a:r>
          </a:p>
          <a:p>
            <a:pPr marL="333374" indent="-333374" algn="l">
              <a:buSzPct val="145000"/>
              <a:buChar char="•"/>
              <a:defRPr b="0" sz="1000">
                <a:latin typeface="Arial"/>
                <a:ea typeface="Arial"/>
                <a:cs typeface="Arial"/>
                <a:sym typeface="Arial"/>
              </a:defRPr>
            </a:pPr>
            <a:r>
              <a:rPr u="sng">
                <a:hlinkClick r:id="rId7" invalidUrl="" action="" tgtFrame="" tooltip="" history="1" highlightClick="0" endSnd="0"/>
              </a:rPr>
              <a:t>https://www.yahoo.com/news/weather-news/articles/severe-storms-trigger-flooding-mudslides-091832831.html</a:t>
            </a:r>
          </a:p>
        </p:txBody>
      </p:sp>
      <p:sp>
        <p:nvSpPr>
          <p:cNvPr id="61" name="Austria"/>
          <p:cNvSpPr txBox="1"/>
          <p:nvPr/>
        </p:nvSpPr>
        <p:spPr>
          <a:xfrm>
            <a:off x="187909" y="1004108"/>
            <a:ext cx="2240941" cy="585113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spAutoFit/>
          </a:bodyPr>
          <a:lstStyle>
            <a:lvl1pPr>
              <a:defRPr b="0"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Austria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Austria + Hungary (05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(05-08 August 2026)</a:t>
            </a:r>
          </a:p>
        </p:txBody>
      </p:sp>
      <p:sp>
        <p:nvSpPr>
          <p:cNvPr id="64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65" name="Snipaste_2026-09-07_22-11-27.png" descr="Snipaste_2026-09-07_22-11-27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74396" y="1005732"/>
            <a:ext cx="13004801" cy="2995659"/>
          </a:xfrm>
          <a:prstGeom prst="rect">
            <a:avLst/>
          </a:prstGeom>
          <a:ln w="12700">
            <a:miter lim="400000"/>
          </a:ln>
        </p:spPr>
      </p:pic>
      <p:pic>
        <p:nvPicPr>
          <p:cNvPr id="66" name="Pinzgau-Pongau.png" descr="Pinzgau-Pongau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8337" y="3941123"/>
            <a:ext cx="5312221" cy="5978278"/>
          </a:xfrm>
          <a:prstGeom prst="rect">
            <a:avLst/>
          </a:prstGeom>
          <a:ln w="12700">
            <a:miter lim="400000"/>
          </a:ln>
        </p:spPr>
      </p:pic>
      <p:sp>
        <p:nvSpPr>
          <p:cNvPr id="67" name="Pinzgau-Pongau"/>
          <p:cNvSpPr txBox="1"/>
          <p:nvPr/>
        </p:nvSpPr>
        <p:spPr>
          <a:xfrm>
            <a:off x="218543" y="4146799"/>
            <a:ext cx="2251991" cy="43639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Pinzgau-Pongau</a:t>
            </a:r>
          </a:p>
        </p:txBody>
      </p:sp>
      <p:pic>
        <p:nvPicPr>
          <p:cNvPr id="68" name="Tiroler oberland.png" descr="Tiroler oberland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6234039" y="3940859"/>
            <a:ext cx="5312220" cy="5814726"/>
          </a:xfrm>
          <a:prstGeom prst="rect">
            <a:avLst/>
          </a:prstGeom>
          <a:ln w="12700">
            <a:miter lim="400000"/>
          </a:ln>
        </p:spPr>
      </p:pic>
      <p:sp>
        <p:nvSpPr>
          <p:cNvPr id="69" name="Tiroler oberland"/>
          <p:cNvSpPr txBox="1"/>
          <p:nvPr/>
        </p:nvSpPr>
        <p:spPr>
          <a:xfrm>
            <a:off x="6450411" y="4146799"/>
            <a:ext cx="2148892" cy="436396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pPr/>
            <a:r>
              <a:t>Tiroler oberland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72" name="Impact starts 24 hours later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Impact starts 24 hours later</a:t>
            </a:r>
          </a:p>
        </p:txBody>
      </p:sp>
      <p:pic>
        <p:nvPicPr>
          <p:cNvPr id="73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15885"/>
            <a:ext cx="13004801" cy="5921830"/>
          </a:xfrm>
          <a:prstGeom prst="rect">
            <a:avLst/>
          </a:prstGeom>
          <a:ln w="12700">
            <a:miter lim="400000"/>
          </a:ln>
        </p:spPr>
      </p:pic>
      <p:sp>
        <p:nvSpPr>
          <p:cNvPr id="74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5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6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77" name="Forecast at 05 August 2026 12:00 UTC"/>
          <p:cNvSpPr txBox="1"/>
          <p:nvPr/>
        </p:nvSpPr>
        <p:spPr>
          <a:xfrm>
            <a:off x="6930005" y="935876"/>
            <a:ext cx="5710429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Forecast at 05 August 2026 12:00 UTC </a:t>
            </a:r>
          </a:p>
        </p:txBody>
      </p:sp>
      <p:sp>
        <p:nvSpPr>
          <p:cNvPr id="78" name="For 06 August 2026 12:00 UTC to 07 August 12:00 UTC"/>
          <p:cNvSpPr txBox="1"/>
          <p:nvPr/>
        </p:nvSpPr>
        <p:spPr>
          <a:xfrm>
            <a:off x="4709131" y="1425880"/>
            <a:ext cx="795253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For </a:t>
            </a:r>
            <a:r>
              <a:rPr>
                <a:solidFill>
                  <a:schemeClr val="accent5">
                    <a:hueOff val="-82419"/>
                    <a:satOff val="-9513"/>
                    <a:lumOff val="-16343"/>
                  </a:schemeClr>
                </a:solidFill>
              </a:rPr>
              <a:t>06 August 2026 12:00 UTC to 07 August 12:00 UTC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81" name="Impact comes earlier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Impact comes earlier</a:t>
            </a:r>
          </a:p>
        </p:txBody>
      </p:sp>
      <p:pic>
        <p:nvPicPr>
          <p:cNvPr id="82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12982"/>
            <a:ext cx="13004801" cy="5927636"/>
          </a:xfrm>
          <a:prstGeom prst="rect">
            <a:avLst/>
          </a:prstGeom>
          <a:ln w="12700">
            <a:miter lim="400000"/>
          </a:ln>
        </p:spPr>
      </p:pic>
      <p:sp>
        <p:nvSpPr>
          <p:cNvPr id="83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4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5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86" name="06 August 2026 00:00 UTC"/>
          <p:cNvSpPr txBox="1"/>
          <p:nvPr/>
        </p:nvSpPr>
        <p:spPr>
          <a:xfrm>
            <a:off x="8994416" y="1433716"/>
            <a:ext cx="389808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06 August 2026 00:00 UTC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89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9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21691"/>
            <a:ext cx="13004801" cy="5910218"/>
          </a:xfrm>
          <a:prstGeom prst="rect">
            <a:avLst/>
          </a:prstGeom>
          <a:ln w="12700">
            <a:miter lim="400000"/>
          </a:ln>
        </p:spPr>
      </p:pic>
      <p:sp>
        <p:nvSpPr>
          <p:cNvPr id="91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2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3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94" name="06 August 2026 18:00 UTC"/>
          <p:cNvSpPr txBox="1"/>
          <p:nvPr/>
        </p:nvSpPr>
        <p:spPr>
          <a:xfrm>
            <a:off x="8994416" y="1433716"/>
            <a:ext cx="389808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06 August 2026 18:00 UTC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97" name="Rainfall moved to Hungary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Rainfall moved to Hungary</a:t>
            </a:r>
          </a:p>
        </p:txBody>
      </p:sp>
      <p:pic>
        <p:nvPicPr>
          <p:cNvPr id="9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15885"/>
            <a:ext cx="13004801" cy="592183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0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1" name="Star"/>
          <p:cNvSpPr/>
          <p:nvPr/>
        </p:nvSpPr>
        <p:spPr>
          <a:xfrm>
            <a:off x="9346586" y="4277953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2" name="Star"/>
          <p:cNvSpPr/>
          <p:nvPr/>
        </p:nvSpPr>
        <p:spPr>
          <a:xfrm>
            <a:off x="9610319" y="4149719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3" name="Star"/>
          <p:cNvSpPr/>
          <p:nvPr/>
        </p:nvSpPr>
        <p:spPr>
          <a:xfrm>
            <a:off x="9500316" y="5051537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4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05" name="07 August 2026 06:00 UTC"/>
          <p:cNvSpPr txBox="1"/>
          <p:nvPr/>
        </p:nvSpPr>
        <p:spPr>
          <a:xfrm>
            <a:off x="9045216" y="1423556"/>
            <a:ext cx="389808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07 August 2026 06:00 UTC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108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09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21691"/>
            <a:ext cx="13004801" cy="5910218"/>
          </a:xfrm>
          <a:prstGeom prst="rect">
            <a:avLst/>
          </a:prstGeom>
          <a:ln w="12700">
            <a:miter lim="400000"/>
          </a:ln>
        </p:spPr>
      </p:pic>
      <p:sp>
        <p:nvSpPr>
          <p:cNvPr id="110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1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2" name="Star"/>
          <p:cNvSpPr/>
          <p:nvPr/>
        </p:nvSpPr>
        <p:spPr>
          <a:xfrm>
            <a:off x="9346586" y="4277953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3" name="Star"/>
          <p:cNvSpPr/>
          <p:nvPr/>
        </p:nvSpPr>
        <p:spPr>
          <a:xfrm>
            <a:off x="9610319" y="4149719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4" name="Star"/>
          <p:cNvSpPr/>
          <p:nvPr/>
        </p:nvSpPr>
        <p:spPr>
          <a:xfrm>
            <a:off x="9500316" y="5051537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5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16" name="07 August 2026 14:00 UTC"/>
          <p:cNvSpPr txBox="1"/>
          <p:nvPr/>
        </p:nvSpPr>
        <p:spPr>
          <a:xfrm>
            <a:off x="9024896" y="1433716"/>
            <a:ext cx="389808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07 August 2026 14:00 UTC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119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pic>
        <p:nvPicPr>
          <p:cNvPr id="120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9" y="1918788"/>
            <a:ext cx="13004801" cy="5916024"/>
          </a:xfrm>
          <a:prstGeom prst="rect">
            <a:avLst/>
          </a:prstGeom>
          <a:ln w="12700">
            <a:miter lim="400000"/>
          </a:ln>
        </p:spPr>
      </p:pic>
      <p:sp>
        <p:nvSpPr>
          <p:cNvPr id="121" name="Star"/>
          <p:cNvSpPr/>
          <p:nvPr/>
        </p:nvSpPr>
        <p:spPr>
          <a:xfrm>
            <a:off x="4232783" y="4432917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2" name="Star"/>
          <p:cNvSpPr/>
          <p:nvPr/>
        </p:nvSpPr>
        <p:spPr>
          <a:xfrm>
            <a:off x="2673413" y="5134194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3" name="Star"/>
          <p:cNvSpPr/>
          <p:nvPr/>
        </p:nvSpPr>
        <p:spPr>
          <a:xfrm>
            <a:off x="9346586" y="4277953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4" name="Star"/>
          <p:cNvSpPr/>
          <p:nvPr/>
        </p:nvSpPr>
        <p:spPr>
          <a:xfrm>
            <a:off x="9610319" y="4149719"/>
            <a:ext cx="192973" cy="192321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5" name="Star"/>
          <p:cNvSpPr/>
          <p:nvPr/>
        </p:nvSpPr>
        <p:spPr>
          <a:xfrm>
            <a:off x="9500316" y="5051537"/>
            <a:ext cx="192973" cy="192322"/>
          </a:xfrm>
          <a:prstGeom prst="star5">
            <a:avLst>
              <a:gd name="adj" fmla="val 19100"/>
              <a:gd name="hf" fmla="val 105146"/>
              <a:gd name="vf" fmla="val 110557"/>
            </a:avLst>
          </a:prstGeom>
          <a:solidFill>
            <a:srgbClr val="000000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6" name="Oval"/>
          <p:cNvSpPr/>
          <p:nvPr/>
        </p:nvSpPr>
        <p:spPr>
          <a:xfrm>
            <a:off x="2568486" y="4417139"/>
            <a:ext cx="1878746" cy="1371197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27" name="07 August 2026 16:00 UTC"/>
          <p:cNvSpPr txBox="1"/>
          <p:nvPr/>
        </p:nvSpPr>
        <p:spPr>
          <a:xfrm>
            <a:off x="8943616" y="1403236"/>
            <a:ext cx="3898088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07 August 2026 16:00 UTC</a:t>
            </a:r>
          </a:p>
        </p:txBody>
      </p:sp>
      <p:sp>
        <p:nvSpPr>
          <p:cNvPr id="128" name="Oval"/>
          <p:cNvSpPr/>
          <p:nvPr/>
        </p:nvSpPr>
        <p:spPr>
          <a:xfrm>
            <a:off x="8112759" y="3418839"/>
            <a:ext cx="3413761" cy="2915922"/>
          </a:xfrm>
          <a:prstGeom prst="ellipse">
            <a:avLst/>
          </a:prstGeom>
          <a:solidFill>
            <a:srgbClr val="D6D5D5">
              <a:alpha val="57042"/>
            </a:srgbClr>
          </a:solidFill>
          <a:ln w="25400">
            <a:solidFill>
              <a:schemeClr val="accent5">
                <a:hueOff val="-82419"/>
                <a:satOff val="-9513"/>
                <a:lumOff val="-16343"/>
                <a:alpha val="57042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28" grpId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Hungary.gif" descr="Hungary.gif"/>
          <p:cNvPicPr>
            <a:picLocks noChangeAspect="0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1920239"/>
            <a:ext cx="13004801" cy="5913122"/>
          </a:xfrm>
          <a:prstGeom prst="rect">
            <a:avLst/>
          </a:prstGeom>
          <a:ln w="12700">
            <a:miter lim="400000"/>
          </a:ln>
        </p:spPr>
      </p:pic>
      <p:sp>
        <p:nvSpPr>
          <p:cNvPr id="131" name="Oval"/>
          <p:cNvSpPr/>
          <p:nvPr/>
        </p:nvSpPr>
        <p:spPr>
          <a:xfrm>
            <a:off x="6553544" y="5457463"/>
            <a:ext cx="518836" cy="477751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2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133" name="Double-click to edit"/>
          <p:cNvSpPr txBox="1"/>
          <p:nvPr>
            <p:ph type="body" sz="half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4" name="Nowcasting: 07 August 2026"/>
          <p:cNvSpPr txBox="1"/>
          <p:nvPr/>
        </p:nvSpPr>
        <p:spPr>
          <a:xfrm>
            <a:off x="8729748" y="1433716"/>
            <a:ext cx="422422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Nowcasting: 07 August 2026</a:t>
            </a:r>
          </a:p>
        </p:txBody>
      </p:sp>
      <p:sp>
        <p:nvSpPr>
          <p:cNvPr id="135" name="Circle"/>
          <p:cNvSpPr/>
          <p:nvPr/>
        </p:nvSpPr>
        <p:spPr>
          <a:xfrm>
            <a:off x="7011201" y="4031213"/>
            <a:ext cx="381001" cy="381001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36" name="Circle"/>
          <p:cNvSpPr/>
          <p:nvPr/>
        </p:nvSpPr>
        <p:spPr>
          <a:xfrm>
            <a:off x="6508281" y="4031213"/>
            <a:ext cx="381001" cy="381001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175645"/>
            <a:ext cx="13004801" cy="5904412"/>
          </a:xfrm>
          <a:prstGeom prst="rect">
            <a:avLst/>
          </a:prstGeom>
          <a:ln w="12700">
            <a:miter lim="400000"/>
          </a:ln>
        </p:spPr>
      </p:pic>
      <p:sp>
        <p:nvSpPr>
          <p:cNvPr id="139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140" name="Nowcasting: 07 August 2026"/>
          <p:cNvSpPr txBox="1"/>
          <p:nvPr/>
        </p:nvSpPr>
        <p:spPr>
          <a:xfrm>
            <a:off x="8729748" y="1433716"/>
            <a:ext cx="422422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Nowcasting: 07 August 2026</a:t>
            </a:r>
          </a:p>
        </p:txBody>
      </p:sp>
      <p:pic>
        <p:nvPicPr>
          <p:cNvPr id="141" name="unknown.jpg" descr="unknown.jpg"/>
          <p:cNvPicPr>
            <a:picLocks noChangeAspect="1"/>
          </p:cNvPicPr>
          <p:nvPr/>
        </p:nvPicPr>
        <p:blipFill>
          <a:blip r:embed="rId3">
            <a:extLst/>
          </a:blip>
          <a:srcRect l="0" t="11333" r="1787" b="49654"/>
          <a:stretch>
            <a:fillRect/>
          </a:stretch>
        </p:blipFill>
        <p:spPr>
          <a:xfrm>
            <a:off x="1309128" y="2570508"/>
            <a:ext cx="5439692" cy="4921699"/>
          </a:xfrm>
          <a:prstGeom prst="rect">
            <a:avLst/>
          </a:prstGeom>
          <a:ln w="12700">
            <a:miter lim="400000"/>
          </a:ln>
        </p:spPr>
      </p:pic>
      <p:sp>
        <p:nvSpPr>
          <p:cNvPr id="142" name="Oval"/>
          <p:cNvSpPr/>
          <p:nvPr/>
        </p:nvSpPr>
        <p:spPr>
          <a:xfrm>
            <a:off x="8331544" y="5020583"/>
            <a:ext cx="518836" cy="477751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  <p:sp>
        <p:nvSpPr>
          <p:cNvPr id="143" name="Oval"/>
          <p:cNvSpPr/>
          <p:nvPr/>
        </p:nvSpPr>
        <p:spPr>
          <a:xfrm>
            <a:off x="4165944" y="5132342"/>
            <a:ext cx="518836" cy="477752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Class="entr" nodeType="clickEffect" presetSubtype="0" presetID="1" grpId="2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Class="entr" nodeType="clickEffect" presetSubtype="0" presetID="1" grpId="3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42" grpId="2"/>
      <p:bldP build="whole" bldLvl="1" animBg="1" rev="0" advAuto="0" spid="143" grpId="3"/>
      <p:bldP build="whole" bldLvl="1" animBg="1" rev="0" advAuto="0" spid="141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asted-movie.png" descr="pasted-movi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2175645"/>
            <a:ext cx="13004801" cy="5904412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Austria + Hungary (04-08 August 2026)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defTabSz="914400"/>
            <a:r>
              <a:t>Austria + Hungary (04-08 August 2026)</a:t>
            </a:r>
          </a:p>
        </p:txBody>
      </p:sp>
      <p:sp>
        <p:nvSpPr>
          <p:cNvPr id="147" name="Nowcasting: 07 August 2026"/>
          <p:cNvSpPr txBox="1"/>
          <p:nvPr/>
        </p:nvSpPr>
        <p:spPr>
          <a:xfrm>
            <a:off x="8729748" y="1433716"/>
            <a:ext cx="4224224" cy="4610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Nowcasting: 07 August 2026</a:t>
            </a:r>
          </a:p>
        </p:txBody>
      </p:sp>
      <p:pic>
        <p:nvPicPr>
          <p:cNvPr id="148" name="unknown.jpg" descr="unknown.jpg"/>
          <p:cNvPicPr>
            <a:picLocks noChangeAspect="1"/>
          </p:cNvPicPr>
          <p:nvPr/>
        </p:nvPicPr>
        <p:blipFill>
          <a:blip r:embed="rId3">
            <a:extLst/>
          </a:blip>
          <a:srcRect l="0" t="11333" r="1787" b="49654"/>
          <a:stretch>
            <a:fillRect/>
          </a:stretch>
        </p:blipFill>
        <p:spPr>
          <a:xfrm>
            <a:off x="1309128" y="2570508"/>
            <a:ext cx="5439692" cy="492169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9" name="pasted-movie.png" descr="pasted-movi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7031193" y="3233332"/>
            <a:ext cx="5314428" cy="4052252"/>
          </a:xfrm>
          <a:prstGeom prst="rect">
            <a:avLst/>
          </a:prstGeom>
          <a:ln w="12700">
            <a:miter lim="400000"/>
          </a:ln>
        </p:spPr>
      </p:pic>
      <p:sp>
        <p:nvSpPr>
          <p:cNvPr id="150" name="Oval"/>
          <p:cNvSpPr/>
          <p:nvPr/>
        </p:nvSpPr>
        <p:spPr>
          <a:xfrm>
            <a:off x="4165944" y="5132342"/>
            <a:ext cx="518836" cy="477752"/>
          </a:xfrm>
          <a:prstGeom prst="ellipse">
            <a:avLst/>
          </a:prstGeom>
          <a:ln w="25400">
            <a:solidFill>
              <a:schemeClr val="accent5">
                <a:hueOff val="-82419"/>
                <a:satOff val="-9513"/>
                <a:lumOff val="-16343"/>
              </a:schemeClr>
            </a:solidFill>
            <a:custDash>
              <a:ds d="200000" sp="200000"/>
            </a:custDash>
            <a:miter lim="400000"/>
          </a:ln>
        </p:spPr>
        <p:txBody>
          <a:bodyPr lIns="50800" tIns="50800" rIns="50800" bIns="50800" anchor="ctr"/>
          <a:lstStyle/>
          <a:p>
            <a:pPr>
              <a:defRPr b="0" sz="2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  <p:timing>
    <p:tnLst>
      <p:par>
        <p:cTn id="1" nodeType="tmRoot" restart="never" dur="indefinite" fill="hold">
          <p:childTnLst>
            <p:seq concurrent="1" prevAc="none" nextAc="seek">
              <p:cTn id="2" nodeType="mainSeq" dur="indefinite" fill="hold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Class="entr" nodeType="clickEffect" presetSubtype="0" presetID="1" grpId="1" fill="hold">
                                  <p:stCondLst>
                                    <p:cond delay="0"/>
                                  </p:stCondLst>
                                  <p:iterate type="el" backwards="0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  <p:bldLst>
      <p:bldP build="whole" bldLvl="1" animBg="1" rev="0" advAuto="0" spid="150" grpId="1"/>
    </p:bldLst>
  </p:timing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2200" u="none" kumimoji="0" normalizeH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1" baseline="0" cap="none" i="0" spc="0" strike="noStrike" sz="24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