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9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/>
      <a:tcStyle>
        <a:tcBdr/>
        <a:fill>
          <a:solidFill>
            <a:srgbClr val="F8F4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/>
      <a:tcStyle>
        <a:tcBdr/>
        <a:fill>
          <a:solidFill>
            <a:srgbClr val="EBE8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/>
    <p:restoredTop sz="93692"/>
  </p:normalViewPr>
  <p:slideViewPr>
    <p:cSldViewPr snapToGrid="0" snapToObjects="1">
      <p:cViewPr varScale="1">
        <p:scale>
          <a:sx n="47" d="100"/>
          <a:sy n="47" d="100"/>
        </p:scale>
        <p:origin x="808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0" name="Shape 2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427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ti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tif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ítol i sub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del títol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marR="0" algn="ctr" defTabSz="584200">
              <a:defRPr sz="8000" b="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 del títol</a:t>
            </a:r>
          </a:p>
        </p:txBody>
      </p:sp>
      <p:sp>
        <p:nvSpPr>
          <p:cNvPr id="13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584200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marR="0" indent="0" algn="ctr" defTabSz="584200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marR="0" indent="0" algn="ctr" defTabSz="584200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marR="0" indent="0" algn="ctr" defTabSz="584200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marR="0" indent="0" algn="ctr" defTabSz="584200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14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sca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del títol"/>
          <p:cNvSpPr txBox="1">
            <a:spLocks noGrp="1"/>
          </p:cNvSpPr>
          <p:nvPr>
            <p:ph type="title"/>
          </p:nvPr>
        </p:nvSpPr>
        <p:spPr>
          <a:xfrm>
            <a:off x="1447800" y="101600"/>
            <a:ext cx="10795000" cy="1231900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>
            <a:lvl1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 b="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Text del títol</a:t>
            </a:r>
          </a:p>
        </p:txBody>
      </p:sp>
      <p:sp>
        <p:nvSpPr>
          <p:cNvPr id="29" name="Nivell del cos u…"/>
          <p:cNvSpPr txBox="1">
            <a:spLocks noGrp="1"/>
          </p:cNvSpPr>
          <p:nvPr>
            <p:ph type="body" sz="half" idx="1"/>
          </p:nvPr>
        </p:nvSpPr>
        <p:spPr>
          <a:xfrm>
            <a:off x="1422400" y="1828800"/>
            <a:ext cx="10833100" cy="3136900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>
            <a:lvl1pPr marL="414234" marR="0" indent="-414234" defTabSz="457200">
              <a:lnSpc>
                <a:spcPts val="4000"/>
              </a:lnSpc>
              <a:spcBef>
                <a:spcPts val="100"/>
              </a:spcBef>
              <a:buSzPct val="70000"/>
              <a:buBlip>
                <a:blip r:embed="rId3"/>
              </a:buBlip>
              <a:tabLst>
                <a:tab pos="1511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  <a:lvl2pPr marL="1023834" marR="0" indent="-642834" defTabSz="457200">
              <a:lnSpc>
                <a:spcPts val="4000"/>
              </a:lnSpc>
              <a:spcBef>
                <a:spcPts val="100"/>
              </a:spcBef>
              <a:buSzPct val="70000"/>
              <a:buBlip>
                <a:blip r:embed="rId3"/>
              </a:buBlip>
              <a:tabLst>
                <a:tab pos="1511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2pPr>
            <a:lvl3pPr marL="1023834" marR="0" indent="-630134" defTabSz="457200">
              <a:lnSpc>
                <a:spcPts val="4000"/>
              </a:lnSpc>
              <a:spcBef>
                <a:spcPts val="100"/>
              </a:spcBef>
              <a:buSzPct val="70000"/>
              <a:buBlip>
                <a:blip r:embed="rId3"/>
              </a:buBlip>
              <a:tabLst>
                <a:tab pos="1511300" algn="l"/>
              </a:tabLst>
              <a:defRPr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3pPr>
            <a:lvl4pPr marL="680934" marR="0" indent="-299933" defTabSz="457200">
              <a:lnSpc>
                <a:spcPts val="4000"/>
              </a:lnSpc>
              <a:spcBef>
                <a:spcPts val="100"/>
              </a:spcBef>
              <a:buSzPct val="70000"/>
              <a:buBlip>
                <a:blip r:embed="rId3"/>
              </a:buBlip>
              <a:tabLst>
                <a:tab pos="1511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4pPr>
            <a:lvl5pPr marL="680934" marR="0" indent="-299933" defTabSz="457200">
              <a:lnSpc>
                <a:spcPts val="4000"/>
              </a:lnSpc>
              <a:spcBef>
                <a:spcPts val="100"/>
              </a:spcBef>
              <a:buSzPct val="70000"/>
              <a:buBlip>
                <a:blip r:embed="rId3"/>
              </a:buBlip>
              <a:tabLst>
                <a:tab pos="1511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pic>
        <p:nvPicPr>
          <p:cNvPr id="30" name="Logo Anywhere 2017.pdf" descr="Logo Anywhere 2017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236589" y="-182609"/>
            <a:ext cx="1832197" cy="1832196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FFFFFF">
                <a:alpha val="75000"/>
              </a:srgbClr>
            </a:outerShdw>
          </a:effectLst>
        </p:spPr>
      </p:pic>
      <p:sp>
        <p:nvSpPr>
          <p:cNvPr id="31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271603" y="9216531"/>
            <a:ext cx="399594" cy="415241"/>
          </a:xfrm>
          <a:prstGeom prst="rect">
            <a:avLst/>
          </a:prstGeom>
          <a:effectLst>
            <a:outerShdw blurRad="50800" dist="38100" dir="2220000" rotWithShape="0">
              <a:srgbClr val="000000">
                <a:alpha val="75000"/>
              </a:srgbClr>
            </a:outerShdw>
          </a:effectLst>
        </p:spPr>
        <p:txBody>
          <a:bodyPr lIns="38100" tIns="38100" rIns="38100" bIns="38100"/>
          <a:lstStyle>
            <a:lvl1pPr defTabSz="457200">
              <a:lnSpc>
                <a:spcPts val="2600"/>
              </a:lnSpc>
              <a:tabLst>
                <a:tab pos="355600" algn="l"/>
                <a:tab pos="698500" algn="l"/>
                <a:tab pos="1066800" algn="l"/>
                <a:tab pos="1422400" algn="l"/>
                <a:tab pos="1765300" algn="l"/>
                <a:tab pos="2133600" algn="l"/>
                <a:tab pos="2489200" algn="l"/>
                <a:tab pos="2857500" algn="l"/>
                <a:tab pos="3200400" algn="l"/>
                <a:tab pos="3556000" algn="l"/>
                <a:tab pos="3924300" algn="l"/>
                <a:tab pos="4267200" algn="l"/>
              </a:tabLst>
              <a:defRPr sz="2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aestra n.º 5 copia (còpia)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nondations-l-eau-devrait-encore-monter.jpg" descr="Inondations-l-eau-devrait-encore-monter.jpg"/>
          <p:cNvPicPr>
            <a:picLocks noChangeAspect="1"/>
          </p:cNvPicPr>
          <p:nvPr/>
        </p:nvPicPr>
        <p:blipFill>
          <a:blip r:embed="rId2">
            <a:alphaModFix amt="82258"/>
            <a:extLst/>
          </a:blip>
          <a:srcRect t="36334" b="24978"/>
          <a:stretch>
            <a:fillRect/>
          </a:stretch>
        </p:blipFill>
        <p:spPr>
          <a:xfrm>
            <a:off x="0" y="-1035192"/>
            <a:ext cx="13004800" cy="2515502"/>
          </a:xfrm>
          <a:prstGeom prst="rect">
            <a:avLst/>
          </a:prstGeom>
          <a:ln w="12700">
            <a:miter lim="400000"/>
          </a:ln>
          <a:effectLst>
            <a:reflection stA="34943" endPos="40000" dir="5400000" sy="-100000" algn="bl" rotWithShape="0"/>
          </a:effectLst>
        </p:spPr>
      </p:pic>
      <p:pic>
        <p:nvPicPr>
          <p:cNvPr id="39" name="Logo Anywhere 2017.pdf" descr="Logo Anywhere 2017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589" y="-182609"/>
            <a:ext cx="1832197" cy="1832196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FFFFFF">
                <a:alpha val="75000"/>
              </a:srgbClr>
            </a:outerShdw>
          </a:effectLst>
        </p:spPr>
      </p:pic>
      <p:sp>
        <p:nvSpPr>
          <p:cNvPr id="40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aestra n.º 5 copia (còpia)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aris-crue-degats-des-eaux.jpg" descr="paris-crue-degats-des-eaux.jpg"/>
          <p:cNvPicPr>
            <a:picLocks noChangeAspect="1"/>
          </p:cNvPicPr>
          <p:nvPr/>
        </p:nvPicPr>
        <p:blipFill>
          <a:blip r:embed="rId2">
            <a:alphaModFix amt="82258"/>
            <a:extLst/>
          </a:blip>
          <a:srcRect t="48126" b="24541"/>
          <a:stretch>
            <a:fillRect/>
          </a:stretch>
        </p:blipFill>
        <p:spPr>
          <a:xfrm>
            <a:off x="0" y="-323723"/>
            <a:ext cx="13004800" cy="2575990"/>
          </a:xfrm>
          <a:prstGeom prst="rect">
            <a:avLst/>
          </a:prstGeom>
          <a:ln w="12700">
            <a:miter lim="400000"/>
          </a:ln>
          <a:effectLst>
            <a:reflection stA="34943" endPos="40000" dir="5400000" sy="-100000" algn="bl" rotWithShape="0"/>
          </a:effectLst>
        </p:spPr>
      </p:pic>
      <p:pic>
        <p:nvPicPr>
          <p:cNvPr id="48" name="Logo Anywhere 2017.pdf" descr="Logo Anywhere 2017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792587" y="-266771"/>
            <a:ext cx="2386199" cy="2386198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FFFFFF">
                <a:alpha val="75000"/>
              </a:srgbClr>
            </a:outerShdw>
          </a:effectLst>
        </p:spPr>
      </p:pic>
      <p:sp>
        <p:nvSpPr>
          <p:cNvPr id="49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aestra n.º 5 copia (còpia)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aris-crue-degats-des-eaux.jpg" descr="paris-crue-degats-des-eaux.jpg"/>
          <p:cNvPicPr>
            <a:picLocks noChangeAspect="1"/>
          </p:cNvPicPr>
          <p:nvPr/>
        </p:nvPicPr>
        <p:blipFill>
          <a:blip r:embed="rId2">
            <a:alphaModFix amt="82258"/>
            <a:extLst/>
          </a:blip>
          <a:srcRect t="50000" b="29776"/>
          <a:stretch>
            <a:fillRect/>
          </a:stretch>
        </p:blipFill>
        <p:spPr>
          <a:xfrm>
            <a:off x="-2" y="0"/>
            <a:ext cx="13004803" cy="1906053"/>
          </a:xfrm>
          <a:prstGeom prst="rect">
            <a:avLst/>
          </a:prstGeom>
          <a:ln w="12700">
            <a:miter lim="400000"/>
          </a:ln>
          <a:effectLst>
            <a:reflection stA="34943" endPos="40000" dir="5400000" sy="-100000" algn="bl" rotWithShape="0"/>
          </a:effectLst>
        </p:spPr>
      </p:pic>
      <p:pic>
        <p:nvPicPr>
          <p:cNvPr id="57" name="Logo Anywhere 2017.pdf" descr="Logo Anywhere 2017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589" y="-182609"/>
            <a:ext cx="1832197" cy="1832196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FFFFFF">
                <a:alpha val="75000"/>
              </a:srgbClr>
            </a:outerShdw>
          </a:effectLst>
        </p:spPr>
      </p:pic>
      <p:sp>
        <p:nvSpPr>
          <p:cNvPr id="58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NYWHE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flood_2007.jpg" descr="flood_2007.jpg"/>
          <p:cNvPicPr>
            <a:picLocks noChangeAspect="1"/>
          </p:cNvPicPr>
          <p:nvPr/>
        </p:nvPicPr>
        <p:blipFill>
          <a:blip r:embed="rId2">
            <a:alphaModFix amt="64472"/>
            <a:extLst/>
          </a:blip>
          <a:srcRect r="945" b="39613"/>
          <a:stretch>
            <a:fillRect/>
          </a:stretch>
        </p:blipFill>
        <p:spPr>
          <a:xfrm>
            <a:off x="58477" y="-1293637"/>
            <a:ext cx="13073324" cy="2690637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Logo Anywhere 2017.pdf" descr="Logo Anywhere 2017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06391" y="-266771"/>
            <a:ext cx="1808896" cy="1808896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FFFFFF">
                <a:alpha val="75000"/>
              </a:srgbClr>
            </a:outerShdw>
          </a:effectLst>
        </p:spPr>
      </p:pic>
      <p:sp>
        <p:nvSpPr>
          <p:cNvPr id="67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ol i sub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del títol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marR="0" algn="ctr" defTabSz="584200">
              <a:defRPr sz="8000" b="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 del títol</a:t>
            </a:r>
          </a:p>
        </p:txBody>
      </p:sp>
      <p:sp>
        <p:nvSpPr>
          <p:cNvPr id="83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584200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marR="0" indent="228600" algn="ctr" defTabSz="584200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marR="0" indent="457200" algn="ctr" defTabSz="584200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marR="0" indent="685800" algn="ctr" defTabSz="584200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marR="0" indent="914400" algn="ctr" defTabSz="584200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84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NYWHERE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Logo Anywhere 2017.pdf" descr="Logo Anywhere 2017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36589" y="-182609"/>
            <a:ext cx="1832197" cy="1832196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FFFFFF">
                <a:alpha val="75000"/>
              </a:srgbClr>
            </a:outerShdw>
          </a:effectLst>
        </p:spPr>
      </p:pic>
      <p:sp>
        <p:nvSpPr>
          <p:cNvPr id="92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sca copia 2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1363937833_149671_1363943416_album_normal.jpg" descr="1363937833_149671_1363943416_album_normal.jpg"/>
          <p:cNvPicPr>
            <a:picLocks noChangeAspect="1"/>
          </p:cNvPicPr>
          <p:nvPr/>
        </p:nvPicPr>
        <p:blipFill>
          <a:blip r:embed="rId3">
            <a:alphaModFix amt="62888"/>
            <a:extLst/>
          </a:blip>
          <a:srcRect t="7391" b="59024"/>
          <a:stretch>
            <a:fillRect/>
          </a:stretch>
        </p:blipFill>
        <p:spPr>
          <a:xfrm>
            <a:off x="-1" y="-212329"/>
            <a:ext cx="13004801" cy="2460097"/>
          </a:xfrm>
          <a:prstGeom prst="rect">
            <a:avLst/>
          </a:prstGeom>
          <a:ln w="12700">
            <a:miter lim="400000"/>
          </a:ln>
          <a:effectLst>
            <a:reflection stA="34943" endPos="40000" dir="5400000" sy="-100000" algn="bl" rotWithShape="0"/>
          </a:effectLst>
        </p:spPr>
      </p:pic>
      <p:sp>
        <p:nvSpPr>
          <p:cNvPr id="100" name="Text del títol"/>
          <p:cNvSpPr txBox="1">
            <a:spLocks noGrp="1"/>
          </p:cNvSpPr>
          <p:nvPr>
            <p:ph type="title"/>
          </p:nvPr>
        </p:nvSpPr>
        <p:spPr>
          <a:xfrm>
            <a:off x="1066800" y="3048000"/>
            <a:ext cx="10795000" cy="1231900"/>
          </a:xfrm>
          <a:prstGeom prst="rect">
            <a:avLst/>
          </a:prstGeom>
        </p:spPr>
        <p:txBody>
          <a:bodyPr/>
          <a:lstStyle>
            <a:lvl1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 b="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Text del títol</a:t>
            </a:r>
          </a:p>
        </p:txBody>
      </p:sp>
      <p:sp>
        <p:nvSpPr>
          <p:cNvPr id="101" name="Nivell del cos u…"/>
          <p:cNvSpPr txBox="1">
            <a:spLocks noGrp="1"/>
          </p:cNvSpPr>
          <p:nvPr>
            <p:ph type="body" sz="half" idx="1"/>
          </p:nvPr>
        </p:nvSpPr>
        <p:spPr>
          <a:xfrm>
            <a:off x="1079500" y="5080000"/>
            <a:ext cx="10833100" cy="3136900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75000"/>
              </a:srgbClr>
            </a:outerShdw>
          </a:effectLst>
        </p:spPr>
        <p:txBody>
          <a:bodyPr/>
          <a:lstStyle>
            <a:lvl1pPr marL="414234" marR="0" indent="-414234" defTabSz="457200">
              <a:lnSpc>
                <a:spcPts val="4000"/>
              </a:lnSpc>
              <a:spcBef>
                <a:spcPts val="100"/>
              </a:spcBef>
              <a:buClr>
                <a:srgbClr val="000000"/>
              </a:buClr>
              <a:buSzPct val="70000"/>
              <a:buFont typeface="Gill Sans"/>
              <a:buBlip>
                <a:blip r:embed="rId4"/>
              </a:buBlip>
              <a:tabLst>
                <a:tab pos="1511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  <a:lvl2pPr marL="1023834" marR="0" indent="-642834" defTabSz="457200">
              <a:lnSpc>
                <a:spcPts val="4000"/>
              </a:lnSpc>
              <a:spcBef>
                <a:spcPts val="100"/>
              </a:spcBef>
              <a:buClr>
                <a:srgbClr val="000000"/>
              </a:buClr>
              <a:buSzPct val="70000"/>
              <a:buFont typeface="Gill Sans"/>
              <a:buBlip>
                <a:blip r:embed="rId4"/>
              </a:buBlip>
              <a:tabLst>
                <a:tab pos="1892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2pPr>
            <a:lvl3pPr marL="1023834" marR="0" indent="-630134" defTabSz="457200">
              <a:lnSpc>
                <a:spcPts val="4000"/>
              </a:lnSpc>
              <a:spcBef>
                <a:spcPts val="100"/>
              </a:spcBef>
              <a:buClr>
                <a:srgbClr val="000000"/>
              </a:buClr>
              <a:buSzPct val="70000"/>
              <a:buFont typeface="Gill Sans"/>
              <a:buBlip>
                <a:blip r:embed="rId4"/>
              </a:buBlip>
              <a:tabLst>
                <a:tab pos="1905000" algn="l"/>
              </a:tabLst>
              <a:defRPr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3pPr>
            <a:lvl4pPr marL="680934" marR="0" indent="-299934" algn="ctr" defTabSz="457200">
              <a:lnSpc>
                <a:spcPts val="4000"/>
              </a:lnSpc>
              <a:spcBef>
                <a:spcPts val="100"/>
              </a:spcBef>
              <a:buClr>
                <a:srgbClr val="000000"/>
              </a:buClr>
              <a:buSzPct val="70000"/>
              <a:buFont typeface="Gill Sans"/>
              <a:buBlip>
                <a:blip r:embed="rId4"/>
              </a:buBlip>
              <a:tabLst>
                <a:tab pos="1892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4pPr>
            <a:lvl5pPr marL="680934" marR="0" indent="-299934" algn="ctr" defTabSz="457200">
              <a:lnSpc>
                <a:spcPts val="4000"/>
              </a:lnSpc>
              <a:spcBef>
                <a:spcPts val="100"/>
              </a:spcBef>
              <a:buClr>
                <a:srgbClr val="000000"/>
              </a:buClr>
              <a:buSzPct val="70000"/>
              <a:buFont typeface="Gill Sans"/>
              <a:buBlip>
                <a:blip r:embed="rId4"/>
              </a:buBlip>
              <a:tabLst>
                <a:tab pos="1892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pic>
        <p:nvPicPr>
          <p:cNvPr id="102" name="Logo Anywhere 2017.pdf" descr="Logo Anywhere 2017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236589" y="-182609"/>
            <a:ext cx="1832197" cy="1832196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FFFFFF">
                <a:alpha val="75000"/>
              </a:srgbClr>
            </a:outerShdw>
          </a:effectLst>
        </p:spPr>
      </p:pic>
      <p:sp>
        <p:nvSpPr>
          <p:cNvPr id="103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271603" y="9216531"/>
            <a:ext cx="399594" cy="412117"/>
          </a:xfrm>
          <a:prstGeom prst="rect">
            <a:avLst/>
          </a:prstGeom>
          <a:effectLst>
            <a:outerShdw blurRad="50800" dist="38100" dir="2220000" rotWithShape="0">
              <a:srgbClr val="000000">
                <a:alpha val="75000"/>
              </a:srgbClr>
            </a:outerShdw>
          </a:effectLst>
        </p:spPr>
        <p:txBody>
          <a:bodyPr lIns="38100" tIns="38100" rIns="38100" bIns="38100"/>
          <a:lstStyle>
            <a:lvl1pPr defTabSz="457200">
              <a:lnSpc>
                <a:spcPts val="2600"/>
              </a:lnSpc>
              <a:tabLst>
                <a:tab pos="355600" algn="l"/>
                <a:tab pos="698500" algn="l"/>
                <a:tab pos="1066800" algn="l"/>
                <a:tab pos="1422400" algn="l"/>
                <a:tab pos="1765300" algn="l"/>
                <a:tab pos="2133600" algn="l"/>
                <a:tab pos="2489200" algn="l"/>
                <a:tab pos="2857500" algn="l"/>
                <a:tab pos="3200400" algn="l"/>
                <a:tab pos="3556000" algn="l"/>
                <a:tab pos="3924300" algn="l"/>
                <a:tab pos="4267200" algn="l"/>
              </a:tabLst>
              <a:defRPr sz="2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RAHI 2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Logo_simple_CRAHI.pdf" descr="Logo_simple_CRAHI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960100" y="8864600"/>
            <a:ext cx="1993900" cy="8646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" name="tall.pdf" descr="tall.pdf"/>
          <p:cNvPicPr>
            <a:picLocks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5400000" flipH="1">
            <a:off x="-4791143" y="4130742"/>
            <a:ext cx="10382386" cy="1028701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112" name="TECNIO BLANC.png" descr="TECNIO BLANC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6200000">
            <a:off x="-294379" y="8638278"/>
            <a:ext cx="1397001" cy="610217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 del títol"/>
          <p:cNvSpPr txBox="1">
            <a:spLocks noGrp="1"/>
          </p:cNvSpPr>
          <p:nvPr>
            <p:ph type="title"/>
          </p:nvPr>
        </p:nvSpPr>
        <p:spPr>
          <a:xfrm>
            <a:off x="1447800" y="101600"/>
            <a:ext cx="10795000" cy="1231900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75000"/>
              </a:srgbClr>
            </a:outerShdw>
          </a:effectLst>
        </p:spPr>
        <p:txBody>
          <a:bodyPr/>
          <a:lstStyle>
            <a:lvl1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 b="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Text del títol</a:t>
            </a:r>
          </a:p>
        </p:txBody>
      </p:sp>
      <p:sp>
        <p:nvSpPr>
          <p:cNvPr id="114" name="Nivell del cos u…"/>
          <p:cNvSpPr txBox="1">
            <a:spLocks noGrp="1"/>
          </p:cNvSpPr>
          <p:nvPr>
            <p:ph type="body" sz="half" idx="1"/>
          </p:nvPr>
        </p:nvSpPr>
        <p:spPr>
          <a:xfrm>
            <a:off x="1422400" y="1828800"/>
            <a:ext cx="10833100" cy="3136900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75000"/>
              </a:srgbClr>
            </a:outerShdw>
          </a:effectLst>
        </p:spPr>
        <p:txBody>
          <a:bodyPr/>
          <a:lstStyle>
            <a:lvl1pPr marL="414234" marR="0" indent="-414234" defTabSz="457200">
              <a:lnSpc>
                <a:spcPts val="4000"/>
              </a:lnSpc>
              <a:spcBef>
                <a:spcPts val="100"/>
              </a:spcBef>
              <a:buClr>
                <a:srgbClr val="000000"/>
              </a:buClr>
              <a:buSzPct val="70000"/>
              <a:buFont typeface="Gill Sans"/>
              <a:buBlip>
                <a:blip r:embed="rId6"/>
              </a:buBlip>
              <a:tabLst>
                <a:tab pos="1511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  <a:lvl2pPr marL="1023834" marR="0" indent="-642834" defTabSz="457200">
              <a:lnSpc>
                <a:spcPts val="4000"/>
              </a:lnSpc>
              <a:spcBef>
                <a:spcPts val="100"/>
              </a:spcBef>
              <a:buClr>
                <a:srgbClr val="000000"/>
              </a:buClr>
              <a:buSzPct val="70000"/>
              <a:buFont typeface="Gill Sans"/>
              <a:buBlip>
                <a:blip r:embed="rId6"/>
              </a:buBlip>
              <a:tabLst>
                <a:tab pos="1892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2pPr>
            <a:lvl3pPr marL="1023834" marR="0" indent="-630134" defTabSz="457200">
              <a:lnSpc>
                <a:spcPts val="4000"/>
              </a:lnSpc>
              <a:spcBef>
                <a:spcPts val="100"/>
              </a:spcBef>
              <a:buClr>
                <a:srgbClr val="000000"/>
              </a:buClr>
              <a:buSzPct val="70000"/>
              <a:buFont typeface="Gill Sans"/>
              <a:buBlip>
                <a:blip r:embed="rId6"/>
              </a:buBlip>
              <a:tabLst>
                <a:tab pos="1905000" algn="l"/>
              </a:tabLst>
              <a:defRPr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3pPr>
            <a:lvl4pPr marL="680934" marR="0" indent="-299934" algn="ctr" defTabSz="457200">
              <a:lnSpc>
                <a:spcPts val="4000"/>
              </a:lnSpc>
              <a:spcBef>
                <a:spcPts val="100"/>
              </a:spcBef>
              <a:buClr>
                <a:srgbClr val="000000"/>
              </a:buClr>
              <a:buSzPct val="70000"/>
              <a:buFont typeface="Gill Sans"/>
              <a:buBlip>
                <a:blip r:embed="rId6"/>
              </a:buBlip>
              <a:tabLst>
                <a:tab pos="1892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4pPr>
            <a:lvl5pPr marL="680934" marR="0" indent="-299934" algn="ctr" defTabSz="457200">
              <a:lnSpc>
                <a:spcPts val="4000"/>
              </a:lnSpc>
              <a:spcBef>
                <a:spcPts val="100"/>
              </a:spcBef>
              <a:buClr>
                <a:srgbClr val="000000"/>
              </a:buClr>
              <a:buSzPct val="70000"/>
              <a:buFont typeface="Gill Sans"/>
              <a:buBlip>
                <a:blip r:embed="rId6"/>
              </a:buBlip>
              <a:tabLst>
                <a:tab pos="1892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115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271603" y="9216531"/>
            <a:ext cx="399594" cy="412117"/>
          </a:xfrm>
          <a:prstGeom prst="rect">
            <a:avLst/>
          </a:prstGeom>
          <a:effectLst>
            <a:outerShdw blurRad="50800" dist="38100" dir="2220000" rotWithShape="0">
              <a:srgbClr val="000000">
                <a:alpha val="75000"/>
              </a:srgbClr>
            </a:outerShdw>
          </a:effectLst>
        </p:spPr>
        <p:txBody>
          <a:bodyPr lIns="38100" tIns="38100" rIns="38100" bIns="38100"/>
          <a:lstStyle>
            <a:lvl1pPr defTabSz="457200">
              <a:lnSpc>
                <a:spcPts val="2600"/>
              </a:lnSpc>
              <a:tabLst>
                <a:tab pos="355600" algn="l"/>
                <a:tab pos="698500" algn="l"/>
                <a:tab pos="1066800" algn="l"/>
                <a:tab pos="1422400" algn="l"/>
                <a:tab pos="1765300" algn="l"/>
                <a:tab pos="2133600" algn="l"/>
                <a:tab pos="2489200" algn="l"/>
                <a:tab pos="2857500" algn="l"/>
                <a:tab pos="3200400" algn="l"/>
                <a:tab pos="3556000" algn="l"/>
                <a:tab pos="3924300" algn="l"/>
                <a:tab pos="4267200" algn="l"/>
              </a:tabLst>
              <a:defRPr sz="2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 blanco copia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0767" y="9258300"/>
            <a:ext cx="363266" cy="374613"/>
          </a:xfrm>
          <a:prstGeom prst="rect">
            <a:avLst/>
          </a:prstGeom>
          <a:effectLst>
            <a:outerShdw blurRad="25400" dist="25400" dir="18900000" rotWithShape="0">
              <a:srgbClr val="000000">
                <a:alpha val="75000"/>
              </a:srgbClr>
            </a:outerShdw>
          </a:effectLst>
        </p:spPr>
        <p:txBody>
          <a:bodyPr lIns="38100" tIns="38100" rIns="38100" bIns="38100"/>
          <a:lstStyle>
            <a:lvl1pPr defTabSz="457200">
              <a:lnSpc>
                <a:spcPts val="2100"/>
              </a:lnSpc>
              <a:tabLst>
                <a:tab pos="1066800" algn="l"/>
              </a:tabLst>
              <a:defRPr sz="1800">
                <a:solidFill>
                  <a:srgbClr val="FFFFFF"/>
                </a:solidFill>
                <a:uFillTx/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atrón n.º 12 cop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asted.pdf" descr="pasted.pdf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03200" y="-520700"/>
            <a:ext cx="14388863" cy="1511300"/>
          </a:xfrm>
          <a:prstGeom prst="rect">
            <a:avLst/>
          </a:prstGeom>
          <a:ln w="12700">
            <a:miter lim="400000"/>
          </a:ln>
          <a:effectLst>
            <a:outerShdw blurRad="76200" dist="76200" dir="7740000" rotWithShape="0">
              <a:srgbClr val="000000">
                <a:alpha val="40000"/>
              </a:srgbClr>
            </a:outerShdw>
          </a:effectLst>
        </p:spPr>
      </p:pic>
      <p:pic>
        <p:nvPicPr>
          <p:cNvPr id="130" name="pasted1.pdf" descr="pasted1.pdf"/>
          <p:cNvPicPr>
            <a:picLocks/>
          </p:cNvPicPr>
          <p:nvPr/>
        </p:nvPicPr>
        <p:blipFill>
          <a:blip r:embed="rId3">
            <a:extLst/>
          </a:blip>
          <a:srcRect l="37333" t="10306" r="27666" b="17579"/>
          <a:stretch>
            <a:fillRect/>
          </a:stretch>
        </p:blipFill>
        <p:spPr>
          <a:xfrm rot="5400000">
            <a:off x="10109199" y="-1752600"/>
            <a:ext cx="1333501" cy="4584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lnTo>
                  <a:pt x="0" y="2160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31" name="Hydrometeorology in Catalunya"/>
          <p:cNvSpPr txBox="1"/>
          <p:nvPr/>
        </p:nvSpPr>
        <p:spPr>
          <a:xfrm>
            <a:off x="50800" y="-127000"/>
            <a:ext cx="11645900" cy="1066800"/>
          </a:xfrm>
          <a:prstGeom prst="rect">
            <a:avLst/>
          </a:prstGeom>
          <a:ln w="12700">
            <a:miter lim="400000"/>
          </a:ln>
          <a:effectLst>
            <a:outerShdw blurRad="76200" dist="76200" dir="774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l" defTabSz="457200">
              <a:lnSpc>
                <a:spcPts val="4000"/>
              </a:lnSpc>
              <a:tabLst>
                <a:tab pos="1066800" algn="l"/>
                <a:tab pos="11684000" algn="l"/>
              </a:tabLst>
              <a:defRPr sz="34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Hydrometeorology in Catalunya</a:t>
            </a:r>
          </a:p>
        </p:txBody>
      </p:sp>
      <p:pic>
        <p:nvPicPr>
          <p:cNvPr id="132" name="Logo_CRAHI_simple.png" descr="Logo_CRAHI_simpl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839200" y="190225"/>
            <a:ext cx="1854200" cy="8003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logo_ACA.pdf" descr="logo_ACA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833100" y="203200"/>
            <a:ext cx="766679" cy="787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logoSMC-1.pdf" descr="logoSMC-1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734800" y="203200"/>
            <a:ext cx="1206500" cy="78740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Nivell del cos u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52100" cy="5702300"/>
          </a:xfrm>
          <a:prstGeom prst="rect">
            <a:avLst/>
          </a:prstGeom>
        </p:spPr>
        <p:txBody>
          <a:bodyPr lIns="38100" tIns="38100" rIns="38100" bIns="38100" anchor="ctr"/>
          <a:lstStyle>
            <a:lvl1pPr marL="616937" marR="0" indent="-388337" defTabSz="457200">
              <a:lnSpc>
                <a:spcPts val="4500"/>
              </a:lnSpc>
              <a:spcBef>
                <a:spcPts val="2600"/>
              </a:spcBef>
              <a:buSzPct val="171429"/>
              <a:tabLst>
                <a:tab pos="1511300" algn="l"/>
              </a:tabLst>
              <a:defRPr sz="3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  <a:lvl2pPr marL="934437" marR="0" indent="-388337" defTabSz="457200">
              <a:lnSpc>
                <a:spcPts val="4500"/>
              </a:lnSpc>
              <a:spcBef>
                <a:spcPts val="2600"/>
              </a:spcBef>
              <a:buSzPct val="171429"/>
              <a:buChar char="•"/>
              <a:tabLst>
                <a:tab pos="1968500" algn="l"/>
              </a:tabLst>
              <a:defRPr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2pPr>
            <a:lvl3pPr marL="1251937" marR="0" indent="-388337" defTabSz="457200">
              <a:lnSpc>
                <a:spcPts val="4500"/>
              </a:lnSpc>
              <a:spcBef>
                <a:spcPts val="2600"/>
              </a:spcBef>
              <a:buSzPct val="171429"/>
              <a:tabLst>
                <a:tab pos="2413000" algn="l"/>
              </a:tabLst>
              <a:defRPr sz="3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3pPr>
            <a:lvl4pPr marL="1556737" marR="0" indent="-388337" defTabSz="457200">
              <a:lnSpc>
                <a:spcPts val="4500"/>
              </a:lnSpc>
              <a:spcBef>
                <a:spcPts val="2600"/>
              </a:spcBef>
              <a:buSzPct val="171429"/>
              <a:buChar char="•"/>
              <a:tabLst>
                <a:tab pos="2857500" algn="l"/>
              </a:tabLst>
              <a:defRPr sz="3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4pPr>
            <a:lvl5pPr marL="1874237" marR="0" indent="-388337" defTabSz="457200">
              <a:lnSpc>
                <a:spcPts val="4500"/>
              </a:lnSpc>
              <a:spcBef>
                <a:spcPts val="2600"/>
              </a:spcBef>
              <a:buSzPct val="171429"/>
              <a:buChar char="•"/>
              <a:tabLst>
                <a:tab pos="3314700" algn="l"/>
              </a:tabLst>
              <a:defRPr sz="3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136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71731" y="9294001"/>
            <a:ext cx="266701" cy="292101"/>
          </a:xfrm>
          <a:prstGeom prst="rect">
            <a:avLst/>
          </a:prstGeom>
        </p:spPr>
        <p:txBody>
          <a:bodyPr lIns="25400" tIns="25400" rIns="25400" bIns="25400"/>
          <a:lstStyle>
            <a:lvl1pPr defTabSz="457200">
              <a:lnSpc>
                <a:spcPts val="1900"/>
              </a:lnSpc>
              <a:tabLst>
                <a:tab pos="1066800" algn="l"/>
              </a:tabLst>
              <a:defRPr sz="16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co cop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Logo_simple_CRAHI.pdf" descr="Logo_simple_CRAHI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00" y="8822341"/>
            <a:ext cx="2032000" cy="881134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sp>
        <p:nvSpPr>
          <p:cNvPr id="144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subtítulo cop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tall.pdf" descr="tall.pdf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5400000" flipH="1">
            <a:off x="-4791143" y="4130743"/>
            <a:ext cx="10382386" cy="1028700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152" name="Logo_simple_CRAHI.pdf" descr="Logo_simple_CRAHI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71200" y="8771541"/>
            <a:ext cx="2032000" cy="881134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153" name="1323.jpg" descr="1323.jpg"/>
          <p:cNvPicPr>
            <a:picLocks/>
          </p:cNvPicPr>
          <p:nvPr/>
        </p:nvPicPr>
        <p:blipFill>
          <a:blip r:embed="rId4">
            <a:alphaModFix amt="77015"/>
            <a:extLst/>
          </a:blip>
          <a:stretch>
            <a:fillRect/>
          </a:stretch>
        </p:blipFill>
        <p:spPr>
          <a:xfrm>
            <a:off x="-1225550" y="-342900"/>
            <a:ext cx="15468600" cy="1729561"/>
          </a:xfrm>
          <a:prstGeom prst="rect">
            <a:avLst/>
          </a:prstGeom>
        </p:spPr>
      </p:pic>
      <p:sp>
        <p:nvSpPr>
          <p:cNvPr id="154" name="FF-EWS CONCEPT First developed in Catalonia for the Water Agency and OPERATIONAL SINCE 2006"/>
          <p:cNvSpPr txBox="1"/>
          <p:nvPr/>
        </p:nvSpPr>
        <p:spPr>
          <a:xfrm>
            <a:off x="-1" y="-139701"/>
            <a:ext cx="10354767" cy="1231901"/>
          </a:xfrm>
          <a:prstGeom prst="rect">
            <a:avLst/>
          </a:prstGeom>
          <a:ln w="12700">
            <a:miter lim="400000"/>
          </a:ln>
          <a:effectLst>
            <a:outerShdw blurRad="76200" dist="38100" dir="27000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5700"/>
              </a:lnSpc>
              <a:tabLst>
                <a:tab pos="1066800" algn="l"/>
                <a:tab pos="9550400" algn="l"/>
              </a:tabLst>
              <a:defRPr sz="48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3400" b="1"/>
              <a:t>FF-EWS</a:t>
            </a:r>
            <a:r>
              <a:rPr sz="2900" b="1"/>
              <a:t> </a:t>
            </a:r>
            <a:r>
              <a:rPr sz="3400" b="1"/>
              <a:t>CONCEPT</a:t>
            </a:r>
            <a:r>
              <a:t> </a:t>
            </a:r>
            <a:r>
              <a:rPr sz="2900" b="1"/>
              <a:t>First developed in Catalonia for the Water Agency and </a:t>
            </a:r>
            <a:r>
              <a:rPr sz="2900" b="1">
                <a:solidFill>
                  <a:srgbClr val="FF2600"/>
                </a:solidFill>
              </a:rPr>
              <a:t>OPERATIONAL SINCE 2006</a:t>
            </a:r>
          </a:p>
        </p:txBody>
      </p:sp>
      <p:pic>
        <p:nvPicPr>
          <p:cNvPr id="155" name="Imprints Logo - shared.pdf" descr="Imprints Logo - shared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354765" y="19049"/>
            <a:ext cx="2727833" cy="914401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75000"/>
              </a:srgbClr>
            </a:outerShdw>
          </a:effectLst>
        </p:spPr>
      </p:pic>
      <p:sp>
        <p:nvSpPr>
          <p:cNvPr id="156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 del títol"/>
          <p:cNvSpPr txBox="1">
            <a:spLocks noGrp="1"/>
          </p:cNvSpPr>
          <p:nvPr>
            <p:ph type="title"/>
          </p:nvPr>
        </p:nvSpPr>
        <p:spPr>
          <a:xfrm>
            <a:off x="1422400" y="1574800"/>
            <a:ext cx="10160000" cy="3556000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75000"/>
              </a:srgbClr>
            </a:outerShdw>
          </a:effectLst>
        </p:spPr>
        <p:txBody>
          <a:bodyPr anchor="b"/>
          <a:lstStyle>
            <a:lvl1pPr marL="0" marR="0" algn="ctr" defTabSz="457200">
              <a:lnSpc>
                <a:spcPts val="11500"/>
              </a:lnSpc>
              <a:spcBef>
                <a:spcPts val="200"/>
              </a:spcBef>
              <a:tabLst>
                <a:tab pos="1219200" algn="l"/>
              </a:tabLst>
              <a:defRPr sz="9600" b="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Text del títol</a:t>
            </a:r>
          </a:p>
        </p:txBody>
      </p:sp>
      <p:sp>
        <p:nvSpPr>
          <p:cNvPr id="164" name="Nivell del cos u…"/>
          <p:cNvSpPr txBox="1">
            <a:spLocks noGrp="1"/>
          </p:cNvSpPr>
          <p:nvPr>
            <p:ph type="body" sz="half" idx="1"/>
          </p:nvPr>
        </p:nvSpPr>
        <p:spPr>
          <a:xfrm>
            <a:off x="1422400" y="5232400"/>
            <a:ext cx="10160000" cy="3136900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75000"/>
              </a:srgbClr>
            </a:outerShdw>
          </a:effectLst>
        </p:spPr>
        <p:txBody>
          <a:bodyPr/>
          <a:lstStyle>
            <a:lvl1pPr marL="0" marR="0" indent="0" algn="ctr" defTabSz="457200">
              <a:lnSpc>
                <a:spcPts val="4300"/>
              </a:lnSpc>
              <a:spcBef>
                <a:spcPts val="200"/>
              </a:spcBef>
              <a:buSzTx/>
              <a:buNone/>
              <a:tabLst>
                <a:tab pos="1219200" algn="l"/>
              </a:tabLst>
              <a:defRPr sz="36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  <a:lvl2pPr marL="0" marR="0" indent="0" algn="ctr" defTabSz="457200">
              <a:lnSpc>
                <a:spcPts val="4300"/>
              </a:lnSpc>
              <a:spcBef>
                <a:spcPts val="200"/>
              </a:spcBef>
              <a:buSzTx/>
              <a:buNone/>
              <a:tabLst>
                <a:tab pos="1219200" algn="l"/>
              </a:tabLst>
              <a:defRPr sz="36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2pPr>
            <a:lvl3pPr marL="0" marR="0" indent="0" algn="ctr" defTabSz="457200">
              <a:lnSpc>
                <a:spcPts val="4300"/>
              </a:lnSpc>
              <a:spcBef>
                <a:spcPts val="200"/>
              </a:spcBef>
              <a:buSzTx/>
              <a:buNone/>
              <a:tabLst>
                <a:tab pos="1219200" algn="l"/>
              </a:tabLst>
              <a:defRPr sz="36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3pPr>
            <a:lvl4pPr marL="0" marR="0" indent="0" algn="ctr" defTabSz="457200">
              <a:lnSpc>
                <a:spcPts val="4300"/>
              </a:lnSpc>
              <a:spcBef>
                <a:spcPts val="200"/>
              </a:spcBef>
              <a:buSzTx/>
              <a:buNone/>
              <a:tabLst>
                <a:tab pos="1219200" algn="l"/>
              </a:tabLst>
              <a:defRPr sz="36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4pPr>
            <a:lvl5pPr marL="0" marR="0" indent="0" algn="ctr" defTabSz="457200">
              <a:lnSpc>
                <a:spcPts val="4300"/>
              </a:lnSpc>
              <a:spcBef>
                <a:spcPts val="200"/>
              </a:spcBef>
              <a:buSzTx/>
              <a:buNone/>
              <a:tabLst>
                <a:tab pos="1219200" algn="l"/>
              </a:tabLst>
              <a:defRPr sz="36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165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257481" y="9201150"/>
            <a:ext cx="427838" cy="436882"/>
          </a:xfrm>
          <a:prstGeom prst="rect">
            <a:avLst/>
          </a:prstGeom>
          <a:effectLst>
            <a:outerShdw blurRad="50800" dist="38100" dir="2220000" rotWithShape="0">
              <a:srgbClr val="000000">
                <a:alpha val="75000"/>
              </a:srgbClr>
            </a:outerShdw>
          </a:effectLst>
        </p:spPr>
        <p:txBody>
          <a:bodyPr lIns="38100" tIns="38100" rIns="38100" bIns="38100"/>
          <a:lstStyle>
            <a:lvl1pPr defTabSz="457200">
              <a:lnSpc>
                <a:spcPts val="28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ext del títol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 marL="0" marR="0" algn="ctr" defTabSz="584200">
              <a:defRPr sz="8400" b="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Text del títol</a:t>
            </a:r>
          </a:p>
        </p:txBody>
      </p:sp>
      <p:sp>
        <p:nvSpPr>
          <p:cNvPr id="184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/>
          <a:lstStyle>
            <a:lvl1pPr marL="0" marR="0" indent="0" algn="ctr" defTabSz="584200">
              <a:spcBef>
                <a:spcPts val="0"/>
              </a:spcBef>
              <a:buSzTx/>
              <a:buNone/>
              <a:defRPr sz="36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  <a:lvl2pPr marL="0" marR="0" indent="0" algn="ctr" defTabSz="584200">
              <a:spcBef>
                <a:spcPts val="0"/>
              </a:spcBef>
              <a:buSzTx/>
              <a:buNone/>
              <a:defRPr sz="36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2pPr>
            <a:lvl3pPr marL="0" marR="0" indent="0" algn="ctr" defTabSz="584200">
              <a:spcBef>
                <a:spcPts val="0"/>
              </a:spcBef>
              <a:buSzTx/>
              <a:buNone/>
              <a:defRPr sz="36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3pPr>
            <a:lvl4pPr marL="0" marR="0" indent="0" algn="ctr" defTabSz="584200">
              <a:spcBef>
                <a:spcPts val="0"/>
              </a:spcBef>
              <a:buSzTx/>
              <a:buNone/>
              <a:defRPr sz="36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4pPr>
            <a:lvl5pPr marL="0" marR="0" indent="0" algn="ctr" defTabSz="584200">
              <a:spcBef>
                <a:spcPts val="0"/>
              </a:spcBef>
              <a:buSzTx/>
              <a:buNone/>
              <a:defRPr sz="36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pic>
        <p:nvPicPr>
          <p:cNvPr id="185" name="Logo_simple_CRAHI.pdf" descr="Logo_simple_CRAHI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53531" y="8763000"/>
            <a:ext cx="2225870" cy="965200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ca c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subtítulo cop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Logo Anywhere 2017 Horizontal.png" descr="Logo Anywhere 2017 Horizonta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36095" y="25942"/>
            <a:ext cx="4132610" cy="10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euro-flag_gif.jpg" descr="euro-flag_gif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866" y="37838"/>
            <a:ext cx="1481327" cy="9922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Logo_CRAHI_simple.png" descr="Logo_CRAHI_simpl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294711" y="25942"/>
            <a:ext cx="2354147" cy="1016001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sp>
        <p:nvSpPr>
          <p:cNvPr id="203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yds_horizontal.pdf" descr="hyds_horizontal.pdf"/>
          <p:cNvPicPr>
            <a:picLocks noChangeAspect="1"/>
          </p:cNvPicPr>
          <p:nvPr/>
        </p:nvPicPr>
        <p:blipFill>
          <a:blip r:embed="rId21">
            <a:alphaModFix amt="50000"/>
            <a:extLst/>
          </a:blip>
          <a:stretch>
            <a:fillRect/>
          </a:stretch>
        </p:blipFill>
        <p:spPr>
          <a:xfrm>
            <a:off x="11300138" y="9055100"/>
            <a:ext cx="1653863" cy="11684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del títol"/>
          <p:cNvSpPr txBox="1">
            <a:spLocks noGrp="1"/>
          </p:cNvSpPr>
          <p:nvPr>
            <p:ph type="title"/>
          </p:nvPr>
        </p:nvSpPr>
        <p:spPr>
          <a:xfrm>
            <a:off x="647700" y="390595"/>
            <a:ext cx="11709400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/>
          <a:p>
            <a:r>
              <a:t>Text del títol</a:t>
            </a:r>
          </a:p>
        </p:txBody>
      </p:sp>
      <p:sp>
        <p:nvSpPr>
          <p:cNvPr id="4" name="Nivell del cos u…"/>
          <p:cNvSpPr txBox="1">
            <a:spLocks noGrp="1"/>
          </p:cNvSpPr>
          <p:nvPr>
            <p:ph type="body" idx="1"/>
          </p:nvPr>
        </p:nvSpPr>
        <p:spPr>
          <a:xfrm>
            <a:off x="647700" y="2273300"/>
            <a:ext cx="11709400" cy="748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900"/>
              </a:spcBef>
              <a:buChar char="–"/>
              <a:defRPr sz="3800"/>
            </a:lvl2pPr>
            <a:lvl3pPr marL="1183639" indent="-228600">
              <a:spcBef>
                <a:spcPts val="700"/>
              </a:spcBef>
              <a:defRPr sz="3400"/>
            </a:lvl3pPr>
            <a:lvl4pPr marL="1640839" indent="-228600">
              <a:spcBef>
                <a:spcPts val="600"/>
              </a:spcBef>
              <a:buChar char="–"/>
              <a:defRPr sz="2800"/>
            </a:lvl4pPr>
            <a:lvl5pPr marL="2098039" indent="-228600">
              <a:spcBef>
                <a:spcPts val="600"/>
              </a:spcBef>
              <a:buChar char="»"/>
              <a:defRPr sz="2800"/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5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205103" y="9080500"/>
            <a:ext cx="594594" cy="58277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defTabSz="825500">
              <a:defRPr sz="3400">
                <a:solidFill>
                  <a:srgbClr val="007AAA"/>
                </a:solidFill>
                <a:uFill>
                  <a:solidFill>
                    <a:srgbClr val="007AAA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7" r:id="rId17"/>
    <p:sldLayoutId id="2147483668" r:id="rId18"/>
    <p:sldLayoutId id="2147483669" r:id="rId19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marL="57799" marR="57799" indent="0" algn="l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1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1pPr>
      <a:lvl2pPr marL="57799" marR="57799" indent="228600" algn="l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1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2pPr>
      <a:lvl3pPr marL="57799" marR="57799" indent="457200" algn="l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1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3pPr>
      <a:lvl4pPr marL="57799" marR="57799" indent="685800" algn="l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1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4pPr>
      <a:lvl5pPr marL="57799" marR="57799" indent="914400" algn="l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1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5pPr>
      <a:lvl6pPr marL="57799" marR="57799" indent="1143000" algn="l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1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6pPr>
      <a:lvl7pPr marL="57799" marR="57799" indent="1371600" algn="l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1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7pPr>
      <a:lvl8pPr marL="57799" marR="57799" indent="1600200" algn="l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1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8pPr>
      <a:lvl9pPr marL="57799" marR="57799" indent="1828800" algn="l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1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9pPr>
    </p:titleStyle>
    <p:bodyStyle>
      <a:lvl1pPr marL="383540" marR="57799" indent="-342900" algn="l" defTabSz="129540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400" b="0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1pPr>
      <a:lvl2pPr marL="828708" marR="57799" indent="-330868" algn="l" defTabSz="129540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400" b="0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2pPr>
      <a:lvl3pPr marL="1250875" marR="57799" indent="-295835" algn="l" defTabSz="129540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400" b="0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3pPr>
      <a:lvl4pPr marL="1771468" marR="57799" indent="-359228" algn="l" defTabSz="129540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400" b="0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4pPr>
      <a:lvl5pPr marL="2228668" marR="57799" indent="-359228" algn="l" defTabSz="129540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400" b="0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5pPr>
      <a:lvl6pPr marL="2228668" marR="57799" indent="-359228" algn="l" defTabSz="129540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400" b="0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6pPr>
      <a:lvl7pPr marL="2228668" marR="57799" indent="-359228" algn="l" defTabSz="129540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400" b="0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7pPr>
      <a:lvl8pPr marL="2228668" marR="57799" indent="-359228" algn="l" defTabSz="129540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400" b="0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8pPr>
      <a:lvl9pPr marL="2228668" marR="57799" indent="-359228" algn="l" defTabSz="129540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400" b="0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>
            <a:solidFill>
              <a:srgbClr val="007AAA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>
            <a:solidFill>
              <a:srgbClr val="007AAA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>
            <a:solidFill>
              <a:srgbClr val="007AAA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>
            <a:solidFill>
              <a:srgbClr val="007AAA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>
            <a:solidFill>
              <a:srgbClr val="007AAA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>
            <a:solidFill>
              <a:srgbClr val="007AAA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>
            <a:solidFill>
              <a:srgbClr val="007AAA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>
            <a:solidFill>
              <a:srgbClr val="007AAA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>
            <a:solidFill>
              <a:srgbClr val="007AAA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anywhere-h2020.eu" TargetMode="External"/><Relationship Id="rId4" Type="http://schemas.openxmlformats.org/officeDocument/2006/relationships/image" Target="../media/image2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35.png"/><Relationship Id="rId5" Type="http://schemas.openxmlformats.org/officeDocument/2006/relationships/hyperlink" Target="http://www.anywhere-h2020.eu/catalogue" TargetMode="External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ywhere-h2020.eu/catalogue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ywhere-h2020.eu/catalogue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hyperlink" Target="http://www.anywhere-h2020.eu/catalogue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ywhere-h2020.eu/catalogue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jpeg"/><Relationship Id="rId4" Type="http://schemas.openxmlformats.org/officeDocument/2006/relationships/image" Target="../media/image51.png"/><Relationship Id="rId9" Type="http://schemas.openxmlformats.org/officeDocument/2006/relationships/image" Target="../media/image5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8.png"/><Relationship Id="rId4" Type="http://schemas.openxmlformats.org/officeDocument/2006/relationships/image" Target="../media/image51.png"/><Relationship Id="rId9" Type="http://schemas.openxmlformats.org/officeDocument/2006/relationships/image" Target="../media/image5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hyperlink" Target="http://www.anywhere-h2020.e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uardarropa Anywhere 160x70 2 copias.pdf" descr="Guardarropa Anywhere 160x70 2 copias.pdf"/>
          <p:cNvPicPr>
            <a:picLocks noChangeAspect="1"/>
          </p:cNvPicPr>
          <p:nvPr/>
        </p:nvPicPr>
        <p:blipFill>
          <a:blip r:embed="rId3">
            <a:extLst/>
          </a:blip>
          <a:srcRect b="44740"/>
          <a:stretch>
            <a:fillRect/>
          </a:stretch>
        </p:blipFill>
        <p:spPr>
          <a:xfrm>
            <a:off x="1612106" y="751387"/>
            <a:ext cx="9780674" cy="2366273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High-impact weather emergencies: operational decision support tools for emergency management centres"/>
          <p:cNvSpPr txBox="1"/>
          <p:nvPr/>
        </p:nvSpPr>
        <p:spPr>
          <a:xfrm>
            <a:off x="325637" y="3625849"/>
            <a:ext cx="12960417" cy="242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R="331470" indent="21589" defTabSz="457200">
              <a:tabLst>
                <a:tab pos="1066800" algn="l"/>
              </a:tabLst>
              <a:defRPr sz="5300" b="1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High-impact weather emergencies: </a:t>
            </a:r>
            <a:r>
              <a:rPr>
                <a:solidFill>
                  <a:srgbClr val="FF2600"/>
                </a:solidFill>
              </a:rPr>
              <a:t>operational decision support tools</a:t>
            </a:r>
            <a:r>
              <a:t> for emergency management centres</a:t>
            </a:r>
          </a:p>
        </p:txBody>
      </p:sp>
      <p:pic>
        <p:nvPicPr>
          <p:cNvPr id="214" name="Imatge" descr="Imat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330962" y="-391531"/>
            <a:ext cx="8342876" cy="2087499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www.anywhere-h2020.eu"/>
          <p:cNvSpPr txBox="1"/>
          <p:nvPr/>
        </p:nvSpPr>
        <p:spPr>
          <a:xfrm>
            <a:off x="3961676" y="2822588"/>
            <a:ext cx="508144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sz="34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/>
              </a:rPr>
              <a:t>www.anywhere-h2020.eu</a:t>
            </a:r>
            <a:r>
              <a:t> </a:t>
            </a:r>
          </a:p>
        </p:txBody>
      </p:sp>
      <p:sp>
        <p:nvSpPr>
          <p:cNvPr id="216" name="Prof. Daniel Sempere-Torres…"/>
          <p:cNvSpPr txBox="1"/>
          <p:nvPr/>
        </p:nvSpPr>
        <p:spPr>
          <a:xfrm>
            <a:off x="2104890" y="6636043"/>
            <a:ext cx="8795020" cy="215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R="331470" indent="21589" defTabSz="457200">
              <a:tabLst>
                <a:tab pos="1066800" algn="l"/>
              </a:tabLst>
              <a:defRPr sz="4700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Prof. Daniel Sempere-Torres</a:t>
            </a:r>
          </a:p>
          <a:p>
            <a:pPr marR="331470" indent="21589" defTabSz="457200">
              <a:tabLst>
                <a:tab pos="1066800" algn="l"/>
              </a:tabLst>
              <a:defRPr sz="4700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CRAHI</a:t>
            </a:r>
          </a:p>
          <a:p>
            <a:pPr marR="331470" indent="21589" defTabSz="457200">
              <a:tabLst>
                <a:tab pos="1066800" algn="l"/>
              </a:tabLst>
              <a:defRPr sz="4700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Universitat Politecnica de Catalunya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torms and Floods: challenges for a better management in a changing environment"/>
          <p:cNvSpPr txBox="1"/>
          <p:nvPr/>
        </p:nvSpPr>
        <p:spPr>
          <a:xfrm>
            <a:off x="-67188" y="1278252"/>
            <a:ext cx="13139176" cy="1346201"/>
          </a:xfrm>
          <a:prstGeom prst="rect">
            <a:avLst/>
          </a:prstGeom>
          <a:ln w="12700">
            <a:miter lim="400000"/>
          </a:ln>
          <a:effectLst>
            <a:outerShdw blurRad="76200" dist="76200" dir="2700000" rotWithShape="0">
              <a:srgbClr val="393939">
                <a:alpha val="6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14604" marR="331470" indent="6985" defTabSz="457200">
              <a:tabLst>
                <a:tab pos="1066800" algn="l"/>
              </a:tabLst>
              <a:defRPr sz="4200" b="1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>
              <a:defRPr>
                <a:solidFill>
                  <a:srgbClr val="323081"/>
                </a:solidFill>
              </a:defRPr>
            </a:pPr>
            <a:r>
              <a:rPr>
                <a:solidFill>
                  <a:srgbClr val="05146C"/>
                </a:solidFill>
              </a:rPr>
              <a:t> Storms and Floods: challenges for a better management in a changing environment</a:t>
            </a:r>
          </a:p>
        </p:txBody>
      </p:sp>
      <p:pic>
        <p:nvPicPr>
          <p:cNvPr id="234" name="Imatge" descr="Imat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282" y="2872657"/>
            <a:ext cx="12071363" cy="6708254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Fletxa"/>
          <p:cNvSpPr/>
          <p:nvPr/>
        </p:nvSpPr>
        <p:spPr>
          <a:xfrm rot="20634838">
            <a:off x="1026336" y="5134683"/>
            <a:ext cx="10717011" cy="647573"/>
          </a:xfrm>
          <a:prstGeom prst="rightArrow">
            <a:avLst>
              <a:gd name="adj1" fmla="val 32000"/>
              <a:gd name="adj2" fmla="val 125515"/>
            </a:avLst>
          </a:prstGeom>
          <a:solidFill>
            <a:schemeClr val="accent5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6" name="&gt; x3 from 1980"/>
          <p:cNvSpPr txBox="1"/>
          <p:nvPr/>
        </p:nvSpPr>
        <p:spPr>
          <a:xfrm>
            <a:off x="7604954" y="3131854"/>
            <a:ext cx="330398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chemeClr val="accent5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&gt; x3 from 1980</a:t>
            </a:r>
          </a:p>
        </p:txBody>
      </p:sp>
      <p:sp>
        <p:nvSpPr>
          <p:cNvPr id="237" name="700"/>
          <p:cNvSpPr txBox="1"/>
          <p:nvPr/>
        </p:nvSpPr>
        <p:spPr>
          <a:xfrm>
            <a:off x="11723182" y="3966565"/>
            <a:ext cx="87711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chemeClr val="accent5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700</a:t>
            </a:r>
          </a:p>
        </p:txBody>
      </p:sp>
      <p:sp>
        <p:nvSpPr>
          <p:cNvPr id="238" name="200"/>
          <p:cNvSpPr txBox="1"/>
          <p:nvPr/>
        </p:nvSpPr>
        <p:spPr>
          <a:xfrm>
            <a:off x="335969" y="6814723"/>
            <a:ext cx="87712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chemeClr val="accent5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200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SST-Mediterranean-map-global-daily-trend.png" descr="SST-Mediterranean-map-global-daily-tren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8023" y="1889437"/>
            <a:ext cx="14051576" cy="7611271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Surface Sea Temperature (SST) variation 1982-2019"/>
          <p:cNvSpPr txBox="1"/>
          <p:nvPr/>
        </p:nvSpPr>
        <p:spPr>
          <a:xfrm>
            <a:off x="53151" y="1085436"/>
            <a:ext cx="13139176" cy="1346201"/>
          </a:xfrm>
          <a:prstGeom prst="rect">
            <a:avLst/>
          </a:prstGeom>
          <a:ln w="12700">
            <a:miter lim="400000"/>
          </a:ln>
          <a:effectLst>
            <a:outerShdw blurRad="76200" dist="76200" dir="2700000" rotWithShape="0">
              <a:srgbClr val="393939">
                <a:alpha val="6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14604" marR="331470" indent="6985" defTabSz="457200">
              <a:tabLst>
                <a:tab pos="1066800" algn="l"/>
              </a:tabLst>
              <a:defRPr sz="4200" b="1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Surface Sea Temperature (SST) variation 1982-2019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Extreme weather events in 2018"/>
          <p:cNvSpPr txBox="1"/>
          <p:nvPr/>
        </p:nvSpPr>
        <p:spPr>
          <a:xfrm>
            <a:off x="-67188" y="1043143"/>
            <a:ext cx="13139176" cy="723901"/>
          </a:xfrm>
          <a:prstGeom prst="rect">
            <a:avLst/>
          </a:prstGeom>
          <a:ln w="12700">
            <a:miter lim="400000"/>
          </a:ln>
          <a:effectLst>
            <a:outerShdw blurRad="76200" dist="76200" dir="2700000" rotWithShape="0">
              <a:srgbClr val="393939">
                <a:alpha val="6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14604" marR="331470" indent="6985" defTabSz="457200">
              <a:tabLst>
                <a:tab pos="1066800" algn="l"/>
              </a:tabLst>
              <a:defRPr sz="4200" b="1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Extreme weather events in 2018</a:t>
            </a:r>
          </a:p>
        </p:txBody>
      </p:sp>
      <p:pic>
        <p:nvPicPr>
          <p:cNvPr id="247" name="Events-2018.jpg" descr="Events-201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74964" y="2205950"/>
            <a:ext cx="13754728" cy="7765983"/>
          </a:xfrm>
          <a:prstGeom prst="rect">
            <a:avLst/>
          </a:prstGeom>
          <a:ln w="12700">
            <a:miter lim="400000"/>
          </a:ln>
        </p:spPr>
      </p:pic>
      <p:sp>
        <p:nvSpPr>
          <p:cNvPr id="248" name="October 2018: 2 x annual rainfall in less than  one month in West Mediterranean"/>
          <p:cNvSpPr txBox="1"/>
          <p:nvPr/>
        </p:nvSpPr>
        <p:spPr>
          <a:xfrm>
            <a:off x="-67188" y="1688448"/>
            <a:ext cx="13139176" cy="1346201"/>
          </a:xfrm>
          <a:prstGeom prst="rect">
            <a:avLst/>
          </a:prstGeom>
          <a:ln w="12700">
            <a:miter lim="400000"/>
          </a:ln>
          <a:effectLst>
            <a:outerShdw blurRad="76200" dist="76200" dir="2700000" rotWithShape="0">
              <a:srgbClr val="393939">
                <a:alpha val="6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14604" marR="331470" indent="6985" defTabSz="457200">
              <a:tabLst>
                <a:tab pos="1066800" algn="l"/>
              </a:tabLst>
              <a:defRPr sz="4200" b="1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October 2018: </a:t>
            </a:r>
            <a:r>
              <a:rPr>
                <a:solidFill>
                  <a:srgbClr val="FF2600"/>
                </a:solidFill>
              </a:rPr>
              <a:t>2 x annual rainfall in less than  one month</a:t>
            </a:r>
            <a:r>
              <a:t> in West Mediterranean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after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Challenges to Goals"/>
          <p:cNvSpPr txBox="1">
            <a:spLocks noGrp="1"/>
          </p:cNvSpPr>
          <p:nvPr>
            <p:ph type="title" idx="4294967295"/>
          </p:nvPr>
        </p:nvSpPr>
        <p:spPr>
          <a:xfrm>
            <a:off x="486899" y="103707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>
            <a:lvl1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Challenges to Goals</a:t>
            </a:r>
          </a:p>
        </p:txBody>
      </p:sp>
      <p:grpSp>
        <p:nvGrpSpPr>
          <p:cNvPr id="253" name="Grup"/>
          <p:cNvGrpSpPr/>
          <p:nvPr/>
        </p:nvGrpSpPr>
        <p:grpSpPr>
          <a:xfrm>
            <a:off x="3801095" y="1854641"/>
            <a:ext cx="5778577" cy="2987411"/>
            <a:chOff x="0" y="0"/>
            <a:chExt cx="5778575" cy="2987410"/>
          </a:xfrm>
        </p:grpSpPr>
        <p:sp>
          <p:nvSpPr>
            <p:cNvPr id="251" name="Rectangle arrodonit"/>
            <p:cNvSpPr/>
            <p:nvPr/>
          </p:nvSpPr>
          <p:spPr>
            <a:xfrm>
              <a:off x="0" y="0"/>
              <a:ext cx="5778576" cy="2987411"/>
            </a:xfrm>
            <a:prstGeom prst="roundRect">
              <a:avLst>
                <a:gd name="adj" fmla="val 6584"/>
              </a:avLst>
            </a:prstGeom>
            <a:solidFill>
              <a:schemeClr val="accent5">
                <a:alpha val="99000"/>
              </a:scheme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52" name="CHANGE OF PARADIGM:…"/>
            <p:cNvSpPr txBox="1"/>
            <p:nvPr/>
          </p:nvSpPr>
          <p:spPr>
            <a:xfrm>
              <a:off x="57608" y="85913"/>
              <a:ext cx="5663360" cy="28155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CHANGE OF PARADIGM: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B00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From RE-ACTIVE to 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B00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PRO-ACTIVE RESPONSE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Advanced detection and response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Páginas extraídas sin título.pdf" descr="Páginas extraídas sin título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5687" y="334265"/>
            <a:ext cx="12113426" cy="9085070"/>
          </a:xfrm>
          <a:prstGeom prst="rect">
            <a:avLst/>
          </a:prstGeom>
          <a:ln w="12700">
            <a:miter lim="400000"/>
          </a:ln>
        </p:spPr>
      </p:pic>
      <p:sp>
        <p:nvSpPr>
          <p:cNvPr id="256" name="Courtesy of Sergio Delgado"/>
          <p:cNvSpPr txBox="1"/>
          <p:nvPr/>
        </p:nvSpPr>
        <p:spPr>
          <a:xfrm>
            <a:off x="5689755" y="8945136"/>
            <a:ext cx="3739262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 i="1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Courtesy of Sergio Delgado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Páginas extraídas sin título.pdf" descr="Páginas extraídas sin título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6399" y="334800"/>
            <a:ext cx="12114002" cy="9085502"/>
          </a:xfrm>
          <a:prstGeom prst="rect">
            <a:avLst/>
          </a:prstGeom>
          <a:ln w="12700">
            <a:miter lim="400000"/>
          </a:ln>
        </p:spPr>
      </p:pic>
      <p:sp>
        <p:nvSpPr>
          <p:cNvPr id="259" name="Courtesy of Sergio Delgado"/>
          <p:cNvSpPr txBox="1"/>
          <p:nvPr/>
        </p:nvSpPr>
        <p:spPr>
          <a:xfrm>
            <a:off x="5689755" y="8945136"/>
            <a:ext cx="3739262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 i="1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Courtesy of Sergio Delgado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rup"/>
          <p:cNvGrpSpPr/>
          <p:nvPr/>
        </p:nvGrpSpPr>
        <p:grpSpPr>
          <a:xfrm>
            <a:off x="7475126" y="5616142"/>
            <a:ext cx="4969075" cy="2477296"/>
            <a:chOff x="0" y="0"/>
            <a:chExt cx="4969073" cy="2477294"/>
          </a:xfrm>
        </p:grpSpPr>
        <p:sp>
          <p:nvSpPr>
            <p:cNvPr id="261" name="Rectangle arrodonit"/>
            <p:cNvSpPr/>
            <p:nvPr/>
          </p:nvSpPr>
          <p:spPr>
            <a:xfrm>
              <a:off x="0" y="0"/>
              <a:ext cx="4969074" cy="2477295"/>
            </a:xfrm>
            <a:prstGeom prst="roundRect">
              <a:avLst>
                <a:gd name="adj" fmla="val 7899"/>
              </a:avLst>
            </a:prstGeom>
            <a:solidFill>
              <a:srgbClr val="C1FB75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62" name="Translate best adapted METEOROLOGICAL FORECASTS into IMPACT FORECASTS"/>
            <p:cNvSpPr txBox="1"/>
            <p:nvPr/>
          </p:nvSpPr>
          <p:spPr>
            <a:xfrm>
              <a:off x="57313" y="288056"/>
              <a:ext cx="4854448" cy="1901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r>
                <a:t>Translate best adapted METEOROLOGICAL FORECASTS into </a:t>
              </a:r>
              <a:r>
                <a:rPr>
                  <a:solidFill>
                    <a:srgbClr val="FF2600"/>
                  </a:solidFill>
                </a:rPr>
                <a:t>IMPACT FORECASTS</a:t>
              </a:r>
            </a:p>
          </p:txBody>
        </p:sp>
      </p:grpSp>
      <p:sp>
        <p:nvSpPr>
          <p:cNvPr id="264" name="Challenges to Goals"/>
          <p:cNvSpPr txBox="1">
            <a:spLocks noGrp="1"/>
          </p:cNvSpPr>
          <p:nvPr>
            <p:ph type="title" idx="4294967295"/>
          </p:nvPr>
        </p:nvSpPr>
        <p:spPr>
          <a:xfrm>
            <a:off x="486899" y="103707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>
            <a:lvl1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Challenges to Goals</a:t>
            </a:r>
          </a:p>
        </p:txBody>
      </p:sp>
      <p:grpSp>
        <p:nvGrpSpPr>
          <p:cNvPr id="267" name="Grup"/>
          <p:cNvGrpSpPr/>
          <p:nvPr/>
        </p:nvGrpSpPr>
        <p:grpSpPr>
          <a:xfrm>
            <a:off x="3801095" y="1854641"/>
            <a:ext cx="5778577" cy="2987411"/>
            <a:chOff x="0" y="0"/>
            <a:chExt cx="5778575" cy="2987410"/>
          </a:xfrm>
        </p:grpSpPr>
        <p:sp>
          <p:nvSpPr>
            <p:cNvPr id="265" name="Rectangle arrodonit"/>
            <p:cNvSpPr/>
            <p:nvPr/>
          </p:nvSpPr>
          <p:spPr>
            <a:xfrm>
              <a:off x="0" y="0"/>
              <a:ext cx="5778576" cy="2987411"/>
            </a:xfrm>
            <a:prstGeom prst="roundRect">
              <a:avLst>
                <a:gd name="adj" fmla="val 6584"/>
              </a:avLst>
            </a:prstGeom>
            <a:solidFill>
              <a:schemeClr val="accent5">
                <a:alpha val="99000"/>
              </a:scheme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66" name="CHANGE OF PARADIGM:…"/>
            <p:cNvSpPr txBox="1"/>
            <p:nvPr/>
          </p:nvSpPr>
          <p:spPr>
            <a:xfrm>
              <a:off x="57608" y="85913"/>
              <a:ext cx="5663360" cy="28155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CHANGE OF PARADIGM: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B00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From RE-ACTIVE to 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B00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PRO-ACTIVE RESPONSE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Advanced detection and response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Challenges to Goals"/>
          <p:cNvSpPr txBox="1">
            <a:spLocks noGrp="1"/>
          </p:cNvSpPr>
          <p:nvPr>
            <p:ph type="title" idx="4294967295"/>
          </p:nvPr>
        </p:nvSpPr>
        <p:spPr>
          <a:xfrm>
            <a:off x="486899" y="-1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>
            <a:lvl1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Challenges to Goals</a:t>
            </a:r>
          </a:p>
        </p:txBody>
      </p:sp>
      <p:pic>
        <p:nvPicPr>
          <p:cNvPr id="270" name="Captura de pantalla 2018-11-13 a les 1.13.44.jpg" descr="Captura de pantalla 2018-11-13 a les 1.13.44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4502658"/>
            <a:ext cx="5199797" cy="3039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3" name="Grup"/>
          <p:cNvGrpSpPr/>
          <p:nvPr/>
        </p:nvGrpSpPr>
        <p:grpSpPr>
          <a:xfrm>
            <a:off x="19050" y="7561143"/>
            <a:ext cx="4764817" cy="1094332"/>
            <a:chOff x="0" y="0"/>
            <a:chExt cx="4764816" cy="1094330"/>
          </a:xfrm>
        </p:grpSpPr>
        <p:sp>
          <p:nvSpPr>
            <p:cNvPr id="271" name="Rectangle arrodonit"/>
            <p:cNvSpPr/>
            <p:nvPr/>
          </p:nvSpPr>
          <p:spPr>
            <a:xfrm>
              <a:off x="0" y="0"/>
              <a:ext cx="4764817" cy="1094331"/>
            </a:xfrm>
            <a:prstGeom prst="roundRect">
              <a:avLst>
                <a:gd name="adj" fmla="val 19023"/>
              </a:avLst>
            </a:prstGeom>
            <a:solidFill>
              <a:srgbClr val="C1FB75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72" name="www.anywhere-h2020.eu/catalogue"/>
            <p:cNvSpPr txBox="1"/>
            <p:nvPr/>
          </p:nvSpPr>
          <p:spPr>
            <a:xfrm>
              <a:off x="60971" y="53774"/>
              <a:ext cx="4642874" cy="9867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>
              <a:lvl1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latin typeface="+mj-lt"/>
                  <a:ea typeface="+mj-ea"/>
                  <a:cs typeface="+mj-cs"/>
                  <a:sym typeface="Helvetica"/>
                  <a:hlinkClick r:id="rId5"/>
                </a:defRPr>
              </a:lvl1pPr>
            </a:lstStyle>
            <a:p>
              <a:pPr>
                <a:defRPr u="none">
                  <a:solidFill>
                    <a:srgbClr val="000000"/>
                  </a:solidFill>
                  <a:uFillTx/>
                </a:defRPr>
              </a:pPr>
              <a:r>
                <a:rPr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hlinkClick r:id="rId5"/>
                </a:rPr>
                <a:t>www.anywhere-h2020.eu/catalogue</a:t>
              </a:r>
            </a:p>
          </p:txBody>
        </p:sp>
      </p:grpSp>
      <p:pic>
        <p:nvPicPr>
          <p:cNvPr id="274" name="short_hyd.mov" descr="short_hyd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5541409" y="3323413"/>
            <a:ext cx="7463391" cy="5351111"/>
          </a:xfrm>
          <a:prstGeom prst="rect">
            <a:avLst/>
          </a:prstGeom>
          <a:ln w="12700">
            <a:miter lim="400000"/>
          </a:ln>
        </p:spPr>
      </p:pic>
      <p:sp>
        <p:nvSpPr>
          <p:cNvPr id="275" name="Flash Flood impact forecasting in any 1-km2 of EU with 2h anticipation"/>
          <p:cNvSpPr txBox="1"/>
          <p:nvPr/>
        </p:nvSpPr>
        <p:spPr>
          <a:xfrm>
            <a:off x="5541409" y="7366424"/>
            <a:ext cx="6967018" cy="1549401"/>
          </a:xfrm>
          <a:prstGeom prst="rect">
            <a:avLst/>
          </a:prstGeom>
          <a:solidFill>
            <a:srgbClr val="FCFEE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200" b="1">
                <a:latin typeface="+mj-lt"/>
                <a:ea typeface="+mj-ea"/>
                <a:cs typeface="+mj-cs"/>
                <a:sym typeface="Helvetica"/>
              </a:defRPr>
            </a:pPr>
            <a:r>
              <a:t>Flash Flood impact forecasting in any 1-km</a:t>
            </a:r>
            <a:r>
              <a:rPr baseline="31999"/>
              <a:t>2</a:t>
            </a:r>
            <a:r>
              <a:t> of EU with 2h anticipation</a:t>
            </a:r>
          </a:p>
        </p:txBody>
      </p:sp>
      <p:sp>
        <p:nvSpPr>
          <p:cNvPr id="276" name="Forecasting impacts:…"/>
          <p:cNvSpPr txBox="1"/>
          <p:nvPr/>
        </p:nvSpPr>
        <p:spPr>
          <a:xfrm>
            <a:off x="5541409" y="1824814"/>
            <a:ext cx="7262680" cy="149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R="331470" indent="21589" algn="just" defTabSz="457200">
              <a:tabLst>
                <a:tab pos="1066800" algn="l"/>
              </a:tabLst>
              <a:defRPr sz="4800" b="1">
                <a:solidFill>
                  <a:srgbClr val="323081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Forecasting impacts:</a:t>
            </a:r>
          </a:p>
          <a:p>
            <a:pPr marR="331470" indent="21589" algn="just" defTabSz="457200">
              <a:tabLst>
                <a:tab pos="1066800" algn="l"/>
              </a:tabLst>
              <a:defRPr sz="4800" b="1">
                <a:solidFill>
                  <a:srgbClr val="FF26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Flash Flood Impacts</a:t>
            </a:r>
          </a:p>
        </p:txBody>
      </p:sp>
      <p:grpSp>
        <p:nvGrpSpPr>
          <p:cNvPr id="279" name="Grup"/>
          <p:cNvGrpSpPr/>
          <p:nvPr/>
        </p:nvGrpSpPr>
        <p:grpSpPr>
          <a:xfrm>
            <a:off x="211670" y="1562355"/>
            <a:ext cx="4969076" cy="2238113"/>
            <a:chOff x="0" y="0"/>
            <a:chExt cx="4969074" cy="2238111"/>
          </a:xfrm>
        </p:grpSpPr>
        <p:sp>
          <p:nvSpPr>
            <p:cNvPr id="277" name="Rectangle arrodonit"/>
            <p:cNvSpPr/>
            <p:nvPr/>
          </p:nvSpPr>
          <p:spPr>
            <a:xfrm>
              <a:off x="0" y="0"/>
              <a:ext cx="4969075" cy="2238112"/>
            </a:xfrm>
            <a:prstGeom prst="roundRect">
              <a:avLst>
                <a:gd name="adj" fmla="val 8744"/>
              </a:avLst>
            </a:prstGeom>
            <a:solidFill>
              <a:srgbClr val="C1FB75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78" name="Translate best adapted METEOROLOGICAL FORECASTS into IMPACT FORECASTS"/>
            <p:cNvSpPr txBox="1"/>
            <p:nvPr/>
          </p:nvSpPr>
          <p:spPr>
            <a:xfrm>
              <a:off x="57318" y="168464"/>
              <a:ext cx="4854439" cy="1901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r>
                <a:t>Translate best adapted METEOROLOGICAL FORECASTS into </a:t>
              </a:r>
              <a:r>
                <a:rPr>
                  <a:solidFill>
                    <a:srgbClr val="FF2600"/>
                  </a:solidFill>
                </a:rPr>
                <a:t>IMPACT FORECASTS</a:t>
              </a:r>
            </a:p>
          </p:txBody>
        </p:sp>
      </p:grpSp>
      <p:sp>
        <p:nvSpPr>
          <p:cNvPr id="280" name="At 1km over the entire EU, at 200m in pilot sites"/>
          <p:cNvSpPr txBox="1"/>
          <p:nvPr/>
        </p:nvSpPr>
        <p:spPr>
          <a:xfrm>
            <a:off x="4632028" y="9116374"/>
            <a:ext cx="8299530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800" b="1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dirty="0"/>
              <a:t>At 1km over the entire EU, at 200</a:t>
            </a:r>
            <a:r>
              <a:rPr lang="es-ES" dirty="0"/>
              <a:t> </a:t>
            </a:r>
            <a:r>
              <a:rPr dirty="0"/>
              <a:t>m in pilot sites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04499" fill="hold"/>
                                        <p:tgtEl>
                                          <p:spTgt spid="2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27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hallenges to Goals"/>
          <p:cNvSpPr txBox="1">
            <a:spLocks noGrp="1"/>
          </p:cNvSpPr>
          <p:nvPr>
            <p:ph type="title" idx="4294967295"/>
          </p:nvPr>
        </p:nvSpPr>
        <p:spPr>
          <a:xfrm>
            <a:off x="486899" y="-1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>
            <a:lvl1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Challenges to Goals</a:t>
            </a:r>
          </a:p>
        </p:txBody>
      </p:sp>
      <p:pic>
        <p:nvPicPr>
          <p:cNvPr id="283" name="Captura de pantalla 2018-11-13 a les 1.13.44.jpg" descr="Captura de pantalla 2018-11-13 a les 1.13.4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502658"/>
            <a:ext cx="5199797" cy="3039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6" name="Grup"/>
          <p:cNvGrpSpPr/>
          <p:nvPr/>
        </p:nvGrpSpPr>
        <p:grpSpPr>
          <a:xfrm>
            <a:off x="19050" y="7561143"/>
            <a:ext cx="4764817" cy="1094332"/>
            <a:chOff x="0" y="0"/>
            <a:chExt cx="4764816" cy="1094330"/>
          </a:xfrm>
        </p:grpSpPr>
        <p:sp>
          <p:nvSpPr>
            <p:cNvPr id="284" name="Rectangle arrodonit"/>
            <p:cNvSpPr/>
            <p:nvPr/>
          </p:nvSpPr>
          <p:spPr>
            <a:xfrm>
              <a:off x="0" y="0"/>
              <a:ext cx="4764817" cy="1094331"/>
            </a:xfrm>
            <a:prstGeom prst="roundRect">
              <a:avLst>
                <a:gd name="adj" fmla="val 19023"/>
              </a:avLst>
            </a:prstGeom>
            <a:solidFill>
              <a:srgbClr val="C1FB75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85" name="www.anywhere-h2020.eu/catalogue"/>
            <p:cNvSpPr txBox="1"/>
            <p:nvPr/>
          </p:nvSpPr>
          <p:spPr>
            <a:xfrm>
              <a:off x="60971" y="53774"/>
              <a:ext cx="4642874" cy="9867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>
              <a:lvl1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latin typeface="+mj-lt"/>
                  <a:ea typeface="+mj-ea"/>
                  <a:cs typeface="+mj-cs"/>
                  <a:sym typeface="Helvetica"/>
                  <a:hlinkClick r:id="rId3"/>
                </a:defRPr>
              </a:lvl1pPr>
            </a:lstStyle>
            <a:p>
              <a:pPr>
                <a:defRPr u="none">
                  <a:solidFill>
                    <a:srgbClr val="000000"/>
                  </a:solidFill>
                  <a:uFillTx/>
                </a:defRPr>
              </a:pPr>
              <a:r>
                <a:rPr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hlinkClick r:id="rId3"/>
                </a:rPr>
                <a:t>www.anywhere-h2020.eu/catalogue</a:t>
              </a:r>
            </a:p>
          </p:txBody>
        </p:sp>
      </p:grpSp>
      <p:pic>
        <p:nvPicPr>
          <p:cNvPr id="287" name="Captura de pantalla 2018-02-06 a les 7.57.20.png" descr="Captura de pantalla 2018-02-06 a les 7.57.20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502400" y="2681411"/>
            <a:ext cx="5158397" cy="723683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0" name="Grup"/>
          <p:cNvGrpSpPr/>
          <p:nvPr/>
        </p:nvGrpSpPr>
        <p:grpSpPr>
          <a:xfrm>
            <a:off x="211670" y="1562355"/>
            <a:ext cx="4969076" cy="2238113"/>
            <a:chOff x="0" y="0"/>
            <a:chExt cx="4969074" cy="2238111"/>
          </a:xfrm>
        </p:grpSpPr>
        <p:sp>
          <p:nvSpPr>
            <p:cNvPr id="288" name="Rectangle arrodonit"/>
            <p:cNvSpPr/>
            <p:nvPr/>
          </p:nvSpPr>
          <p:spPr>
            <a:xfrm>
              <a:off x="0" y="0"/>
              <a:ext cx="4969075" cy="2238112"/>
            </a:xfrm>
            <a:prstGeom prst="roundRect">
              <a:avLst>
                <a:gd name="adj" fmla="val 8744"/>
              </a:avLst>
            </a:prstGeom>
            <a:solidFill>
              <a:srgbClr val="C1FB75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89" name="Translate best adapted METEOROLOGICAL FORECASTS into IMPACT FORECASTS"/>
            <p:cNvSpPr txBox="1"/>
            <p:nvPr/>
          </p:nvSpPr>
          <p:spPr>
            <a:xfrm>
              <a:off x="57318" y="168464"/>
              <a:ext cx="4854439" cy="1901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r>
                <a:t>Translate best adapted METEOROLOGICAL FORECASTS into </a:t>
              </a:r>
              <a:r>
                <a:rPr>
                  <a:solidFill>
                    <a:srgbClr val="FF2600"/>
                  </a:solidFill>
                </a:rPr>
                <a:t>IMPACT FORECASTS</a:t>
              </a:r>
            </a:p>
          </p:txBody>
        </p:sp>
      </p:grpSp>
      <p:sp>
        <p:nvSpPr>
          <p:cNvPr id="291" name="Forecasting impacts:…"/>
          <p:cNvSpPr txBox="1"/>
          <p:nvPr/>
        </p:nvSpPr>
        <p:spPr>
          <a:xfrm>
            <a:off x="6377120" y="1333501"/>
            <a:ext cx="7262680" cy="149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R="331470" indent="21589" algn="just" defTabSz="457200">
              <a:tabLst>
                <a:tab pos="1066800" algn="l"/>
              </a:tabLst>
              <a:defRPr sz="4800" b="1">
                <a:solidFill>
                  <a:srgbClr val="323081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Forecasting impacts:</a:t>
            </a:r>
          </a:p>
          <a:p>
            <a:pPr marR="331470" indent="21589" algn="just" defTabSz="457200">
              <a:tabLst>
                <a:tab pos="1066800" algn="l"/>
              </a:tabLst>
              <a:defRPr sz="4800" b="1">
                <a:solidFill>
                  <a:srgbClr val="FF26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Forest Fires risk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" grpId="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Challenges to Goals"/>
          <p:cNvSpPr txBox="1">
            <a:spLocks noGrp="1"/>
          </p:cNvSpPr>
          <p:nvPr>
            <p:ph type="title" idx="4294967295"/>
          </p:nvPr>
        </p:nvSpPr>
        <p:spPr>
          <a:xfrm>
            <a:off x="486899" y="-1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>
            <a:lvl1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Challenges to Goals</a:t>
            </a:r>
          </a:p>
        </p:txBody>
      </p:sp>
      <p:pic>
        <p:nvPicPr>
          <p:cNvPr id="294" name="Captura de pantalla 2018-11-13 a les 1.13.44.jpg" descr="Captura de pantalla 2018-11-13 a les 1.13.4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502658"/>
            <a:ext cx="5199797" cy="3039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7" name="Grup"/>
          <p:cNvGrpSpPr/>
          <p:nvPr/>
        </p:nvGrpSpPr>
        <p:grpSpPr>
          <a:xfrm>
            <a:off x="19050" y="7561143"/>
            <a:ext cx="4764817" cy="1094332"/>
            <a:chOff x="0" y="0"/>
            <a:chExt cx="4764816" cy="1094330"/>
          </a:xfrm>
        </p:grpSpPr>
        <p:sp>
          <p:nvSpPr>
            <p:cNvPr id="295" name="Rectangle arrodonit"/>
            <p:cNvSpPr/>
            <p:nvPr/>
          </p:nvSpPr>
          <p:spPr>
            <a:xfrm>
              <a:off x="0" y="0"/>
              <a:ext cx="4764817" cy="1094331"/>
            </a:xfrm>
            <a:prstGeom prst="roundRect">
              <a:avLst>
                <a:gd name="adj" fmla="val 19023"/>
              </a:avLst>
            </a:prstGeom>
            <a:solidFill>
              <a:srgbClr val="C1FB75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96" name="www.anywhere-h2020.eu/catalogue"/>
            <p:cNvSpPr txBox="1"/>
            <p:nvPr/>
          </p:nvSpPr>
          <p:spPr>
            <a:xfrm>
              <a:off x="60971" y="53774"/>
              <a:ext cx="4642874" cy="9867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>
              <a:lvl1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latin typeface="+mj-lt"/>
                  <a:ea typeface="+mj-ea"/>
                  <a:cs typeface="+mj-cs"/>
                  <a:sym typeface="Helvetica"/>
                  <a:hlinkClick r:id="rId3"/>
                </a:defRPr>
              </a:lvl1pPr>
            </a:lstStyle>
            <a:p>
              <a:pPr>
                <a:defRPr u="none">
                  <a:solidFill>
                    <a:srgbClr val="000000"/>
                  </a:solidFill>
                  <a:uFillTx/>
                </a:defRPr>
              </a:pPr>
              <a:r>
                <a:rPr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hlinkClick r:id="rId3"/>
                </a:rPr>
                <a:t>www.anywhere-h2020.eu/catalogue</a:t>
              </a:r>
            </a:p>
          </p:txBody>
        </p:sp>
      </p:grpSp>
      <p:pic>
        <p:nvPicPr>
          <p:cNvPr id="298" name="Captura de pantalla 2018-12-05 a les 9.18.51.png" descr="Captura de pantalla 2018-12-05 a les 9.18.5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76983" y="3657870"/>
            <a:ext cx="7927817" cy="5016655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Forecasting impacts:…"/>
          <p:cNvSpPr txBox="1"/>
          <p:nvPr/>
        </p:nvSpPr>
        <p:spPr>
          <a:xfrm>
            <a:off x="5541409" y="2159269"/>
            <a:ext cx="7262680" cy="149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R="331470" indent="21589" algn="just" defTabSz="457200">
              <a:tabLst>
                <a:tab pos="1066800" algn="l"/>
              </a:tabLst>
              <a:defRPr sz="4800" b="1">
                <a:solidFill>
                  <a:srgbClr val="323081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Forecasting impacts:</a:t>
            </a:r>
          </a:p>
          <a:p>
            <a:pPr marR="331470" indent="21589" algn="just" defTabSz="457200">
              <a:tabLst>
                <a:tab pos="1066800" algn="l"/>
              </a:tabLst>
              <a:defRPr sz="4800" b="1">
                <a:solidFill>
                  <a:srgbClr val="FF26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Fire propagation</a:t>
            </a:r>
          </a:p>
        </p:txBody>
      </p:sp>
      <p:grpSp>
        <p:nvGrpSpPr>
          <p:cNvPr id="302" name="Grup"/>
          <p:cNvGrpSpPr/>
          <p:nvPr/>
        </p:nvGrpSpPr>
        <p:grpSpPr>
          <a:xfrm>
            <a:off x="211670" y="1562355"/>
            <a:ext cx="4969076" cy="2238113"/>
            <a:chOff x="0" y="0"/>
            <a:chExt cx="4969074" cy="2238111"/>
          </a:xfrm>
        </p:grpSpPr>
        <p:sp>
          <p:nvSpPr>
            <p:cNvPr id="300" name="Rectangle arrodonit"/>
            <p:cNvSpPr/>
            <p:nvPr/>
          </p:nvSpPr>
          <p:spPr>
            <a:xfrm>
              <a:off x="0" y="0"/>
              <a:ext cx="4969075" cy="2238112"/>
            </a:xfrm>
            <a:prstGeom prst="roundRect">
              <a:avLst>
                <a:gd name="adj" fmla="val 8744"/>
              </a:avLst>
            </a:prstGeom>
            <a:solidFill>
              <a:srgbClr val="C1FB75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301" name="Translate best adapted METEOROLOGICAL FORECASTS into IMPACT FORECASTS"/>
            <p:cNvSpPr txBox="1"/>
            <p:nvPr/>
          </p:nvSpPr>
          <p:spPr>
            <a:xfrm>
              <a:off x="57318" y="168464"/>
              <a:ext cx="4854439" cy="1901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r>
                <a:t>Translate best adapted METEOROLOGICAL FORECASTS into </a:t>
              </a:r>
              <a:r>
                <a:rPr>
                  <a:solidFill>
                    <a:srgbClr val="FF2600"/>
                  </a:solidFill>
                </a:rPr>
                <a:t>IMPACT FORECASTS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Captura de pantalla 2018-12-05 a les 9.17.12.png" descr="Captura de pantalla 2018-12-05 a les 9.17.1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03045" y="3609028"/>
            <a:ext cx="7927817" cy="5027397"/>
          </a:xfrm>
          <a:prstGeom prst="rect">
            <a:avLst/>
          </a:prstGeom>
          <a:ln w="12700">
            <a:miter lim="400000"/>
          </a:ln>
        </p:spPr>
      </p:pic>
      <p:sp>
        <p:nvSpPr>
          <p:cNvPr id="305" name="Challenges to Goals"/>
          <p:cNvSpPr txBox="1">
            <a:spLocks noGrp="1"/>
          </p:cNvSpPr>
          <p:nvPr>
            <p:ph type="title" idx="4294967295"/>
          </p:nvPr>
        </p:nvSpPr>
        <p:spPr>
          <a:xfrm>
            <a:off x="486899" y="-1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>
            <a:lvl1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Challenges to Goals</a:t>
            </a:r>
          </a:p>
        </p:txBody>
      </p:sp>
      <p:pic>
        <p:nvPicPr>
          <p:cNvPr id="306" name="Captura de pantalla 2018-11-13 a les 1.13.44.jpg" descr="Captura de pantalla 2018-11-13 a les 1.13.44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4502658"/>
            <a:ext cx="5199797" cy="3039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09" name="Grup"/>
          <p:cNvGrpSpPr/>
          <p:nvPr/>
        </p:nvGrpSpPr>
        <p:grpSpPr>
          <a:xfrm>
            <a:off x="19050" y="7561143"/>
            <a:ext cx="4764817" cy="1094332"/>
            <a:chOff x="0" y="0"/>
            <a:chExt cx="4764816" cy="1094330"/>
          </a:xfrm>
        </p:grpSpPr>
        <p:sp>
          <p:nvSpPr>
            <p:cNvPr id="307" name="Rectangle arrodonit"/>
            <p:cNvSpPr/>
            <p:nvPr/>
          </p:nvSpPr>
          <p:spPr>
            <a:xfrm>
              <a:off x="0" y="0"/>
              <a:ext cx="4764817" cy="1094331"/>
            </a:xfrm>
            <a:prstGeom prst="roundRect">
              <a:avLst>
                <a:gd name="adj" fmla="val 19023"/>
              </a:avLst>
            </a:prstGeom>
            <a:solidFill>
              <a:srgbClr val="C1FB75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308" name="www.anywhere-h2020.eu/catalogue"/>
            <p:cNvSpPr txBox="1"/>
            <p:nvPr/>
          </p:nvSpPr>
          <p:spPr>
            <a:xfrm>
              <a:off x="60971" y="53774"/>
              <a:ext cx="4642874" cy="9867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>
              <a:lvl1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latin typeface="+mj-lt"/>
                  <a:ea typeface="+mj-ea"/>
                  <a:cs typeface="+mj-cs"/>
                  <a:sym typeface="Helvetica"/>
                  <a:hlinkClick r:id="rId4"/>
                </a:defRPr>
              </a:lvl1pPr>
            </a:lstStyle>
            <a:p>
              <a:pPr>
                <a:defRPr u="none">
                  <a:solidFill>
                    <a:srgbClr val="000000"/>
                  </a:solidFill>
                  <a:uFillTx/>
                </a:defRPr>
              </a:pPr>
              <a:r>
                <a:rPr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hlinkClick r:id="rId4"/>
                </a:rPr>
                <a:t>www.anywhere-h2020.eu/catalogue</a:t>
              </a:r>
            </a:p>
          </p:txBody>
        </p:sp>
      </p:grpSp>
      <p:grpSp>
        <p:nvGrpSpPr>
          <p:cNvPr id="312" name="Grup"/>
          <p:cNvGrpSpPr/>
          <p:nvPr/>
        </p:nvGrpSpPr>
        <p:grpSpPr>
          <a:xfrm>
            <a:off x="211670" y="1562355"/>
            <a:ext cx="4969076" cy="2238113"/>
            <a:chOff x="0" y="0"/>
            <a:chExt cx="4969074" cy="2238111"/>
          </a:xfrm>
        </p:grpSpPr>
        <p:sp>
          <p:nvSpPr>
            <p:cNvPr id="310" name="Rectangle arrodonit"/>
            <p:cNvSpPr/>
            <p:nvPr/>
          </p:nvSpPr>
          <p:spPr>
            <a:xfrm>
              <a:off x="0" y="0"/>
              <a:ext cx="4969075" cy="2238112"/>
            </a:xfrm>
            <a:prstGeom prst="roundRect">
              <a:avLst>
                <a:gd name="adj" fmla="val 8744"/>
              </a:avLst>
            </a:prstGeom>
            <a:solidFill>
              <a:srgbClr val="C1FB75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311" name="Translate best adapted METEOROLOGICAL FORECASTS into IMPACT FORECASTS"/>
            <p:cNvSpPr txBox="1"/>
            <p:nvPr/>
          </p:nvSpPr>
          <p:spPr>
            <a:xfrm>
              <a:off x="57318" y="168464"/>
              <a:ext cx="4854439" cy="1901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r>
                <a:t>Translate best adapted METEOROLOGICAL FORECASTS into </a:t>
              </a:r>
              <a:r>
                <a:rPr>
                  <a:solidFill>
                    <a:srgbClr val="FF2600"/>
                  </a:solidFill>
                </a:rPr>
                <a:t>IMPACT FORECASTS</a:t>
              </a:r>
            </a:p>
          </p:txBody>
        </p:sp>
      </p:grpSp>
      <p:sp>
        <p:nvSpPr>
          <p:cNvPr id="313" name="Forecasting impacts:…"/>
          <p:cNvSpPr txBox="1"/>
          <p:nvPr/>
        </p:nvSpPr>
        <p:spPr>
          <a:xfrm>
            <a:off x="5541409" y="2159269"/>
            <a:ext cx="7262680" cy="149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R="331470" indent="21589" algn="just" defTabSz="457200">
              <a:tabLst>
                <a:tab pos="1066800" algn="l"/>
              </a:tabLst>
              <a:defRPr sz="4800" b="1">
                <a:solidFill>
                  <a:srgbClr val="323081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Forecasting impacts:</a:t>
            </a:r>
          </a:p>
          <a:p>
            <a:pPr marR="331470" indent="21589" algn="just" defTabSz="457200">
              <a:tabLst>
                <a:tab pos="1066800" algn="l"/>
              </a:tabLst>
              <a:defRPr sz="4800" b="1">
                <a:solidFill>
                  <a:srgbClr val="FF26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Fire propagation</a:t>
            </a:r>
          </a:p>
        </p:txBody>
      </p:sp>
      <p:pic>
        <p:nvPicPr>
          <p:cNvPr id="314" name="Captura de pantalla 2018-12-05 a les 9.17.22.png" descr="Captura de pantalla 2018-12-05 a les 9.17.2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069275" y="3593079"/>
            <a:ext cx="7948225" cy="50687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" grpId="1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Example: Snow event in Valencia 19-20 January 2017"/>
          <p:cNvSpPr txBox="1"/>
          <p:nvPr/>
        </p:nvSpPr>
        <p:spPr>
          <a:xfrm>
            <a:off x="-1" y="54696"/>
            <a:ext cx="1300480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14604" marR="331470" indent="6985" defTabSz="457200">
              <a:tabLst>
                <a:tab pos="1066800" algn="l"/>
              </a:tabLst>
              <a:defRPr sz="4500" b="1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Example: Snow event in Valencia 19-20 January 2017</a:t>
            </a:r>
          </a:p>
        </p:txBody>
      </p:sp>
      <p:pic>
        <p:nvPicPr>
          <p:cNvPr id="328" name="Captura de pantalla 2017-02-02 a les 6.42.21.png" descr="Captura de pantalla 2017-02-02 a les 6.42.2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77059" y="1547075"/>
            <a:ext cx="8024436" cy="4679643"/>
          </a:xfrm>
          <a:prstGeom prst="rect">
            <a:avLst/>
          </a:prstGeom>
          <a:ln w="12700">
            <a:miter lim="400000"/>
          </a:ln>
        </p:spPr>
      </p:pic>
      <p:sp>
        <p:nvSpPr>
          <p:cNvPr id="329" name="Good Meteorological forecast of the snow event 36h in advance"/>
          <p:cNvSpPr txBox="1"/>
          <p:nvPr/>
        </p:nvSpPr>
        <p:spPr>
          <a:xfrm>
            <a:off x="-248123" y="3609339"/>
            <a:ext cx="5645458" cy="346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14604" marR="331470" indent="6985" defTabSz="457200">
              <a:tabLst>
                <a:tab pos="1066800" algn="l"/>
              </a:tabLst>
              <a:defRPr sz="4500" b="1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Good Meteorological forecast of the snow event 36h in advance</a:t>
            </a:r>
          </a:p>
        </p:txBody>
      </p:sp>
      <p:sp>
        <p:nvSpPr>
          <p:cNvPr id="330" name="BUT: Not translation into IMPACTS located in time and space"/>
          <p:cNvSpPr txBox="1"/>
          <p:nvPr/>
        </p:nvSpPr>
        <p:spPr>
          <a:xfrm>
            <a:off x="-34457" y="7954966"/>
            <a:ext cx="13073715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14604" marR="331470" indent="6985" defTabSz="457200">
              <a:tabLst>
                <a:tab pos="1066800" algn="l"/>
              </a:tabLst>
              <a:defRPr sz="4500" b="1">
                <a:solidFill>
                  <a:srgbClr val="FF26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BUT: Not translation into IMPACTS located in time and space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Forecasting impacts:…"/>
          <p:cNvSpPr txBox="1"/>
          <p:nvPr/>
        </p:nvSpPr>
        <p:spPr>
          <a:xfrm>
            <a:off x="5516009" y="2301866"/>
            <a:ext cx="7262680" cy="149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R="331470" indent="21589" algn="just" defTabSz="457200">
              <a:tabLst>
                <a:tab pos="1066800" algn="l"/>
              </a:tabLst>
              <a:defRPr sz="4800" b="1">
                <a:solidFill>
                  <a:srgbClr val="323081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Forecasting impacts:</a:t>
            </a:r>
          </a:p>
          <a:p>
            <a:pPr marR="331470" indent="21589" algn="just" defTabSz="457200">
              <a:tabLst>
                <a:tab pos="1066800" algn="l"/>
              </a:tabLst>
              <a:defRPr sz="4800" b="1">
                <a:solidFill>
                  <a:srgbClr val="FF26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Snow on roads</a:t>
            </a:r>
          </a:p>
        </p:txBody>
      </p:sp>
      <p:sp>
        <p:nvSpPr>
          <p:cNvPr id="333" name="Challenges to Goals"/>
          <p:cNvSpPr txBox="1">
            <a:spLocks noGrp="1"/>
          </p:cNvSpPr>
          <p:nvPr>
            <p:ph type="title" idx="4294967295"/>
          </p:nvPr>
        </p:nvSpPr>
        <p:spPr>
          <a:xfrm>
            <a:off x="486899" y="-1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>
            <a:lvl1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Challenges to Goals</a:t>
            </a:r>
          </a:p>
        </p:txBody>
      </p:sp>
      <p:pic>
        <p:nvPicPr>
          <p:cNvPr id="334" name="Captura de pantalla 2018-11-13 a les 1.13.44.jpg" descr="Captura de pantalla 2018-11-13 a les 1.13.4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502658"/>
            <a:ext cx="5199797" cy="3039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7" name="Grup"/>
          <p:cNvGrpSpPr/>
          <p:nvPr/>
        </p:nvGrpSpPr>
        <p:grpSpPr>
          <a:xfrm>
            <a:off x="19050" y="7561143"/>
            <a:ext cx="4764817" cy="1094332"/>
            <a:chOff x="0" y="0"/>
            <a:chExt cx="4764816" cy="1094330"/>
          </a:xfrm>
        </p:grpSpPr>
        <p:sp>
          <p:nvSpPr>
            <p:cNvPr id="335" name="Rectangle arrodonit"/>
            <p:cNvSpPr/>
            <p:nvPr/>
          </p:nvSpPr>
          <p:spPr>
            <a:xfrm>
              <a:off x="0" y="0"/>
              <a:ext cx="4764817" cy="1094331"/>
            </a:xfrm>
            <a:prstGeom prst="roundRect">
              <a:avLst>
                <a:gd name="adj" fmla="val 19023"/>
              </a:avLst>
            </a:prstGeom>
            <a:solidFill>
              <a:srgbClr val="C1FB75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336" name="www.anywhere-h2020.eu/catalogue"/>
            <p:cNvSpPr txBox="1"/>
            <p:nvPr/>
          </p:nvSpPr>
          <p:spPr>
            <a:xfrm>
              <a:off x="60971" y="53774"/>
              <a:ext cx="4642874" cy="9867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>
              <a:lvl1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latin typeface="+mj-lt"/>
                  <a:ea typeface="+mj-ea"/>
                  <a:cs typeface="+mj-cs"/>
                  <a:sym typeface="Helvetica"/>
                  <a:hlinkClick r:id="rId3"/>
                </a:defRPr>
              </a:lvl1pPr>
            </a:lstStyle>
            <a:p>
              <a:pPr>
                <a:defRPr u="none">
                  <a:solidFill>
                    <a:srgbClr val="000000"/>
                  </a:solidFill>
                  <a:uFillTx/>
                </a:defRPr>
              </a:pPr>
              <a:r>
                <a:rPr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hlinkClick r:id="rId3"/>
                </a:rPr>
                <a:t>www.anywhere-h2020.eu/catalogue</a:t>
              </a:r>
            </a:p>
          </p:txBody>
        </p:sp>
      </p:grpSp>
      <p:grpSp>
        <p:nvGrpSpPr>
          <p:cNvPr id="340" name="Grup"/>
          <p:cNvGrpSpPr/>
          <p:nvPr/>
        </p:nvGrpSpPr>
        <p:grpSpPr>
          <a:xfrm>
            <a:off x="211670" y="1562355"/>
            <a:ext cx="4969076" cy="2238113"/>
            <a:chOff x="0" y="0"/>
            <a:chExt cx="4969074" cy="2238111"/>
          </a:xfrm>
        </p:grpSpPr>
        <p:sp>
          <p:nvSpPr>
            <p:cNvPr id="338" name="Rectangle arrodonit"/>
            <p:cNvSpPr/>
            <p:nvPr/>
          </p:nvSpPr>
          <p:spPr>
            <a:xfrm>
              <a:off x="0" y="0"/>
              <a:ext cx="4969075" cy="2238112"/>
            </a:xfrm>
            <a:prstGeom prst="roundRect">
              <a:avLst>
                <a:gd name="adj" fmla="val 8744"/>
              </a:avLst>
            </a:prstGeom>
            <a:solidFill>
              <a:srgbClr val="C1FB75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339" name="Translate best adapted METEOROLOGICAL FORECASTS into IMPACT FORECASTS"/>
            <p:cNvSpPr txBox="1"/>
            <p:nvPr/>
          </p:nvSpPr>
          <p:spPr>
            <a:xfrm>
              <a:off x="57318" y="168464"/>
              <a:ext cx="4854439" cy="1901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r>
                <a:t>Translate best adapted METEOROLOGICAL FORECASTS into </a:t>
              </a:r>
              <a:r>
                <a:rPr>
                  <a:solidFill>
                    <a:srgbClr val="FF2600"/>
                  </a:solidFill>
                </a:rPr>
                <a:t>IMPACT FORECASTS</a:t>
              </a:r>
            </a:p>
          </p:txBody>
        </p:sp>
      </p:grpSp>
      <p:grpSp>
        <p:nvGrpSpPr>
          <p:cNvPr id="372" name="Grup"/>
          <p:cNvGrpSpPr/>
          <p:nvPr/>
        </p:nvGrpSpPr>
        <p:grpSpPr>
          <a:xfrm>
            <a:off x="4993630" y="3241469"/>
            <a:ext cx="7949164" cy="6296656"/>
            <a:chOff x="0" y="0"/>
            <a:chExt cx="7949161" cy="6296655"/>
          </a:xfrm>
        </p:grpSpPr>
        <p:pic>
          <p:nvPicPr>
            <p:cNvPr id="341" name="154f8e4b-20f2-41a0-a7ba-1db226690482.jpg" descr="154f8e4b-20f2-41a0-a7ba-1db226690482.jp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17099" t="18885" r="26662" b="14230"/>
            <a:stretch>
              <a:fillRect/>
            </a:stretch>
          </p:blipFill>
          <p:spPr>
            <a:xfrm>
              <a:off x="0" y="671537"/>
              <a:ext cx="5510039" cy="51728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71" name="Grup"/>
            <p:cNvGrpSpPr/>
            <p:nvPr/>
          </p:nvGrpSpPr>
          <p:grpSpPr>
            <a:xfrm>
              <a:off x="5489133" y="0"/>
              <a:ext cx="2460029" cy="6296656"/>
              <a:chOff x="0" y="0"/>
              <a:chExt cx="2460028" cy="6296655"/>
            </a:xfrm>
          </p:grpSpPr>
          <p:grpSp>
            <p:nvGrpSpPr>
              <p:cNvPr id="346" name="Grup"/>
              <p:cNvGrpSpPr/>
              <p:nvPr/>
            </p:nvGrpSpPr>
            <p:grpSpPr>
              <a:xfrm>
                <a:off x="49120" y="0"/>
                <a:ext cx="2410909" cy="1628665"/>
                <a:chOff x="0" y="0"/>
                <a:chExt cx="2410908" cy="1628664"/>
              </a:xfrm>
            </p:grpSpPr>
            <p:grpSp>
              <p:nvGrpSpPr>
                <p:cNvPr id="344" name="Grup"/>
                <p:cNvGrpSpPr/>
                <p:nvPr/>
              </p:nvGrpSpPr>
              <p:grpSpPr>
                <a:xfrm>
                  <a:off x="0" y="0"/>
                  <a:ext cx="2410909" cy="1007158"/>
                  <a:chOff x="0" y="0"/>
                  <a:chExt cx="2410908" cy="1007157"/>
                </a:xfrm>
              </p:grpSpPr>
              <p:sp>
                <p:nvSpPr>
                  <p:cNvPr id="342" name="Rectangle arrodonit"/>
                  <p:cNvSpPr/>
                  <p:nvPr/>
                </p:nvSpPr>
                <p:spPr>
                  <a:xfrm>
                    <a:off x="0" y="0"/>
                    <a:ext cx="2410909" cy="1007158"/>
                  </a:xfrm>
                  <a:prstGeom prst="roundRect">
                    <a:avLst>
                      <a:gd name="adj" fmla="val 8358"/>
                    </a:avLst>
                  </a:prstGeom>
                  <a:solidFill>
                    <a:srgbClr val="487FAD"/>
                  </a:solidFill>
                  <a:ln w="12700" cap="flat">
                    <a:noFill/>
                    <a:miter lim="400000"/>
                  </a:ln>
                  <a:effectLst>
                    <a:outerShdw blurRad="38100" dist="25400" dir="5400000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wrap="square" lIns="50800" tIns="50800" rIns="50800" bIns="50800" numCol="1" anchor="ctr">
                    <a:noAutofit/>
                  </a:bodyPr>
                  <a:lstStyle/>
                  <a:p>
                    <a:pPr>
                      <a:defRPr sz="1700" b="1">
                        <a:solidFill>
                          <a:srgbClr val="FFFFFF"/>
                        </a:solidFill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43" name="MH-EWS forecasts &amp; local information"/>
                  <p:cNvSpPr/>
                  <p:nvPr/>
                </p:nvSpPr>
                <p:spPr>
                  <a:xfrm>
                    <a:off x="24654" y="503578"/>
                    <a:ext cx="2361600" cy="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extrusionOk="0">
                        <a:moveTo>
                          <a:pt x="0" y="0"/>
                        </a:moveTo>
                        <a:lnTo>
                          <a:pt x="21600" y="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 wrap="square" lIns="50800" tIns="50800" rIns="50800" bIns="50800" numCol="1" anchor="ctr">
                    <a:spAutoFit/>
                  </a:bodyPr>
                  <a:lstStyle>
                    <a:lvl1pPr>
                      <a:defRPr sz="1700" b="1">
                        <a:solidFill>
                          <a:srgbClr val="FFFFFF"/>
                        </a:solidFill>
                        <a:latin typeface="+mj-lt"/>
                        <a:ea typeface="+mj-ea"/>
                        <a:cs typeface="+mj-cs"/>
                        <a:sym typeface="Helvetica"/>
                      </a:defRPr>
                    </a:lvl1pPr>
                  </a:lstStyle>
                  <a:p>
                    <a:r>
                      <a:t>MH-EWS forecasts &amp; local information</a:t>
                    </a:r>
                  </a:p>
                </p:txBody>
              </p:sp>
            </p:grpSp>
            <p:sp>
              <p:nvSpPr>
                <p:cNvPr id="345" name="Línia"/>
                <p:cNvSpPr/>
                <p:nvPr/>
              </p:nvSpPr>
              <p:spPr>
                <a:xfrm flipH="1">
                  <a:off x="1223836" y="1010184"/>
                  <a:ext cx="2" cy="618482"/>
                </a:xfrm>
                <a:prstGeom prst="line">
                  <a:avLst/>
                </a:prstGeom>
                <a:noFill/>
                <a:ln w="50800" cap="flat">
                  <a:solidFill>
                    <a:srgbClr val="477FAE"/>
                  </a:solidFill>
                  <a:prstDash val="solid"/>
                  <a:miter lim="400000"/>
                  <a:tailEnd type="triangle" w="med" len="med"/>
                </a:ln>
                <a:effectLst/>
              </p:spPr>
              <p:txBody>
                <a:bodyPr wrap="square" lIns="45718" tIns="45718" rIns="45718" bIns="45718" numCol="1" anchor="t">
                  <a:noAutofit/>
                </a:bodyPr>
                <a:lstStyle/>
                <a:p>
                  <a:endParaRPr/>
                </a:p>
              </p:txBody>
            </p:sp>
          </p:grpSp>
          <p:grpSp>
            <p:nvGrpSpPr>
              <p:cNvPr id="355" name="Grup"/>
              <p:cNvGrpSpPr/>
              <p:nvPr/>
            </p:nvGrpSpPr>
            <p:grpSpPr>
              <a:xfrm>
                <a:off x="49721" y="1629014"/>
                <a:ext cx="2410308" cy="1863583"/>
                <a:chOff x="0" y="0"/>
                <a:chExt cx="2410307" cy="1863581"/>
              </a:xfrm>
            </p:grpSpPr>
            <p:grpSp>
              <p:nvGrpSpPr>
                <p:cNvPr id="353" name="Grup"/>
                <p:cNvGrpSpPr/>
                <p:nvPr/>
              </p:nvGrpSpPr>
              <p:grpSpPr>
                <a:xfrm>
                  <a:off x="0" y="-1"/>
                  <a:ext cx="2410308" cy="1091513"/>
                  <a:chOff x="0" y="0"/>
                  <a:chExt cx="2410307" cy="1091511"/>
                </a:xfrm>
              </p:grpSpPr>
              <p:grpSp>
                <p:nvGrpSpPr>
                  <p:cNvPr id="349" name="Grup"/>
                  <p:cNvGrpSpPr/>
                  <p:nvPr/>
                </p:nvGrpSpPr>
                <p:grpSpPr>
                  <a:xfrm>
                    <a:off x="0" y="-1"/>
                    <a:ext cx="2410308" cy="1091513"/>
                    <a:chOff x="0" y="0"/>
                    <a:chExt cx="2410307" cy="1091511"/>
                  </a:xfrm>
                </p:grpSpPr>
                <p:sp>
                  <p:nvSpPr>
                    <p:cNvPr id="347" name="Rectangle arrodonit"/>
                    <p:cNvSpPr/>
                    <p:nvPr/>
                  </p:nvSpPr>
                  <p:spPr>
                    <a:xfrm>
                      <a:off x="0" y="0"/>
                      <a:ext cx="2410308" cy="1091512"/>
                    </a:xfrm>
                    <a:prstGeom prst="roundRect">
                      <a:avLst>
                        <a:gd name="adj" fmla="val 8358"/>
                      </a:avLst>
                    </a:prstGeom>
                    <a:solidFill>
                      <a:srgbClr val="487FAD"/>
                    </a:solidFill>
                    <a:ln w="12700" cap="flat">
                      <a:noFill/>
                      <a:miter lim="400000"/>
                    </a:ln>
                    <a:effectLst>
                      <a:outerShdw blurRad="38100" dist="25400" dir="5400000" rotWithShape="0">
                        <a:srgbClr val="000000">
                          <a:alpha val="50000"/>
                        </a:srgbClr>
                      </a:outerShdw>
                    </a:effectLst>
                  </p:spPr>
                  <p:txBody>
                    <a:bodyPr wrap="square" lIns="50800" tIns="50800" rIns="50800" bIns="50800" numCol="1" anchor="ctr">
                      <a:noAutofit/>
                    </a:bodyPr>
                    <a:lstStyle/>
                    <a:p>
                      <a:pPr>
                        <a:defRPr sz="1700" b="1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p:txBody>
                </p:sp>
                <p:sp>
                  <p:nvSpPr>
                    <p:cNvPr id="348" name="Weather impact on roads"/>
                    <p:cNvSpPr/>
                    <p:nvPr/>
                  </p:nvSpPr>
                  <p:spPr>
                    <a:xfrm>
                      <a:off x="26720" y="545755"/>
                      <a:ext cx="2356868" cy="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extrusionOk="0">
                          <a:moveTo>
                            <a:pt x="0" y="0"/>
                          </a:moveTo>
                          <a:lnTo>
                            <a:pt x="21600" y="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 wrap="square" lIns="50800" tIns="50800" rIns="50800" bIns="50800" numCol="1" anchor="ctr">
                      <a:spAutoFit/>
                    </a:bodyPr>
                    <a:lstStyle>
                      <a:lvl1pPr>
                        <a:defRPr sz="1700" b="1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lvl1pPr>
                    </a:lstStyle>
                    <a:p>
                      <a:r>
                        <a:t>   Weather impact on roads</a:t>
                      </a:r>
                    </a:p>
                  </p:txBody>
                </p:sp>
              </p:grpSp>
              <p:grpSp>
                <p:nvGrpSpPr>
                  <p:cNvPr id="352" name="Grup"/>
                  <p:cNvGrpSpPr/>
                  <p:nvPr/>
                </p:nvGrpSpPr>
                <p:grpSpPr>
                  <a:xfrm>
                    <a:off x="68682" y="96594"/>
                    <a:ext cx="369714" cy="310925"/>
                    <a:chOff x="0" y="0"/>
                    <a:chExt cx="369713" cy="310924"/>
                  </a:xfrm>
                </p:grpSpPr>
                <p:sp>
                  <p:nvSpPr>
                    <p:cNvPr id="350" name="Forma"/>
                    <p:cNvSpPr/>
                    <p:nvPr/>
                  </p:nvSpPr>
                  <p:spPr>
                    <a:xfrm>
                      <a:off x="-1" y="54422"/>
                      <a:ext cx="257624" cy="256503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599" extrusionOk="0">
                          <a:moveTo>
                            <a:pt x="9384" y="0"/>
                          </a:moveTo>
                          <a:cubicBezTo>
                            <a:pt x="9373" y="0"/>
                            <a:pt x="9237" y="27"/>
                            <a:pt x="9075" y="54"/>
                          </a:cubicBezTo>
                          <a:lnTo>
                            <a:pt x="7468" y="445"/>
                          </a:lnTo>
                          <a:cubicBezTo>
                            <a:pt x="7312" y="494"/>
                            <a:pt x="7177" y="531"/>
                            <a:pt x="7166" y="537"/>
                          </a:cubicBezTo>
                          <a:cubicBezTo>
                            <a:pt x="7161" y="542"/>
                            <a:pt x="7154" y="677"/>
                            <a:pt x="7154" y="840"/>
                          </a:cubicBezTo>
                          <a:lnTo>
                            <a:pt x="7166" y="1761"/>
                          </a:lnTo>
                          <a:cubicBezTo>
                            <a:pt x="7166" y="1924"/>
                            <a:pt x="7047" y="2119"/>
                            <a:pt x="6902" y="2190"/>
                          </a:cubicBezTo>
                          <a:lnTo>
                            <a:pt x="6151" y="2574"/>
                          </a:lnTo>
                          <a:cubicBezTo>
                            <a:pt x="6006" y="2655"/>
                            <a:pt x="5778" y="2644"/>
                            <a:pt x="5649" y="2547"/>
                          </a:cubicBezTo>
                          <a:lnTo>
                            <a:pt x="4900" y="2010"/>
                          </a:lnTo>
                          <a:cubicBezTo>
                            <a:pt x="4765" y="1913"/>
                            <a:pt x="4651" y="1842"/>
                            <a:pt x="4645" y="1848"/>
                          </a:cubicBezTo>
                          <a:cubicBezTo>
                            <a:pt x="4640" y="1853"/>
                            <a:pt x="4527" y="1941"/>
                            <a:pt x="4398" y="2044"/>
                          </a:cubicBezTo>
                          <a:lnTo>
                            <a:pt x="3162" y="3116"/>
                          </a:lnTo>
                          <a:cubicBezTo>
                            <a:pt x="3043" y="3230"/>
                            <a:pt x="2941" y="3327"/>
                            <a:pt x="2936" y="3333"/>
                          </a:cubicBezTo>
                          <a:cubicBezTo>
                            <a:pt x="2930" y="3338"/>
                            <a:pt x="2990" y="3462"/>
                            <a:pt x="3065" y="3609"/>
                          </a:cubicBezTo>
                          <a:lnTo>
                            <a:pt x="3490" y="4401"/>
                          </a:lnTo>
                          <a:cubicBezTo>
                            <a:pt x="3566" y="4548"/>
                            <a:pt x="3551" y="4769"/>
                            <a:pt x="3448" y="4899"/>
                          </a:cubicBezTo>
                          <a:lnTo>
                            <a:pt x="2909" y="5648"/>
                          </a:lnTo>
                          <a:cubicBezTo>
                            <a:pt x="2817" y="5783"/>
                            <a:pt x="2612" y="5879"/>
                            <a:pt x="2450" y="5858"/>
                          </a:cubicBezTo>
                          <a:lnTo>
                            <a:pt x="1548" y="5739"/>
                          </a:lnTo>
                          <a:cubicBezTo>
                            <a:pt x="1386" y="5717"/>
                            <a:pt x="1251" y="5707"/>
                            <a:pt x="1246" y="5712"/>
                          </a:cubicBezTo>
                          <a:cubicBezTo>
                            <a:pt x="1241" y="5717"/>
                            <a:pt x="1181" y="5848"/>
                            <a:pt x="1111" y="6000"/>
                          </a:cubicBezTo>
                          <a:lnTo>
                            <a:pt x="518" y="7483"/>
                          </a:lnTo>
                          <a:cubicBezTo>
                            <a:pt x="464" y="7640"/>
                            <a:pt x="420" y="7776"/>
                            <a:pt x="415" y="7781"/>
                          </a:cubicBezTo>
                          <a:cubicBezTo>
                            <a:pt x="415" y="7792"/>
                            <a:pt x="523" y="7874"/>
                            <a:pt x="658" y="7966"/>
                          </a:cubicBezTo>
                          <a:lnTo>
                            <a:pt x="1381" y="8454"/>
                          </a:lnTo>
                          <a:cubicBezTo>
                            <a:pt x="1516" y="8546"/>
                            <a:pt x="1602" y="8752"/>
                            <a:pt x="1570" y="8914"/>
                          </a:cubicBezTo>
                          <a:lnTo>
                            <a:pt x="1420" y="9944"/>
                          </a:lnTo>
                          <a:cubicBezTo>
                            <a:pt x="1404" y="10106"/>
                            <a:pt x="1263" y="10291"/>
                            <a:pt x="1106" y="10345"/>
                          </a:cubicBezTo>
                          <a:lnTo>
                            <a:pt x="280" y="10648"/>
                          </a:lnTo>
                          <a:cubicBezTo>
                            <a:pt x="123" y="10702"/>
                            <a:pt x="0" y="10758"/>
                            <a:pt x="0" y="10769"/>
                          </a:cubicBezTo>
                          <a:cubicBezTo>
                            <a:pt x="0" y="10779"/>
                            <a:pt x="6" y="10919"/>
                            <a:pt x="17" y="11082"/>
                          </a:cubicBezTo>
                          <a:lnTo>
                            <a:pt x="167" y="12626"/>
                          </a:lnTo>
                          <a:cubicBezTo>
                            <a:pt x="194" y="12789"/>
                            <a:pt x="210" y="12930"/>
                            <a:pt x="216" y="12941"/>
                          </a:cubicBezTo>
                          <a:cubicBezTo>
                            <a:pt x="216" y="12952"/>
                            <a:pt x="350" y="12974"/>
                            <a:pt x="518" y="12990"/>
                          </a:cubicBezTo>
                          <a:lnTo>
                            <a:pt x="1354" y="13082"/>
                          </a:lnTo>
                          <a:cubicBezTo>
                            <a:pt x="1516" y="13098"/>
                            <a:pt x="1688" y="13245"/>
                            <a:pt x="1737" y="13402"/>
                          </a:cubicBezTo>
                          <a:lnTo>
                            <a:pt x="2121" y="14501"/>
                          </a:lnTo>
                          <a:cubicBezTo>
                            <a:pt x="2181" y="14653"/>
                            <a:pt x="2142" y="14881"/>
                            <a:pt x="2028" y="15000"/>
                          </a:cubicBezTo>
                          <a:lnTo>
                            <a:pt x="1457" y="15624"/>
                          </a:lnTo>
                          <a:cubicBezTo>
                            <a:pt x="1349" y="15743"/>
                            <a:pt x="1258" y="15850"/>
                            <a:pt x="1263" y="15856"/>
                          </a:cubicBezTo>
                          <a:cubicBezTo>
                            <a:pt x="1268" y="15861"/>
                            <a:pt x="1338" y="15986"/>
                            <a:pt x="1425" y="16127"/>
                          </a:cubicBezTo>
                          <a:lnTo>
                            <a:pt x="2256" y="17380"/>
                          </a:lnTo>
                          <a:cubicBezTo>
                            <a:pt x="2353" y="17510"/>
                            <a:pt x="2440" y="17623"/>
                            <a:pt x="2445" y="17634"/>
                          </a:cubicBezTo>
                          <a:cubicBezTo>
                            <a:pt x="2450" y="17639"/>
                            <a:pt x="2579" y="17595"/>
                            <a:pt x="2730" y="17535"/>
                          </a:cubicBezTo>
                          <a:lnTo>
                            <a:pt x="3490" y="17232"/>
                          </a:lnTo>
                          <a:cubicBezTo>
                            <a:pt x="3641" y="17173"/>
                            <a:pt x="3863" y="17216"/>
                            <a:pt x="3976" y="17336"/>
                          </a:cubicBezTo>
                          <a:lnTo>
                            <a:pt x="4905" y="18192"/>
                          </a:lnTo>
                          <a:cubicBezTo>
                            <a:pt x="5029" y="18295"/>
                            <a:pt x="5100" y="18511"/>
                            <a:pt x="5062" y="18673"/>
                          </a:cubicBezTo>
                          <a:lnTo>
                            <a:pt x="4851" y="19476"/>
                          </a:lnTo>
                          <a:cubicBezTo>
                            <a:pt x="4808" y="19633"/>
                            <a:pt x="4780" y="19769"/>
                            <a:pt x="4785" y="19774"/>
                          </a:cubicBezTo>
                          <a:cubicBezTo>
                            <a:pt x="4791" y="19780"/>
                            <a:pt x="4915" y="19850"/>
                            <a:pt x="5055" y="19937"/>
                          </a:cubicBezTo>
                          <a:lnTo>
                            <a:pt x="6345" y="20631"/>
                          </a:lnTo>
                          <a:cubicBezTo>
                            <a:pt x="6491" y="20701"/>
                            <a:pt x="6621" y="20761"/>
                            <a:pt x="6632" y="20766"/>
                          </a:cubicBezTo>
                          <a:cubicBezTo>
                            <a:pt x="6637" y="20772"/>
                            <a:pt x="6735" y="20668"/>
                            <a:pt x="6843" y="20543"/>
                          </a:cubicBezTo>
                          <a:lnTo>
                            <a:pt x="7370" y="19932"/>
                          </a:lnTo>
                          <a:cubicBezTo>
                            <a:pt x="7478" y="19807"/>
                            <a:pt x="7694" y="19742"/>
                            <a:pt x="7851" y="19791"/>
                          </a:cubicBezTo>
                          <a:lnTo>
                            <a:pt x="9136" y="20116"/>
                          </a:lnTo>
                          <a:cubicBezTo>
                            <a:pt x="9298" y="20149"/>
                            <a:pt x="9459" y="20306"/>
                            <a:pt x="9497" y="20468"/>
                          </a:cubicBezTo>
                          <a:lnTo>
                            <a:pt x="9680" y="21259"/>
                          </a:lnTo>
                          <a:cubicBezTo>
                            <a:pt x="9718" y="21422"/>
                            <a:pt x="9756" y="21552"/>
                            <a:pt x="9761" y="21552"/>
                          </a:cubicBezTo>
                          <a:cubicBezTo>
                            <a:pt x="9767" y="21552"/>
                            <a:pt x="9911" y="21562"/>
                            <a:pt x="10073" y="21573"/>
                          </a:cubicBezTo>
                          <a:lnTo>
                            <a:pt x="10500" y="21595"/>
                          </a:lnTo>
                          <a:cubicBezTo>
                            <a:pt x="10662" y="21600"/>
                            <a:pt x="10931" y="21600"/>
                            <a:pt x="11098" y="21595"/>
                          </a:cubicBezTo>
                          <a:lnTo>
                            <a:pt x="11525" y="21573"/>
                          </a:lnTo>
                          <a:cubicBezTo>
                            <a:pt x="11687" y="21562"/>
                            <a:pt x="11828" y="21552"/>
                            <a:pt x="11839" y="21552"/>
                          </a:cubicBezTo>
                          <a:cubicBezTo>
                            <a:pt x="11849" y="21552"/>
                            <a:pt x="11882" y="21416"/>
                            <a:pt x="11920" y="21259"/>
                          </a:cubicBezTo>
                          <a:lnTo>
                            <a:pt x="12103" y="20468"/>
                          </a:lnTo>
                          <a:cubicBezTo>
                            <a:pt x="12141" y="20306"/>
                            <a:pt x="12302" y="20149"/>
                            <a:pt x="12464" y="20116"/>
                          </a:cubicBezTo>
                          <a:lnTo>
                            <a:pt x="13749" y="19791"/>
                          </a:lnTo>
                          <a:cubicBezTo>
                            <a:pt x="13906" y="19742"/>
                            <a:pt x="14120" y="19807"/>
                            <a:pt x="14228" y="19932"/>
                          </a:cubicBezTo>
                          <a:lnTo>
                            <a:pt x="14757" y="20543"/>
                          </a:lnTo>
                          <a:cubicBezTo>
                            <a:pt x="14865" y="20668"/>
                            <a:pt x="14957" y="20767"/>
                            <a:pt x="14968" y="20766"/>
                          </a:cubicBezTo>
                          <a:cubicBezTo>
                            <a:pt x="14974" y="20761"/>
                            <a:pt x="15102" y="20701"/>
                            <a:pt x="15253" y="20631"/>
                          </a:cubicBezTo>
                          <a:lnTo>
                            <a:pt x="16543" y="19937"/>
                          </a:lnTo>
                          <a:cubicBezTo>
                            <a:pt x="16683" y="19850"/>
                            <a:pt x="16802" y="19780"/>
                            <a:pt x="16813" y="19774"/>
                          </a:cubicBezTo>
                          <a:cubicBezTo>
                            <a:pt x="16818" y="19769"/>
                            <a:pt x="16792" y="19633"/>
                            <a:pt x="16749" y="19476"/>
                          </a:cubicBezTo>
                          <a:lnTo>
                            <a:pt x="16538" y="18673"/>
                          </a:lnTo>
                          <a:cubicBezTo>
                            <a:pt x="16495" y="18516"/>
                            <a:pt x="16565" y="18301"/>
                            <a:pt x="16695" y="18192"/>
                          </a:cubicBezTo>
                          <a:lnTo>
                            <a:pt x="17622" y="17336"/>
                          </a:lnTo>
                          <a:cubicBezTo>
                            <a:pt x="17736" y="17216"/>
                            <a:pt x="17957" y="17173"/>
                            <a:pt x="18108" y="17232"/>
                          </a:cubicBezTo>
                          <a:lnTo>
                            <a:pt x="18868" y="17535"/>
                          </a:lnTo>
                          <a:cubicBezTo>
                            <a:pt x="19019" y="17595"/>
                            <a:pt x="19150" y="17639"/>
                            <a:pt x="19155" y="17634"/>
                          </a:cubicBezTo>
                          <a:cubicBezTo>
                            <a:pt x="19160" y="17628"/>
                            <a:pt x="19247" y="17515"/>
                            <a:pt x="19344" y="17380"/>
                          </a:cubicBezTo>
                          <a:lnTo>
                            <a:pt x="20175" y="16127"/>
                          </a:lnTo>
                          <a:cubicBezTo>
                            <a:pt x="20262" y="15986"/>
                            <a:pt x="20332" y="15861"/>
                            <a:pt x="20337" y="15856"/>
                          </a:cubicBezTo>
                          <a:cubicBezTo>
                            <a:pt x="20342" y="15850"/>
                            <a:pt x="20256" y="15743"/>
                            <a:pt x="20143" y="15624"/>
                          </a:cubicBezTo>
                          <a:lnTo>
                            <a:pt x="19570" y="14989"/>
                          </a:lnTo>
                          <a:cubicBezTo>
                            <a:pt x="19462" y="14869"/>
                            <a:pt x="19419" y="14642"/>
                            <a:pt x="19479" y="14491"/>
                          </a:cubicBezTo>
                          <a:lnTo>
                            <a:pt x="19862" y="13390"/>
                          </a:lnTo>
                          <a:cubicBezTo>
                            <a:pt x="19910" y="13233"/>
                            <a:pt x="20082" y="13088"/>
                            <a:pt x="20244" y="13072"/>
                          </a:cubicBezTo>
                          <a:lnTo>
                            <a:pt x="21081" y="12978"/>
                          </a:lnTo>
                          <a:cubicBezTo>
                            <a:pt x="21243" y="12962"/>
                            <a:pt x="21379" y="12940"/>
                            <a:pt x="21384" y="12929"/>
                          </a:cubicBezTo>
                          <a:cubicBezTo>
                            <a:pt x="21384" y="12918"/>
                            <a:pt x="21404" y="12784"/>
                            <a:pt x="21431" y="12616"/>
                          </a:cubicBezTo>
                          <a:lnTo>
                            <a:pt x="21583" y="11072"/>
                          </a:lnTo>
                          <a:cubicBezTo>
                            <a:pt x="21594" y="10909"/>
                            <a:pt x="21600" y="10767"/>
                            <a:pt x="21600" y="10757"/>
                          </a:cubicBezTo>
                          <a:cubicBezTo>
                            <a:pt x="21584" y="10757"/>
                            <a:pt x="21460" y="10702"/>
                            <a:pt x="21303" y="10648"/>
                          </a:cubicBezTo>
                          <a:lnTo>
                            <a:pt x="20477" y="10345"/>
                          </a:lnTo>
                          <a:cubicBezTo>
                            <a:pt x="20321" y="10291"/>
                            <a:pt x="20180" y="10106"/>
                            <a:pt x="20163" y="9944"/>
                          </a:cubicBezTo>
                          <a:lnTo>
                            <a:pt x="20013" y="8914"/>
                          </a:lnTo>
                          <a:cubicBezTo>
                            <a:pt x="19981" y="8752"/>
                            <a:pt x="20067" y="8546"/>
                            <a:pt x="20202" y="8454"/>
                          </a:cubicBezTo>
                          <a:lnTo>
                            <a:pt x="20926" y="7966"/>
                          </a:lnTo>
                          <a:cubicBezTo>
                            <a:pt x="21060" y="7874"/>
                            <a:pt x="21174" y="7792"/>
                            <a:pt x="21168" y="7781"/>
                          </a:cubicBezTo>
                          <a:cubicBezTo>
                            <a:pt x="21168" y="7770"/>
                            <a:pt x="21119" y="7640"/>
                            <a:pt x="21065" y="7483"/>
                          </a:cubicBezTo>
                          <a:lnTo>
                            <a:pt x="20472" y="6000"/>
                          </a:lnTo>
                          <a:cubicBezTo>
                            <a:pt x="20402" y="5848"/>
                            <a:pt x="20342" y="5723"/>
                            <a:pt x="20337" y="5712"/>
                          </a:cubicBezTo>
                          <a:cubicBezTo>
                            <a:pt x="20332" y="5701"/>
                            <a:pt x="20197" y="5717"/>
                            <a:pt x="20035" y="5739"/>
                          </a:cubicBezTo>
                          <a:lnTo>
                            <a:pt x="19133" y="5858"/>
                          </a:lnTo>
                          <a:cubicBezTo>
                            <a:pt x="18971" y="5879"/>
                            <a:pt x="18761" y="5788"/>
                            <a:pt x="18674" y="5648"/>
                          </a:cubicBezTo>
                          <a:lnTo>
                            <a:pt x="18135" y="4899"/>
                          </a:lnTo>
                          <a:cubicBezTo>
                            <a:pt x="18032" y="4769"/>
                            <a:pt x="18017" y="4548"/>
                            <a:pt x="18093" y="4401"/>
                          </a:cubicBezTo>
                          <a:lnTo>
                            <a:pt x="18518" y="3609"/>
                          </a:lnTo>
                          <a:cubicBezTo>
                            <a:pt x="18593" y="3462"/>
                            <a:pt x="18653" y="3338"/>
                            <a:pt x="18647" y="3333"/>
                          </a:cubicBezTo>
                          <a:cubicBezTo>
                            <a:pt x="18642" y="3327"/>
                            <a:pt x="18540" y="3230"/>
                            <a:pt x="18422" y="3116"/>
                          </a:cubicBezTo>
                          <a:lnTo>
                            <a:pt x="17186" y="2044"/>
                          </a:lnTo>
                          <a:cubicBezTo>
                            <a:pt x="17056" y="1941"/>
                            <a:pt x="16943" y="1853"/>
                            <a:pt x="16938" y="1848"/>
                          </a:cubicBezTo>
                          <a:cubicBezTo>
                            <a:pt x="16932" y="1842"/>
                            <a:pt x="16813" y="1918"/>
                            <a:pt x="16683" y="2010"/>
                          </a:cubicBezTo>
                          <a:lnTo>
                            <a:pt x="15934" y="2547"/>
                          </a:lnTo>
                          <a:cubicBezTo>
                            <a:pt x="15800" y="2644"/>
                            <a:pt x="15572" y="2655"/>
                            <a:pt x="15432" y="2574"/>
                          </a:cubicBezTo>
                          <a:lnTo>
                            <a:pt x="14682" y="2190"/>
                          </a:lnTo>
                          <a:cubicBezTo>
                            <a:pt x="14531" y="2119"/>
                            <a:pt x="14411" y="1929"/>
                            <a:pt x="14417" y="1761"/>
                          </a:cubicBezTo>
                          <a:lnTo>
                            <a:pt x="14429" y="840"/>
                          </a:lnTo>
                          <a:cubicBezTo>
                            <a:pt x="14429" y="677"/>
                            <a:pt x="14428" y="537"/>
                            <a:pt x="14417" y="537"/>
                          </a:cubicBezTo>
                          <a:cubicBezTo>
                            <a:pt x="14411" y="531"/>
                            <a:pt x="14272" y="494"/>
                            <a:pt x="14115" y="445"/>
                          </a:cubicBezTo>
                          <a:lnTo>
                            <a:pt x="12508" y="54"/>
                          </a:lnTo>
                          <a:cubicBezTo>
                            <a:pt x="12346" y="22"/>
                            <a:pt x="12205" y="0"/>
                            <a:pt x="12200" y="0"/>
                          </a:cubicBezTo>
                          <a:cubicBezTo>
                            <a:pt x="12189" y="0"/>
                            <a:pt x="12125" y="120"/>
                            <a:pt x="12049" y="266"/>
                          </a:cubicBezTo>
                          <a:lnTo>
                            <a:pt x="11628" y="1096"/>
                          </a:lnTo>
                          <a:cubicBezTo>
                            <a:pt x="11552" y="1242"/>
                            <a:pt x="11358" y="1355"/>
                            <a:pt x="11196" y="1350"/>
                          </a:cubicBezTo>
                          <a:lnTo>
                            <a:pt x="10387" y="1350"/>
                          </a:lnTo>
                          <a:cubicBezTo>
                            <a:pt x="10225" y="1355"/>
                            <a:pt x="10025" y="1242"/>
                            <a:pt x="9955" y="1096"/>
                          </a:cubicBezTo>
                          <a:lnTo>
                            <a:pt x="9534" y="266"/>
                          </a:lnTo>
                          <a:cubicBezTo>
                            <a:pt x="9458" y="120"/>
                            <a:pt x="9394" y="0"/>
                            <a:pt x="9384" y="0"/>
                          </a:cubicBezTo>
                          <a:close/>
                          <a:moveTo>
                            <a:pt x="10792" y="5820"/>
                          </a:moveTo>
                          <a:cubicBezTo>
                            <a:pt x="13533" y="5820"/>
                            <a:pt x="15761" y="8053"/>
                            <a:pt x="15761" y="10811"/>
                          </a:cubicBezTo>
                          <a:cubicBezTo>
                            <a:pt x="15761" y="13569"/>
                            <a:pt x="13533" y="15801"/>
                            <a:pt x="10792" y="15801"/>
                          </a:cubicBezTo>
                          <a:cubicBezTo>
                            <a:pt x="8051" y="15801"/>
                            <a:pt x="5822" y="13569"/>
                            <a:pt x="5822" y="10811"/>
                          </a:cubicBezTo>
                          <a:cubicBezTo>
                            <a:pt x="5822" y="8053"/>
                            <a:pt x="8045" y="5820"/>
                            <a:pt x="10792" y="5820"/>
                          </a:cubicBezTo>
                          <a:close/>
                          <a:moveTo>
                            <a:pt x="10792" y="7592"/>
                          </a:moveTo>
                          <a:cubicBezTo>
                            <a:pt x="9016" y="7592"/>
                            <a:pt x="7581" y="9033"/>
                            <a:pt x="7581" y="10816"/>
                          </a:cubicBezTo>
                          <a:cubicBezTo>
                            <a:pt x="7581" y="12593"/>
                            <a:pt x="9016" y="14040"/>
                            <a:pt x="10792" y="14040"/>
                          </a:cubicBezTo>
                          <a:cubicBezTo>
                            <a:pt x="12567" y="14040"/>
                            <a:pt x="14002" y="12599"/>
                            <a:pt x="14002" y="10816"/>
                          </a:cubicBezTo>
                          <a:cubicBezTo>
                            <a:pt x="14002" y="9033"/>
                            <a:pt x="12567" y="7592"/>
                            <a:pt x="10792" y="7592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50800" tIns="50800" rIns="50800" bIns="50800" numCol="1" anchor="ctr">
                      <a:noAutofit/>
                    </a:bodyPr>
                    <a:lstStyle/>
                    <a:p>
                      <a:pPr>
                        <a:defRPr sz="2400">
                          <a:solidFill>
                            <a:srgbClr val="FFFFFF"/>
                          </a:solidFill>
                        </a:defRPr>
                      </a:pPr>
                      <a:endParaRPr/>
                    </a:p>
                  </p:txBody>
                </p:sp>
                <p:sp>
                  <p:nvSpPr>
                    <p:cNvPr id="351" name="Forma"/>
                    <p:cNvSpPr/>
                    <p:nvPr/>
                  </p:nvSpPr>
                  <p:spPr>
                    <a:xfrm>
                      <a:off x="219654" y="-1"/>
                      <a:ext cx="150060" cy="15009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532" h="21555" extrusionOk="0">
                          <a:moveTo>
                            <a:pt x="12837" y="2"/>
                          </a:moveTo>
                          <a:cubicBezTo>
                            <a:pt x="12731" y="-11"/>
                            <a:pt x="12661" y="38"/>
                            <a:pt x="12588" y="172"/>
                          </a:cubicBezTo>
                          <a:cubicBezTo>
                            <a:pt x="12292" y="721"/>
                            <a:pt x="11969" y="1258"/>
                            <a:pt x="11661" y="1801"/>
                          </a:cubicBezTo>
                          <a:cubicBezTo>
                            <a:pt x="11547" y="2001"/>
                            <a:pt x="11418" y="2099"/>
                            <a:pt x="11153" y="2073"/>
                          </a:cubicBezTo>
                          <a:cubicBezTo>
                            <a:pt x="10691" y="2028"/>
                            <a:pt x="10220" y="2032"/>
                            <a:pt x="9759" y="2112"/>
                          </a:cubicBezTo>
                          <a:cubicBezTo>
                            <a:pt x="9550" y="2148"/>
                            <a:pt x="9432" y="2095"/>
                            <a:pt x="9318" y="1917"/>
                          </a:cubicBezTo>
                          <a:cubicBezTo>
                            <a:pt x="8969" y="1370"/>
                            <a:pt x="8594" y="841"/>
                            <a:pt x="8243" y="295"/>
                          </a:cubicBezTo>
                          <a:cubicBezTo>
                            <a:pt x="8145" y="142"/>
                            <a:pt x="8068" y="122"/>
                            <a:pt x="7905" y="198"/>
                          </a:cubicBezTo>
                          <a:cubicBezTo>
                            <a:pt x="6845" y="688"/>
                            <a:pt x="5781" y="1174"/>
                            <a:pt x="4712" y="1644"/>
                          </a:cubicBezTo>
                          <a:cubicBezTo>
                            <a:pt x="4517" y="1730"/>
                            <a:pt x="4517" y="1820"/>
                            <a:pt x="4567" y="1996"/>
                          </a:cubicBezTo>
                          <a:cubicBezTo>
                            <a:pt x="4742" y="2608"/>
                            <a:pt x="4890" y="3227"/>
                            <a:pt x="5065" y="3839"/>
                          </a:cubicBezTo>
                          <a:cubicBezTo>
                            <a:pt x="5122" y="4038"/>
                            <a:pt x="5098" y="4170"/>
                            <a:pt x="4932" y="4306"/>
                          </a:cubicBezTo>
                          <a:cubicBezTo>
                            <a:pt x="4561" y="4610"/>
                            <a:pt x="4227" y="4959"/>
                            <a:pt x="3950" y="5348"/>
                          </a:cubicBezTo>
                          <a:cubicBezTo>
                            <a:pt x="3802" y="5555"/>
                            <a:pt x="3648" y="5573"/>
                            <a:pt x="3439" y="5530"/>
                          </a:cubicBezTo>
                          <a:cubicBezTo>
                            <a:pt x="2827" y="5405"/>
                            <a:pt x="2213" y="5295"/>
                            <a:pt x="1605" y="5156"/>
                          </a:cubicBezTo>
                          <a:cubicBezTo>
                            <a:pt x="1409" y="5111"/>
                            <a:pt x="1325" y="5153"/>
                            <a:pt x="1257" y="5338"/>
                          </a:cubicBezTo>
                          <a:cubicBezTo>
                            <a:pt x="856" y="6423"/>
                            <a:pt x="449" y="7506"/>
                            <a:pt x="35" y="8586"/>
                          </a:cubicBezTo>
                          <a:cubicBezTo>
                            <a:pt x="-34" y="8767"/>
                            <a:pt x="-6" y="8857"/>
                            <a:pt x="173" y="8954"/>
                          </a:cubicBezTo>
                          <a:cubicBezTo>
                            <a:pt x="722" y="9251"/>
                            <a:pt x="1256" y="9574"/>
                            <a:pt x="1798" y="9882"/>
                          </a:cubicBezTo>
                          <a:cubicBezTo>
                            <a:pt x="2001" y="9997"/>
                            <a:pt x="2093" y="10127"/>
                            <a:pt x="2064" y="10392"/>
                          </a:cubicBezTo>
                          <a:cubicBezTo>
                            <a:pt x="2014" y="10855"/>
                            <a:pt x="2039" y="11326"/>
                            <a:pt x="2116" y="11788"/>
                          </a:cubicBezTo>
                          <a:cubicBezTo>
                            <a:pt x="2151" y="11998"/>
                            <a:pt x="2089" y="12115"/>
                            <a:pt x="1913" y="12228"/>
                          </a:cubicBezTo>
                          <a:cubicBezTo>
                            <a:pt x="1367" y="12578"/>
                            <a:pt x="837" y="12953"/>
                            <a:pt x="291" y="13303"/>
                          </a:cubicBezTo>
                          <a:cubicBezTo>
                            <a:pt x="136" y="13403"/>
                            <a:pt x="124" y="13482"/>
                            <a:pt x="199" y="13643"/>
                          </a:cubicBezTo>
                          <a:cubicBezTo>
                            <a:pt x="688" y="14705"/>
                            <a:pt x="1172" y="15768"/>
                            <a:pt x="1642" y="16837"/>
                          </a:cubicBezTo>
                          <a:cubicBezTo>
                            <a:pt x="1728" y="17034"/>
                            <a:pt x="1818" y="17032"/>
                            <a:pt x="1994" y="16982"/>
                          </a:cubicBezTo>
                          <a:cubicBezTo>
                            <a:pt x="2605" y="16807"/>
                            <a:pt x="3223" y="16651"/>
                            <a:pt x="3839" y="16489"/>
                          </a:cubicBezTo>
                          <a:cubicBezTo>
                            <a:pt x="3930" y="16465"/>
                            <a:pt x="4023" y="16451"/>
                            <a:pt x="4118" y="16432"/>
                          </a:cubicBezTo>
                          <a:cubicBezTo>
                            <a:pt x="4164" y="16485"/>
                            <a:pt x="4202" y="16532"/>
                            <a:pt x="4241" y="16576"/>
                          </a:cubicBezTo>
                          <a:cubicBezTo>
                            <a:pt x="4568" y="16944"/>
                            <a:pt x="4922" y="17287"/>
                            <a:pt x="5319" y="17573"/>
                          </a:cubicBezTo>
                          <a:cubicBezTo>
                            <a:pt x="5534" y="17728"/>
                            <a:pt x="5572" y="17885"/>
                            <a:pt x="5524" y="18114"/>
                          </a:cubicBezTo>
                          <a:cubicBezTo>
                            <a:pt x="5398" y="18725"/>
                            <a:pt x="5287" y="19339"/>
                            <a:pt x="5149" y="19947"/>
                          </a:cubicBezTo>
                          <a:cubicBezTo>
                            <a:pt x="5105" y="20142"/>
                            <a:pt x="5145" y="20229"/>
                            <a:pt x="5331" y="20297"/>
                          </a:cubicBezTo>
                          <a:cubicBezTo>
                            <a:pt x="6415" y="20698"/>
                            <a:pt x="7497" y="21106"/>
                            <a:pt x="8576" y="21520"/>
                          </a:cubicBezTo>
                          <a:cubicBezTo>
                            <a:pt x="8757" y="21589"/>
                            <a:pt x="8847" y="21563"/>
                            <a:pt x="8944" y="21383"/>
                          </a:cubicBezTo>
                          <a:cubicBezTo>
                            <a:pt x="9241" y="20834"/>
                            <a:pt x="9562" y="20299"/>
                            <a:pt x="9871" y="19757"/>
                          </a:cubicBezTo>
                          <a:cubicBezTo>
                            <a:pt x="9985" y="19558"/>
                            <a:pt x="10110" y="19452"/>
                            <a:pt x="10378" y="19481"/>
                          </a:cubicBezTo>
                          <a:cubicBezTo>
                            <a:pt x="10828" y="19528"/>
                            <a:pt x="11291" y="19534"/>
                            <a:pt x="11737" y="19445"/>
                          </a:cubicBezTo>
                          <a:cubicBezTo>
                            <a:pt x="12009" y="19391"/>
                            <a:pt x="12126" y="19505"/>
                            <a:pt x="12252" y="19698"/>
                          </a:cubicBezTo>
                          <a:cubicBezTo>
                            <a:pt x="12593" y="20221"/>
                            <a:pt x="12952" y="20733"/>
                            <a:pt x="13290" y="21259"/>
                          </a:cubicBezTo>
                          <a:cubicBezTo>
                            <a:pt x="13387" y="21411"/>
                            <a:pt x="13463" y="21432"/>
                            <a:pt x="13628" y="21356"/>
                          </a:cubicBezTo>
                          <a:cubicBezTo>
                            <a:pt x="14687" y="20866"/>
                            <a:pt x="15750" y="20382"/>
                            <a:pt x="16819" y="19912"/>
                          </a:cubicBezTo>
                          <a:cubicBezTo>
                            <a:pt x="17012" y="19827"/>
                            <a:pt x="17018" y="19738"/>
                            <a:pt x="16967" y="19560"/>
                          </a:cubicBezTo>
                          <a:cubicBezTo>
                            <a:pt x="16791" y="18948"/>
                            <a:pt x="16644" y="18329"/>
                            <a:pt x="16469" y="17716"/>
                          </a:cubicBezTo>
                          <a:cubicBezTo>
                            <a:pt x="16412" y="17519"/>
                            <a:pt x="16433" y="17386"/>
                            <a:pt x="16600" y="17250"/>
                          </a:cubicBezTo>
                          <a:cubicBezTo>
                            <a:pt x="16971" y="16946"/>
                            <a:pt x="17305" y="16598"/>
                            <a:pt x="17584" y="16209"/>
                          </a:cubicBezTo>
                          <a:cubicBezTo>
                            <a:pt x="17730" y="16006"/>
                            <a:pt x="17880" y="15980"/>
                            <a:pt x="18092" y="16024"/>
                          </a:cubicBezTo>
                          <a:cubicBezTo>
                            <a:pt x="18703" y="16151"/>
                            <a:pt x="19318" y="16260"/>
                            <a:pt x="19926" y="16398"/>
                          </a:cubicBezTo>
                          <a:cubicBezTo>
                            <a:pt x="20121" y="16442"/>
                            <a:pt x="20207" y="16404"/>
                            <a:pt x="20276" y="16218"/>
                          </a:cubicBezTo>
                          <a:cubicBezTo>
                            <a:pt x="20676" y="15133"/>
                            <a:pt x="21084" y="14050"/>
                            <a:pt x="21497" y="12970"/>
                          </a:cubicBezTo>
                          <a:cubicBezTo>
                            <a:pt x="21566" y="12790"/>
                            <a:pt x="21541" y="12697"/>
                            <a:pt x="21361" y="12600"/>
                          </a:cubicBezTo>
                          <a:cubicBezTo>
                            <a:pt x="20812" y="12303"/>
                            <a:pt x="20278" y="11982"/>
                            <a:pt x="19736" y="11674"/>
                          </a:cubicBezTo>
                          <a:cubicBezTo>
                            <a:pt x="19535" y="11559"/>
                            <a:pt x="19439" y="11431"/>
                            <a:pt x="19468" y="11163"/>
                          </a:cubicBezTo>
                          <a:cubicBezTo>
                            <a:pt x="19519" y="10701"/>
                            <a:pt x="19493" y="10230"/>
                            <a:pt x="19416" y="9768"/>
                          </a:cubicBezTo>
                          <a:cubicBezTo>
                            <a:pt x="19381" y="9559"/>
                            <a:pt x="19443" y="9442"/>
                            <a:pt x="19620" y="9328"/>
                          </a:cubicBezTo>
                          <a:cubicBezTo>
                            <a:pt x="20166" y="8978"/>
                            <a:pt x="20694" y="8603"/>
                            <a:pt x="21240" y="8252"/>
                          </a:cubicBezTo>
                          <a:cubicBezTo>
                            <a:pt x="21393" y="8154"/>
                            <a:pt x="21411" y="8075"/>
                            <a:pt x="21336" y="7912"/>
                          </a:cubicBezTo>
                          <a:cubicBezTo>
                            <a:pt x="20846" y="6851"/>
                            <a:pt x="20362" y="5788"/>
                            <a:pt x="19892" y="4718"/>
                          </a:cubicBezTo>
                          <a:cubicBezTo>
                            <a:pt x="19806" y="4523"/>
                            <a:pt x="19717" y="4523"/>
                            <a:pt x="19541" y="4574"/>
                          </a:cubicBezTo>
                          <a:cubicBezTo>
                            <a:pt x="18917" y="4751"/>
                            <a:pt x="18286" y="4905"/>
                            <a:pt x="17662" y="5080"/>
                          </a:cubicBezTo>
                          <a:cubicBezTo>
                            <a:pt x="17490" y="5129"/>
                            <a:pt x="17378" y="5103"/>
                            <a:pt x="17261" y="4959"/>
                          </a:cubicBezTo>
                          <a:cubicBezTo>
                            <a:pt x="16959" y="4585"/>
                            <a:pt x="16599" y="4263"/>
                            <a:pt x="16213" y="3983"/>
                          </a:cubicBezTo>
                          <a:cubicBezTo>
                            <a:pt x="16001" y="3828"/>
                            <a:pt x="15960" y="3672"/>
                            <a:pt x="16008" y="3442"/>
                          </a:cubicBezTo>
                          <a:cubicBezTo>
                            <a:pt x="16135" y="2831"/>
                            <a:pt x="16245" y="2217"/>
                            <a:pt x="16383" y="1609"/>
                          </a:cubicBezTo>
                          <a:cubicBezTo>
                            <a:pt x="16428" y="1413"/>
                            <a:pt x="16387" y="1327"/>
                            <a:pt x="16201" y="1258"/>
                          </a:cubicBezTo>
                          <a:cubicBezTo>
                            <a:pt x="15118" y="858"/>
                            <a:pt x="14036" y="450"/>
                            <a:pt x="12956" y="36"/>
                          </a:cubicBezTo>
                          <a:cubicBezTo>
                            <a:pt x="12911" y="19"/>
                            <a:pt x="12873" y="7"/>
                            <a:pt x="12837" y="2"/>
                          </a:cubicBezTo>
                          <a:close/>
                          <a:moveTo>
                            <a:pt x="10766" y="5818"/>
                          </a:moveTo>
                          <a:cubicBezTo>
                            <a:pt x="13503" y="5818"/>
                            <a:pt x="15722" y="8039"/>
                            <a:pt x="15722" y="10778"/>
                          </a:cubicBezTo>
                          <a:cubicBezTo>
                            <a:pt x="15722" y="13517"/>
                            <a:pt x="13503" y="15738"/>
                            <a:pt x="10766" y="15738"/>
                          </a:cubicBezTo>
                          <a:cubicBezTo>
                            <a:pt x="8030" y="15738"/>
                            <a:pt x="5810" y="13517"/>
                            <a:pt x="5810" y="10778"/>
                          </a:cubicBezTo>
                          <a:cubicBezTo>
                            <a:pt x="5810" y="8039"/>
                            <a:pt x="8030" y="5818"/>
                            <a:pt x="10766" y="581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50800" tIns="50800" rIns="50800" bIns="50800" numCol="1" anchor="ctr">
                      <a:noAutofit/>
                    </a:bodyPr>
                    <a:lstStyle/>
                    <a:p>
                      <a:pPr>
                        <a:defRPr sz="2400">
                          <a:solidFill>
                            <a:srgbClr val="FFFFFF"/>
                          </a:solidFill>
                        </a:defRPr>
                      </a:pPr>
                      <a:endParaRPr/>
                    </a:p>
                  </p:txBody>
                </p:sp>
              </p:grpSp>
            </p:grpSp>
            <p:sp>
              <p:nvSpPr>
                <p:cNvPr id="354" name="Línia"/>
                <p:cNvSpPr/>
                <p:nvPr/>
              </p:nvSpPr>
              <p:spPr>
                <a:xfrm flipH="1">
                  <a:off x="1223235" y="1069339"/>
                  <a:ext cx="1" cy="794243"/>
                </a:xfrm>
                <a:prstGeom prst="line">
                  <a:avLst/>
                </a:prstGeom>
                <a:noFill/>
                <a:ln w="50800" cap="flat">
                  <a:solidFill>
                    <a:srgbClr val="477FAE"/>
                  </a:solidFill>
                  <a:prstDash val="solid"/>
                  <a:miter lim="400000"/>
                  <a:tailEnd type="triangle" w="med" len="med"/>
                </a:ln>
                <a:effectLst/>
              </p:spPr>
              <p:txBody>
                <a:bodyPr wrap="square" lIns="45718" tIns="45718" rIns="45718" bIns="45718" numCol="1" anchor="t">
                  <a:noAutofit/>
                </a:bodyPr>
                <a:lstStyle/>
                <a:p>
                  <a:endParaRPr/>
                </a:p>
              </p:txBody>
            </p:sp>
          </p:grpSp>
          <p:grpSp>
            <p:nvGrpSpPr>
              <p:cNvPr id="361" name="Grup"/>
              <p:cNvGrpSpPr/>
              <p:nvPr/>
            </p:nvGrpSpPr>
            <p:grpSpPr>
              <a:xfrm>
                <a:off x="49721" y="3497355"/>
                <a:ext cx="2410307" cy="1091513"/>
                <a:chOff x="0" y="0"/>
                <a:chExt cx="2410306" cy="1091511"/>
              </a:xfrm>
            </p:grpSpPr>
            <p:grpSp>
              <p:nvGrpSpPr>
                <p:cNvPr id="358" name="Grup"/>
                <p:cNvGrpSpPr/>
                <p:nvPr/>
              </p:nvGrpSpPr>
              <p:grpSpPr>
                <a:xfrm>
                  <a:off x="0" y="0"/>
                  <a:ext cx="2410307" cy="1091512"/>
                  <a:chOff x="0" y="0"/>
                  <a:chExt cx="2410306" cy="1091511"/>
                </a:xfrm>
              </p:grpSpPr>
              <p:sp>
                <p:nvSpPr>
                  <p:cNvPr id="356" name="Rectangle arrodonit"/>
                  <p:cNvSpPr/>
                  <p:nvPr/>
                </p:nvSpPr>
                <p:spPr>
                  <a:xfrm>
                    <a:off x="0" y="0"/>
                    <a:ext cx="2410307" cy="1091512"/>
                  </a:xfrm>
                  <a:prstGeom prst="roundRect">
                    <a:avLst>
                      <a:gd name="adj" fmla="val 8358"/>
                    </a:avLst>
                  </a:prstGeom>
                  <a:solidFill>
                    <a:srgbClr val="487FAD"/>
                  </a:solidFill>
                  <a:ln w="12700" cap="flat">
                    <a:noFill/>
                    <a:miter lim="400000"/>
                  </a:ln>
                  <a:effectLst>
                    <a:outerShdw blurRad="38100" dist="25400" dir="5400000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wrap="square" lIns="50800" tIns="50800" rIns="50800" bIns="50800" numCol="1" anchor="ctr">
                    <a:noAutofit/>
                  </a:bodyPr>
                  <a:lstStyle/>
                  <a:p>
                    <a:pPr>
                      <a:defRPr sz="1700" b="1">
                        <a:solidFill>
                          <a:srgbClr val="FFFFFF"/>
                        </a:solidFill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endParaRPr/>
                  </a:p>
                </p:txBody>
              </p:sp>
              <p:sp>
                <p:nvSpPr>
                  <p:cNvPr id="357" name="Road…"/>
                  <p:cNvSpPr/>
                  <p:nvPr/>
                </p:nvSpPr>
                <p:spPr>
                  <a:xfrm>
                    <a:off x="26720" y="545755"/>
                    <a:ext cx="2356867" cy="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extrusionOk="0">
                        <a:moveTo>
                          <a:pt x="0" y="0"/>
                        </a:moveTo>
                        <a:lnTo>
                          <a:pt x="21600" y="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 wrap="square" lIns="50800" tIns="50800" rIns="50800" bIns="50800" numCol="1" anchor="ctr">
                    <a:spAutoFit/>
                  </a:bodyPr>
                  <a:lstStyle/>
                  <a:p>
                    <a:pPr>
                      <a:defRPr sz="1700" b="1">
                        <a:solidFill>
                          <a:srgbClr val="FFFFFF"/>
                        </a:solidFill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r>
                      <a:t>Road</a:t>
                    </a:r>
                  </a:p>
                  <a:p>
                    <a:pPr>
                      <a:defRPr sz="1700" b="1">
                        <a:solidFill>
                          <a:srgbClr val="FFFFFF"/>
                        </a:solidFill>
                        <a:latin typeface="+mj-lt"/>
                        <a:ea typeface="+mj-ea"/>
                        <a:cs typeface="+mj-cs"/>
                        <a:sym typeface="Helvetica"/>
                      </a:defRPr>
                    </a:pPr>
                    <a:r>
                      <a:t>conditions</a:t>
                    </a:r>
                  </a:p>
                </p:txBody>
              </p:sp>
            </p:grpSp>
            <p:sp>
              <p:nvSpPr>
                <p:cNvPr id="359" name="Triangle"/>
                <p:cNvSpPr/>
                <p:nvPr/>
              </p:nvSpPr>
              <p:spPr>
                <a:xfrm>
                  <a:off x="88457" y="94341"/>
                  <a:ext cx="408136" cy="3789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lnTo>
                        <a:pt x="21600" y="21600"/>
                      </a:ln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0800" cap="flat">
                  <a:solidFill>
                    <a:srgbClr val="EE220C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sz="22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  <p:pic>
              <p:nvPicPr>
                <p:cNvPr id="360" name="Imatge" descr="Imatge"/>
                <p:cNvPicPr>
                  <a:picLocks noChangeAspect="1"/>
                </p:cNvPicPr>
                <p:nvPr/>
              </p:nvPicPr>
              <p:blipFill>
                <a:blip r:embed="rId5">
                  <a:extLst/>
                </a:blip>
                <a:srcRect r="6136"/>
                <a:stretch>
                  <a:fillRect/>
                </a:stretch>
              </p:blipFill>
              <p:spPr>
                <a:xfrm>
                  <a:off x="189872" y="234458"/>
                  <a:ext cx="205312" cy="226024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364" name="Grup"/>
              <p:cNvGrpSpPr/>
              <p:nvPr/>
            </p:nvGrpSpPr>
            <p:grpSpPr>
              <a:xfrm>
                <a:off x="0" y="5216018"/>
                <a:ext cx="1265762" cy="1021444"/>
                <a:chOff x="0" y="0"/>
                <a:chExt cx="1265761" cy="1021443"/>
              </a:xfrm>
            </p:grpSpPr>
            <p:sp>
              <p:nvSpPr>
                <p:cNvPr id="362" name="Forma"/>
                <p:cNvSpPr/>
                <p:nvPr/>
              </p:nvSpPr>
              <p:spPr>
                <a:xfrm>
                  <a:off x="0" y="-1"/>
                  <a:ext cx="1265762" cy="102144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95" h="21600" extrusionOk="0">
                      <a:moveTo>
                        <a:pt x="464" y="0"/>
                      </a:moveTo>
                      <a:cubicBezTo>
                        <a:pt x="210" y="0"/>
                        <a:pt x="0" y="261"/>
                        <a:pt x="0" y="575"/>
                      </a:cubicBezTo>
                      <a:lnTo>
                        <a:pt x="0" y="17777"/>
                      </a:lnTo>
                      <a:cubicBezTo>
                        <a:pt x="0" y="18091"/>
                        <a:pt x="210" y="18354"/>
                        <a:pt x="464" y="18354"/>
                      </a:cubicBezTo>
                      <a:lnTo>
                        <a:pt x="9148" y="18354"/>
                      </a:lnTo>
                      <a:lnTo>
                        <a:pt x="9116" y="18513"/>
                      </a:lnTo>
                      <a:lnTo>
                        <a:pt x="8753" y="20763"/>
                      </a:lnTo>
                      <a:lnTo>
                        <a:pt x="7690" y="20763"/>
                      </a:lnTo>
                      <a:lnTo>
                        <a:pt x="7690" y="21600"/>
                      </a:lnTo>
                      <a:lnTo>
                        <a:pt x="13905" y="21600"/>
                      </a:lnTo>
                      <a:lnTo>
                        <a:pt x="13905" y="20763"/>
                      </a:lnTo>
                      <a:lnTo>
                        <a:pt x="12842" y="20763"/>
                      </a:lnTo>
                      <a:lnTo>
                        <a:pt x="12479" y="18513"/>
                      </a:lnTo>
                      <a:lnTo>
                        <a:pt x="12452" y="18354"/>
                      </a:lnTo>
                      <a:lnTo>
                        <a:pt x="21131" y="18354"/>
                      </a:lnTo>
                      <a:cubicBezTo>
                        <a:pt x="21384" y="18354"/>
                        <a:pt x="21595" y="18091"/>
                        <a:pt x="21595" y="17777"/>
                      </a:cubicBezTo>
                      <a:lnTo>
                        <a:pt x="21595" y="575"/>
                      </a:lnTo>
                      <a:cubicBezTo>
                        <a:pt x="21600" y="261"/>
                        <a:pt x="21389" y="0"/>
                        <a:pt x="21136" y="0"/>
                      </a:cubicBezTo>
                      <a:lnTo>
                        <a:pt x="464" y="0"/>
                      </a:lnTo>
                      <a:close/>
                      <a:moveTo>
                        <a:pt x="10800" y="542"/>
                      </a:moveTo>
                      <a:cubicBezTo>
                        <a:pt x="10913" y="542"/>
                        <a:pt x="11006" y="650"/>
                        <a:pt x="11006" y="797"/>
                      </a:cubicBezTo>
                      <a:cubicBezTo>
                        <a:pt x="11006" y="937"/>
                        <a:pt x="10913" y="1052"/>
                        <a:pt x="10800" y="1052"/>
                      </a:cubicBezTo>
                      <a:cubicBezTo>
                        <a:pt x="10686" y="1052"/>
                        <a:pt x="10594" y="937"/>
                        <a:pt x="10594" y="797"/>
                      </a:cubicBezTo>
                      <a:cubicBezTo>
                        <a:pt x="10594" y="656"/>
                        <a:pt x="10686" y="542"/>
                        <a:pt x="10800" y="542"/>
                      </a:cubicBezTo>
                      <a:close/>
                      <a:moveTo>
                        <a:pt x="1242" y="1734"/>
                      </a:moveTo>
                      <a:lnTo>
                        <a:pt x="20358" y="1734"/>
                      </a:lnTo>
                      <a:lnTo>
                        <a:pt x="20358" y="15233"/>
                      </a:lnTo>
                      <a:lnTo>
                        <a:pt x="1242" y="15233"/>
                      </a:lnTo>
                      <a:lnTo>
                        <a:pt x="1242" y="1734"/>
                      </a:lnTo>
                      <a:close/>
                    </a:path>
                  </a:pathLst>
                </a:custGeom>
                <a:blipFill rotWithShape="1">
                  <a:blip r:embed="rId6"/>
                  <a:srcRect/>
                  <a:tile tx="0" ty="0" sx="100000" sy="100000" flip="none" algn="tl"/>
                </a:blipFill>
                <a:ln w="12700" cap="flat">
                  <a:noFill/>
                  <a:miter lim="400000"/>
                </a:ln>
                <a:effectLst>
                  <a:outerShdw blurRad="38100" dist="25400" dir="5400000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sz="24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363" name="i"/>
                <p:cNvSpPr/>
                <p:nvPr/>
              </p:nvSpPr>
              <p:spPr>
                <a:xfrm>
                  <a:off x="0" y="510721"/>
                  <a:ext cx="1265756" cy="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extrusionOk="0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50800" tIns="50800" rIns="50800" bIns="50800" numCol="1" anchor="ctr">
                  <a:spAutoFit/>
                </a:bodyPr>
                <a:lstStyle>
                  <a:lvl1pPr>
                    <a:defRPr sz="2400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t>i</a:t>
                  </a:r>
                </a:p>
              </p:txBody>
            </p:sp>
          </p:grpSp>
          <p:sp>
            <p:nvSpPr>
              <p:cNvPr id="365" name="Web…"/>
              <p:cNvSpPr/>
              <p:nvPr/>
            </p:nvSpPr>
            <p:spPr>
              <a:xfrm>
                <a:off x="101424" y="5605083"/>
                <a:ext cx="1062908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/>
              <a:p>
                <a:pPr>
                  <a:defRPr sz="1200" b="1">
                    <a:solidFill>
                      <a:srgbClr val="2C7AAA"/>
                    </a:solidFill>
                    <a:latin typeface="+mj-lt"/>
                    <a:ea typeface="+mj-ea"/>
                    <a:cs typeface="+mj-cs"/>
                    <a:sym typeface="Helvetica"/>
                  </a:defRPr>
                </a:pPr>
                <a:r>
                  <a:t>Web </a:t>
                </a:r>
              </a:p>
              <a:p>
                <a:pPr>
                  <a:defRPr sz="1200" b="1">
                    <a:solidFill>
                      <a:srgbClr val="2C7AAA"/>
                    </a:solidFill>
                    <a:latin typeface="+mj-lt"/>
                    <a:ea typeface="+mj-ea"/>
                    <a:cs typeface="+mj-cs"/>
                    <a:sym typeface="Helvetica"/>
                  </a:defRPr>
                </a:pPr>
                <a:r>
                  <a:t>application</a:t>
                </a:r>
              </a:p>
            </p:txBody>
          </p:sp>
          <p:grpSp>
            <p:nvGrpSpPr>
              <p:cNvPr id="368" name="Grup"/>
              <p:cNvGrpSpPr/>
              <p:nvPr/>
            </p:nvGrpSpPr>
            <p:grpSpPr>
              <a:xfrm>
                <a:off x="1531472" y="5156822"/>
                <a:ext cx="703560" cy="1139834"/>
                <a:chOff x="0" y="-1"/>
                <a:chExt cx="703558" cy="1139833"/>
              </a:xfrm>
            </p:grpSpPr>
            <p:sp>
              <p:nvSpPr>
                <p:cNvPr id="366" name="Forma"/>
                <p:cNvSpPr/>
                <p:nvPr/>
              </p:nvSpPr>
              <p:spPr>
                <a:xfrm>
                  <a:off x="75036" y="-2"/>
                  <a:ext cx="553485" cy="113983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68" y="0"/>
                      </a:moveTo>
                      <a:cubicBezTo>
                        <a:pt x="934" y="0"/>
                        <a:pt x="0" y="453"/>
                        <a:pt x="0" y="1004"/>
                      </a:cubicBezTo>
                      <a:lnTo>
                        <a:pt x="0" y="20596"/>
                      </a:lnTo>
                      <a:cubicBezTo>
                        <a:pt x="0" y="21152"/>
                        <a:pt x="934" y="21600"/>
                        <a:pt x="2068" y="21600"/>
                      </a:cubicBezTo>
                      <a:lnTo>
                        <a:pt x="19532" y="21600"/>
                      </a:lnTo>
                      <a:cubicBezTo>
                        <a:pt x="20666" y="21600"/>
                        <a:pt x="21600" y="21147"/>
                        <a:pt x="21600" y="20596"/>
                      </a:cubicBezTo>
                      <a:lnTo>
                        <a:pt x="21600" y="1004"/>
                      </a:lnTo>
                      <a:cubicBezTo>
                        <a:pt x="21600" y="453"/>
                        <a:pt x="20677" y="0"/>
                        <a:pt x="19532" y="0"/>
                      </a:cubicBezTo>
                      <a:lnTo>
                        <a:pt x="2068" y="0"/>
                      </a:lnTo>
                      <a:close/>
                      <a:moveTo>
                        <a:pt x="9142" y="1350"/>
                      </a:moveTo>
                      <a:lnTo>
                        <a:pt x="12468" y="1350"/>
                      </a:lnTo>
                      <a:cubicBezTo>
                        <a:pt x="12758" y="1350"/>
                        <a:pt x="12990" y="1463"/>
                        <a:pt x="12990" y="1604"/>
                      </a:cubicBezTo>
                      <a:cubicBezTo>
                        <a:pt x="12990" y="1744"/>
                        <a:pt x="12758" y="1858"/>
                        <a:pt x="12468" y="1858"/>
                      </a:cubicBezTo>
                      <a:lnTo>
                        <a:pt x="9142" y="1858"/>
                      </a:lnTo>
                      <a:cubicBezTo>
                        <a:pt x="8853" y="1858"/>
                        <a:pt x="8621" y="1744"/>
                        <a:pt x="8621" y="1604"/>
                      </a:cubicBezTo>
                      <a:cubicBezTo>
                        <a:pt x="8621" y="1463"/>
                        <a:pt x="8853" y="1350"/>
                        <a:pt x="9142" y="1350"/>
                      </a:cubicBezTo>
                      <a:close/>
                      <a:moveTo>
                        <a:pt x="1477" y="2927"/>
                      </a:moveTo>
                      <a:lnTo>
                        <a:pt x="20123" y="2927"/>
                      </a:lnTo>
                      <a:lnTo>
                        <a:pt x="20123" y="18985"/>
                      </a:lnTo>
                      <a:lnTo>
                        <a:pt x="1477" y="18985"/>
                      </a:lnTo>
                      <a:lnTo>
                        <a:pt x="1477" y="2927"/>
                      </a:lnTo>
                      <a:close/>
                    </a:path>
                  </a:pathLst>
                </a:custGeom>
                <a:blipFill rotWithShape="1">
                  <a:blip r:embed="rId6"/>
                  <a:srcRect/>
                  <a:tile tx="0" ty="0" sx="100000" sy="100000" flip="none" algn="tl"/>
                </a:blipFill>
                <a:ln w="12700" cap="flat">
                  <a:noFill/>
                  <a:miter lim="400000"/>
                </a:ln>
                <a:effectLst>
                  <a:outerShdw blurRad="38100" dist="25400" dir="5400000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sz="24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367" name="Mobile…"/>
                <p:cNvSpPr/>
                <p:nvPr/>
              </p:nvSpPr>
              <p:spPr>
                <a:xfrm>
                  <a:off x="0" y="535365"/>
                  <a:ext cx="703559" cy="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extrusionOk="0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50800" tIns="50800" rIns="50800" bIns="50800" numCol="1" anchor="ctr">
                  <a:spAutoFit/>
                </a:bodyPr>
                <a:lstStyle/>
                <a:p>
                  <a:pPr>
                    <a:defRPr sz="1000" b="1">
                      <a:solidFill>
                        <a:srgbClr val="2C7AAA"/>
                      </a:solidFill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r>
                    <a:t>Mobile </a:t>
                  </a:r>
                </a:p>
                <a:p>
                  <a:pPr>
                    <a:defRPr sz="1000" b="1">
                      <a:solidFill>
                        <a:srgbClr val="2C7AAA"/>
                      </a:solidFill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r>
                    <a:t>App</a:t>
                  </a:r>
                </a:p>
              </p:txBody>
            </p:sp>
          </p:grpSp>
          <p:sp>
            <p:nvSpPr>
              <p:cNvPr id="369" name="Línia"/>
              <p:cNvSpPr/>
              <p:nvPr/>
            </p:nvSpPr>
            <p:spPr>
              <a:xfrm flipV="1">
                <a:off x="658308" y="4581823"/>
                <a:ext cx="2" cy="578685"/>
              </a:xfrm>
              <a:prstGeom prst="line">
                <a:avLst/>
              </a:prstGeom>
              <a:noFill/>
              <a:ln w="50800" cap="flat">
                <a:solidFill>
                  <a:srgbClr val="6095C1"/>
                </a:solidFill>
                <a:prstDash val="solid"/>
                <a:miter lim="400000"/>
                <a:headEnd type="triangle" w="med" len="med"/>
                <a:tailEnd type="triangle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70" name="Línia"/>
              <p:cNvSpPr/>
              <p:nvPr/>
            </p:nvSpPr>
            <p:spPr>
              <a:xfrm flipV="1">
                <a:off x="1883250" y="4581823"/>
                <a:ext cx="2" cy="578685"/>
              </a:xfrm>
              <a:prstGeom prst="line">
                <a:avLst/>
              </a:prstGeom>
              <a:noFill/>
              <a:ln w="50800" cap="flat">
                <a:solidFill>
                  <a:srgbClr val="6095C1"/>
                </a:solidFill>
                <a:prstDash val="solid"/>
                <a:miter lim="400000"/>
                <a:headEnd type="triangle" w="med" len="med"/>
                <a:tailEnd type="triangle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7" name="Grupo 21"/>
          <p:cNvGrpSpPr/>
          <p:nvPr/>
        </p:nvGrpSpPr>
        <p:grpSpPr>
          <a:xfrm>
            <a:off x="-1" y="2804005"/>
            <a:ext cx="13004801" cy="6173076"/>
            <a:chOff x="0" y="0"/>
            <a:chExt cx="13004800" cy="6173074"/>
          </a:xfrm>
        </p:grpSpPr>
        <p:pic>
          <p:nvPicPr>
            <p:cNvPr id="374" name="Imagen 15" descr="Imagen 15"/>
            <p:cNvPicPr>
              <a:picLocks noChangeAspect="1"/>
            </p:cNvPicPr>
            <p:nvPr/>
          </p:nvPicPr>
          <p:blipFill>
            <a:blip r:embed="rId2">
              <a:extLst/>
            </a:blip>
            <a:srcRect t="11537" r="1006" b="4671"/>
            <a:stretch>
              <a:fillRect/>
            </a:stretch>
          </p:blipFill>
          <p:spPr>
            <a:xfrm>
              <a:off x="0" y="-1"/>
              <a:ext cx="13004801" cy="61730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5" name="Imagen 17" descr="Imagen 17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79581" t="19534" r="1041" b="75467"/>
            <a:stretch>
              <a:fillRect/>
            </a:stretch>
          </p:blipFill>
          <p:spPr>
            <a:xfrm>
              <a:off x="10457341" y="580186"/>
              <a:ext cx="2547460" cy="3703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6" name="Imagen 16" descr="Imagen 16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14875" t="79354" r="16098" b="11480"/>
            <a:stretch>
              <a:fillRect/>
            </a:stretch>
          </p:blipFill>
          <p:spPr>
            <a:xfrm>
              <a:off x="1950718" y="5012519"/>
              <a:ext cx="9074554" cy="6790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78" name="Imagen 8" descr="Imagen 8"/>
          <p:cNvPicPr>
            <a:picLocks noChangeAspect="1"/>
          </p:cNvPicPr>
          <p:nvPr/>
        </p:nvPicPr>
        <p:blipFill>
          <a:blip r:embed="rId4">
            <a:extLst/>
          </a:blip>
          <a:srcRect l="37708" t="14756" r="31595" b="47912"/>
          <a:stretch>
            <a:fillRect/>
          </a:stretch>
        </p:blipFill>
        <p:spPr>
          <a:xfrm>
            <a:off x="810016" y="7027234"/>
            <a:ext cx="3236589" cy="239232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9" name="Imagen 9" descr="Imagen 9"/>
          <p:cNvPicPr>
            <a:picLocks noChangeAspect="1"/>
          </p:cNvPicPr>
          <p:nvPr/>
        </p:nvPicPr>
        <p:blipFill>
          <a:blip r:embed="rId5">
            <a:extLst/>
          </a:blip>
          <a:srcRect l="34789" t="37921" r="33679" b="23554"/>
          <a:stretch>
            <a:fillRect/>
          </a:stretch>
        </p:blipFill>
        <p:spPr>
          <a:xfrm>
            <a:off x="6959989" y="2361532"/>
            <a:ext cx="3237121" cy="2392321"/>
          </a:xfrm>
          <a:prstGeom prst="rect">
            <a:avLst/>
          </a:prstGeom>
          <a:ln w="12700">
            <a:miter lim="400000"/>
          </a:ln>
        </p:spPr>
      </p:pic>
      <p:sp>
        <p:nvSpPr>
          <p:cNvPr id="380" name="Triángulo isósceles 3"/>
          <p:cNvSpPr/>
          <p:nvPr/>
        </p:nvSpPr>
        <p:spPr>
          <a:xfrm rot="10800000">
            <a:off x="4370829" y="6844585"/>
            <a:ext cx="111118" cy="308659"/>
          </a:xfrm>
          <a:prstGeom prst="triangle">
            <a:avLst/>
          </a:prstGeom>
          <a:solidFill>
            <a:srgbClr val="5FCBEF"/>
          </a:solidFill>
          <a:ln w="12700" cap="rnd">
            <a:solidFill>
              <a:srgbClr val="4594AE"/>
            </a:solidFill>
          </a:ln>
        </p:spPr>
        <p:txBody>
          <a:bodyPr lIns="48767" tIns="48767" rIns="48767" bIns="48767" anchor="ctr"/>
          <a:lstStyle/>
          <a:p>
            <a:pPr defTabSz="650240">
              <a:defRPr sz="24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</p:txBody>
      </p:sp>
      <p:sp>
        <p:nvSpPr>
          <p:cNvPr id="381" name="Triángulo isósceles 11"/>
          <p:cNvSpPr/>
          <p:nvPr/>
        </p:nvSpPr>
        <p:spPr>
          <a:xfrm rot="10800000">
            <a:off x="4940818" y="5007040"/>
            <a:ext cx="111117" cy="308660"/>
          </a:xfrm>
          <a:prstGeom prst="triangle">
            <a:avLst/>
          </a:prstGeom>
          <a:solidFill>
            <a:srgbClr val="5FCBEF"/>
          </a:solidFill>
          <a:ln w="12700" cap="rnd">
            <a:solidFill>
              <a:srgbClr val="4594AE"/>
            </a:solidFill>
          </a:ln>
        </p:spPr>
        <p:txBody>
          <a:bodyPr lIns="48767" tIns="48767" rIns="48767" bIns="48767" anchor="ctr"/>
          <a:lstStyle/>
          <a:p>
            <a:pPr defTabSz="650240">
              <a:defRPr sz="24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</p:txBody>
      </p:sp>
      <p:sp>
        <p:nvSpPr>
          <p:cNvPr id="382" name="Triángulo isósceles 12"/>
          <p:cNvSpPr/>
          <p:nvPr/>
        </p:nvSpPr>
        <p:spPr>
          <a:xfrm rot="10800000">
            <a:off x="6655149" y="4445194"/>
            <a:ext cx="111117" cy="308659"/>
          </a:xfrm>
          <a:prstGeom prst="triangle">
            <a:avLst/>
          </a:prstGeom>
          <a:solidFill>
            <a:srgbClr val="5FCBEF"/>
          </a:solidFill>
          <a:ln w="12700" cap="rnd">
            <a:solidFill>
              <a:srgbClr val="4594AE"/>
            </a:solidFill>
          </a:ln>
        </p:spPr>
        <p:txBody>
          <a:bodyPr lIns="48767" tIns="48767" rIns="48767" bIns="48767" anchor="ctr"/>
          <a:lstStyle/>
          <a:p>
            <a:pPr defTabSz="650240">
              <a:defRPr sz="24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</p:txBody>
      </p:sp>
      <p:pic>
        <p:nvPicPr>
          <p:cNvPr id="383" name="Imagen 10" descr="Imagen 10"/>
          <p:cNvPicPr>
            <a:picLocks noChangeAspect="1"/>
          </p:cNvPicPr>
          <p:nvPr/>
        </p:nvPicPr>
        <p:blipFill>
          <a:blip r:embed="rId6">
            <a:extLst/>
          </a:blip>
          <a:srcRect l="32124" t="20067" r="22224" b="23863"/>
          <a:stretch>
            <a:fillRect/>
          </a:stretch>
        </p:blipFill>
        <p:spPr>
          <a:xfrm>
            <a:off x="1494236" y="2393046"/>
            <a:ext cx="3236589" cy="23936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4" name="Logo Anywhere 2017.pdf" descr="Logo Anywhere 2017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927995" y="3683425"/>
            <a:ext cx="1832197" cy="1832197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FFFFFF">
                <a:alpha val="75000"/>
              </a:srgbClr>
            </a:outerShdw>
          </a:effectLst>
        </p:spPr>
      </p:pic>
      <p:sp>
        <p:nvSpPr>
          <p:cNvPr id="385" name="ANYWHERE product of Impact forecast of traffic conditions by snow on the road"/>
          <p:cNvSpPr txBox="1"/>
          <p:nvPr/>
        </p:nvSpPr>
        <p:spPr>
          <a:xfrm>
            <a:off x="57610" y="274713"/>
            <a:ext cx="12889580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4604" marR="331470" indent="6985" defTabSz="457200">
              <a:tabLst>
                <a:tab pos="1066800" algn="l"/>
              </a:tabLst>
              <a:defRPr sz="4500" b="1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ANYWHERE product of Impact forecast of </a:t>
            </a:r>
            <a:r>
              <a:rPr>
                <a:solidFill>
                  <a:srgbClr val="FF2600"/>
                </a:solidFill>
              </a:rPr>
              <a:t>traffic conditions by snow on the road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" name="Grup"/>
          <p:cNvGrpSpPr/>
          <p:nvPr/>
        </p:nvGrpSpPr>
        <p:grpSpPr>
          <a:xfrm>
            <a:off x="3801095" y="1854641"/>
            <a:ext cx="5778577" cy="2987411"/>
            <a:chOff x="0" y="0"/>
            <a:chExt cx="5778575" cy="2987410"/>
          </a:xfrm>
        </p:grpSpPr>
        <p:sp>
          <p:nvSpPr>
            <p:cNvPr id="390" name="Rectangle arrodonit"/>
            <p:cNvSpPr/>
            <p:nvPr/>
          </p:nvSpPr>
          <p:spPr>
            <a:xfrm>
              <a:off x="0" y="0"/>
              <a:ext cx="5778576" cy="2987411"/>
            </a:xfrm>
            <a:prstGeom prst="roundRect">
              <a:avLst>
                <a:gd name="adj" fmla="val 6584"/>
              </a:avLst>
            </a:prstGeom>
            <a:solidFill>
              <a:schemeClr val="accent5">
                <a:alpha val="99000"/>
              </a:scheme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391" name="CHANGE OF PARADIGM:…"/>
            <p:cNvSpPr txBox="1"/>
            <p:nvPr/>
          </p:nvSpPr>
          <p:spPr>
            <a:xfrm>
              <a:off x="57608" y="85913"/>
              <a:ext cx="5663360" cy="28155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CHANGE OF PARADIGM: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B00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From RE-ACTIVE to 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B00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PRO-ACTIVE RESPONSE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Advanced detection and response</a:t>
              </a:r>
            </a:p>
          </p:txBody>
        </p:sp>
      </p:grpSp>
      <p:sp>
        <p:nvSpPr>
          <p:cNvPr id="393" name="Challenges to Goals"/>
          <p:cNvSpPr txBox="1">
            <a:spLocks noGrp="1"/>
          </p:cNvSpPr>
          <p:nvPr>
            <p:ph type="title" idx="4294967295"/>
          </p:nvPr>
        </p:nvSpPr>
        <p:spPr>
          <a:xfrm>
            <a:off x="486899" y="103707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>
            <a:lvl1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Challenges to Goals</a:t>
            </a:r>
          </a:p>
        </p:txBody>
      </p:sp>
      <p:grpSp>
        <p:nvGrpSpPr>
          <p:cNvPr id="396" name="Grup"/>
          <p:cNvGrpSpPr/>
          <p:nvPr/>
        </p:nvGrpSpPr>
        <p:grpSpPr>
          <a:xfrm>
            <a:off x="7475126" y="5616142"/>
            <a:ext cx="4969075" cy="2477296"/>
            <a:chOff x="0" y="0"/>
            <a:chExt cx="4969073" cy="2477294"/>
          </a:xfrm>
        </p:grpSpPr>
        <p:sp>
          <p:nvSpPr>
            <p:cNvPr id="394" name="Rectangle arrodonit"/>
            <p:cNvSpPr/>
            <p:nvPr/>
          </p:nvSpPr>
          <p:spPr>
            <a:xfrm>
              <a:off x="0" y="0"/>
              <a:ext cx="4969074" cy="2477295"/>
            </a:xfrm>
            <a:prstGeom prst="roundRect">
              <a:avLst>
                <a:gd name="adj" fmla="val 7899"/>
              </a:avLst>
            </a:prstGeom>
            <a:solidFill>
              <a:srgbClr val="C1FB75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395" name="Translate best adapted METEOROLOGICAL FORECASTS into IMPACT FORECASTS"/>
            <p:cNvSpPr txBox="1"/>
            <p:nvPr/>
          </p:nvSpPr>
          <p:spPr>
            <a:xfrm>
              <a:off x="57313" y="288056"/>
              <a:ext cx="4854448" cy="1901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r>
                <a:t>Translate best adapted METEOROLOGICAL FORECASTS into </a:t>
              </a:r>
              <a:r>
                <a:rPr>
                  <a:solidFill>
                    <a:srgbClr val="FF2600"/>
                  </a:solidFill>
                </a:rPr>
                <a:t>IMPACT FORECASTS</a:t>
              </a:r>
            </a:p>
          </p:txBody>
        </p:sp>
      </p:grpSp>
      <p:grpSp>
        <p:nvGrpSpPr>
          <p:cNvPr id="13" name="Grup">
            <a:extLst>
              <a:ext uri="{FF2B5EF4-FFF2-40B4-BE49-F238E27FC236}">
                <a16:creationId xmlns:a16="http://schemas.microsoft.com/office/drawing/2014/main" id="{2E9AB5C9-CAB8-0B4E-8510-D467F45C2670}"/>
              </a:ext>
            </a:extLst>
          </p:cNvPr>
          <p:cNvGrpSpPr/>
          <p:nvPr/>
        </p:nvGrpSpPr>
        <p:grpSpPr>
          <a:xfrm>
            <a:off x="486899" y="5381755"/>
            <a:ext cx="4840624" cy="3251844"/>
            <a:chOff x="0" y="0"/>
            <a:chExt cx="4840623" cy="3251842"/>
          </a:xfrm>
        </p:grpSpPr>
        <p:sp>
          <p:nvSpPr>
            <p:cNvPr id="14" name="Rectangle arrodonit">
              <a:extLst>
                <a:ext uri="{FF2B5EF4-FFF2-40B4-BE49-F238E27FC236}">
                  <a16:creationId xmlns:a16="http://schemas.microsoft.com/office/drawing/2014/main" id="{3EDBAED8-00AE-4445-A879-9696881022C8}"/>
                </a:ext>
              </a:extLst>
            </p:cNvPr>
            <p:cNvSpPr/>
            <p:nvPr/>
          </p:nvSpPr>
          <p:spPr>
            <a:xfrm>
              <a:off x="0" y="0"/>
              <a:ext cx="4840624" cy="3251843"/>
            </a:xfrm>
            <a:prstGeom prst="roundRect">
              <a:avLst>
                <a:gd name="adj" fmla="val 6812"/>
              </a:avLst>
            </a:prstGeom>
            <a:solidFill>
              <a:srgbClr val="00AEFF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15" name="Integrate IMPACT FORECASTS with local layers to SUPPORT DECISION MAKING in EMERGENCY COMMAND CENTRES">
              <a:extLst>
                <a:ext uri="{FF2B5EF4-FFF2-40B4-BE49-F238E27FC236}">
                  <a16:creationId xmlns:a16="http://schemas.microsoft.com/office/drawing/2014/main" id="{0FC0A796-CC7F-4944-8B09-B5C6B3FB0A8F}"/>
                </a:ext>
              </a:extLst>
            </p:cNvPr>
            <p:cNvSpPr txBox="1"/>
            <p:nvPr/>
          </p:nvSpPr>
          <p:spPr>
            <a:xfrm>
              <a:off x="49696" y="175274"/>
              <a:ext cx="4741231" cy="2937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t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rPr dirty="0"/>
                <a:t>Integrate IMPACT FORECASTS with local layers to </a:t>
              </a:r>
              <a:r>
                <a:rPr dirty="0">
                  <a:solidFill>
                    <a:srgbClr val="FF2600"/>
                  </a:solidFill>
                </a:rPr>
                <a:t>SUPPORT DECISION MAKING </a:t>
              </a:r>
              <a:r>
                <a:rPr dirty="0"/>
                <a:t>in EMERGENCY COMMAND CENTRES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ANYWHERE A4EU capabilities"/>
          <p:cNvSpPr txBox="1">
            <a:spLocks noGrp="1"/>
          </p:cNvSpPr>
          <p:nvPr>
            <p:ph type="title" idx="4294967295"/>
          </p:nvPr>
        </p:nvSpPr>
        <p:spPr>
          <a:xfrm>
            <a:off x="486899" y="-1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/>
          <a:p>
            <a: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pPr>
            <a:r>
              <a:rPr b="0">
                <a:latin typeface="Marker Felt"/>
                <a:ea typeface="Marker Felt"/>
                <a:cs typeface="Marker Felt"/>
                <a:sym typeface="Marker Felt"/>
              </a:rPr>
              <a:t>ANYWHERE</a:t>
            </a:r>
            <a:r>
              <a:t> A4EU capabilities</a:t>
            </a:r>
          </a:p>
        </p:txBody>
      </p:sp>
      <p:grpSp>
        <p:nvGrpSpPr>
          <p:cNvPr id="411" name="Grup"/>
          <p:cNvGrpSpPr/>
          <p:nvPr/>
        </p:nvGrpSpPr>
        <p:grpSpPr>
          <a:xfrm>
            <a:off x="5431678" y="1194819"/>
            <a:ext cx="7535222" cy="4203770"/>
            <a:chOff x="15" y="-65"/>
            <a:chExt cx="7535220" cy="4203768"/>
          </a:xfrm>
        </p:grpSpPr>
        <p:sp>
          <p:nvSpPr>
            <p:cNvPr id="399" name="Rectangle arrodonit"/>
            <p:cNvSpPr/>
            <p:nvPr/>
          </p:nvSpPr>
          <p:spPr>
            <a:xfrm>
              <a:off x="2743480" y="211731"/>
              <a:ext cx="1236547" cy="502765"/>
            </a:xfrm>
            <a:prstGeom prst="roundRect">
              <a:avLst>
                <a:gd name="adj" fmla="val 24822"/>
              </a:avLst>
            </a:prstGeom>
            <a:solidFill>
              <a:srgbClr val="94175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pic>
          <p:nvPicPr>
            <p:cNvPr id="400" name="Captura de Pantalla 2018-11-15 a les 15.23.40.png" descr="Captura de Pantalla 2018-11-15 a les 15.23.40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5692" t="1571" r="4354" b="3162"/>
            <a:stretch>
              <a:fillRect/>
            </a:stretch>
          </p:blipFill>
          <p:spPr>
            <a:xfrm>
              <a:off x="15" y="-66"/>
              <a:ext cx="2054210" cy="4203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1" h="21592" extrusionOk="0">
                  <a:moveTo>
                    <a:pt x="3171" y="5"/>
                  </a:moveTo>
                  <a:cubicBezTo>
                    <a:pt x="1987" y="12"/>
                    <a:pt x="1717" y="29"/>
                    <a:pt x="1510" y="62"/>
                  </a:cubicBezTo>
                  <a:cubicBezTo>
                    <a:pt x="923" y="154"/>
                    <a:pt x="445" y="365"/>
                    <a:pt x="218" y="632"/>
                  </a:cubicBezTo>
                  <a:lnTo>
                    <a:pt x="40" y="844"/>
                  </a:lnTo>
                  <a:lnTo>
                    <a:pt x="40" y="10747"/>
                  </a:lnTo>
                  <a:cubicBezTo>
                    <a:pt x="41" y="20495"/>
                    <a:pt x="45" y="20652"/>
                    <a:pt x="201" y="20834"/>
                  </a:cubicBezTo>
                  <a:cubicBezTo>
                    <a:pt x="289" y="20935"/>
                    <a:pt x="491" y="21081"/>
                    <a:pt x="650" y="21158"/>
                  </a:cubicBezTo>
                  <a:cubicBezTo>
                    <a:pt x="809" y="21235"/>
                    <a:pt x="918" y="21311"/>
                    <a:pt x="896" y="21329"/>
                  </a:cubicBezTo>
                  <a:cubicBezTo>
                    <a:pt x="874" y="21347"/>
                    <a:pt x="632" y="21376"/>
                    <a:pt x="355" y="21393"/>
                  </a:cubicBezTo>
                  <a:cubicBezTo>
                    <a:pt x="-689" y="21453"/>
                    <a:pt x="617" y="21526"/>
                    <a:pt x="3615" y="21574"/>
                  </a:cubicBezTo>
                  <a:cubicBezTo>
                    <a:pt x="4707" y="21591"/>
                    <a:pt x="8425" y="21597"/>
                    <a:pt x="11877" y="21588"/>
                  </a:cubicBezTo>
                  <a:cubicBezTo>
                    <a:pt x="17598" y="21574"/>
                    <a:pt x="20005" y="21540"/>
                    <a:pt x="20669" y="21462"/>
                  </a:cubicBezTo>
                  <a:lnTo>
                    <a:pt x="20911" y="21433"/>
                  </a:lnTo>
                  <a:lnTo>
                    <a:pt x="20588" y="21403"/>
                  </a:lnTo>
                  <a:cubicBezTo>
                    <a:pt x="20410" y="21386"/>
                    <a:pt x="20090" y="21369"/>
                    <a:pt x="19881" y="21368"/>
                  </a:cubicBezTo>
                  <a:cubicBezTo>
                    <a:pt x="19672" y="21367"/>
                    <a:pt x="19484" y="21350"/>
                    <a:pt x="19461" y="21331"/>
                  </a:cubicBezTo>
                  <a:cubicBezTo>
                    <a:pt x="19437" y="21312"/>
                    <a:pt x="19544" y="21236"/>
                    <a:pt x="19695" y="21162"/>
                  </a:cubicBezTo>
                  <a:cubicBezTo>
                    <a:pt x="19846" y="21088"/>
                    <a:pt x="20049" y="20933"/>
                    <a:pt x="20147" y="20818"/>
                  </a:cubicBezTo>
                  <a:lnTo>
                    <a:pt x="20325" y="20608"/>
                  </a:lnTo>
                  <a:lnTo>
                    <a:pt x="20362" y="14829"/>
                  </a:lnTo>
                  <a:cubicBezTo>
                    <a:pt x="20381" y="11650"/>
                    <a:pt x="20412" y="9042"/>
                    <a:pt x="20430" y="9033"/>
                  </a:cubicBezTo>
                  <a:cubicBezTo>
                    <a:pt x="20493" y="9001"/>
                    <a:pt x="20467" y="8104"/>
                    <a:pt x="20402" y="8065"/>
                  </a:cubicBezTo>
                  <a:cubicBezTo>
                    <a:pt x="20366" y="8043"/>
                    <a:pt x="20363" y="7776"/>
                    <a:pt x="20394" y="7472"/>
                  </a:cubicBezTo>
                  <a:cubicBezTo>
                    <a:pt x="20457" y="6846"/>
                    <a:pt x="20486" y="4503"/>
                    <a:pt x="20430" y="4475"/>
                  </a:cubicBezTo>
                  <a:cubicBezTo>
                    <a:pt x="20410" y="4465"/>
                    <a:pt x="20375" y="3642"/>
                    <a:pt x="20353" y="2646"/>
                  </a:cubicBezTo>
                  <a:cubicBezTo>
                    <a:pt x="20316" y="915"/>
                    <a:pt x="20307" y="826"/>
                    <a:pt x="20143" y="639"/>
                  </a:cubicBezTo>
                  <a:cubicBezTo>
                    <a:pt x="19911" y="373"/>
                    <a:pt x="19544" y="192"/>
                    <a:pt x="19049" y="98"/>
                  </a:cubicBezTo>
                  <a:cubicBezTo>
                    <a:pt x="18654" y="24"/>
                    <a:pt x="18266" y="20"/>
                    <a:pt x="10298" y="7"/>
                  </a:cubicBezTo>
                  <a:cubicBezTo>
                    <a:pt x="6451" y="0"/>
                    <a:pt x="4354" y="-3"/>
                    <a:pt x="3171" y="5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401" name="Screenshot_20181115-144332.jpg" descr="Screenshot_20181115-144332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3933" y="437472"/>
              <a:ext cx="1873232" cy="33301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02" name="112 Calls"/>
            <p:cNvSpPr txBox="1"/>
            <p:nvPr/>
          </p:nvSpPr>
          <p:spPr>
            <a:xfrm>
              <a:off x="2745326" y="258982"/>
              <a:ext cx="1205254" cy="3946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457200">
                <a:defRPr sz="16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112 Calls</a:t>
              </a:r>
            </a:p>
          </p:txBody>
        </p:sp>
        <p:pic>
          <p:nvPicPr>
            <p:cNvPr id="403" name="112_vermell.png" descr="112_vermell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533759" y="940743"/>
              <a:ext cx="209722" cy="20972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4" name="112_Taronja.png" descr="112_Taronja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533759" y="1177082"/>
              <a:ext cx="205101" cy="2051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5" name="112_Groc.png" descr="112_Groc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533759" y="1413421"/>
              <a:ext cx="240959" cy="2409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06" name="Last 30 min"/>
            <p:cNvSpPr txBox="1"/>
            <p:nvPr/>
          </p:nvSpPr>
          <p:spPr>
            <a:xfrm>
              <a:off x="2810574" y="934650"/>
              <a:ext cx="1083319" cy="3254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457200">
                <a:defRPr sz="14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Last 30 min</a:t>
              </a:r>
            </a:p>
          </p:txBody>
        </p:sp>
        <p:sp>
          <p:nvSpPr>
            <p:cNvPr id="407" name="(30, 60] min ago"/>
            <p:cNvSpPr txBox="1"/>
            <p:nvPr/>
          </p:nvSpPr>
          <p:spPr>
            <a:xfrm>
              <a:off x="2810574" y="1177082"/>
              <a:ext cx="1385733" cy="3068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457200">
                <a:defRPr sz="14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(30, 60] min ago</a:t>
              </a:r>
            </a:p>
          </p:txBody>
        </p:sp>
        <p:sp>
          <p:nvSpPr>
            <p:cNvPr id="408" name="(60, 90] min ago"/>
            <p:cNvSpPr txBox="1"/>
            <p:nvPr/>
          </p:nvSpPr>
          <p:spPr>
            <a:xfrm>
              <a:off x="2813548" y="1376457"/>
              <a:ext cx="1377187" cy="305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457200">
                <a:defRPr sz="14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(60, 90] min ago</a:t>
              </a:r>
            </a:p>
          </p:txBody>
        </p:sp>
        <p:sp>
          <p:nvSpPr>
            <p:cNvPr id="409" name="Rectangle"/>
            <p:cNvSpPr/>
            <p:nvPr/>
          </p:nvSpPr>
          <p:spPr>
            <a:xfrm>
              <a:off x="1744527" y="459485"/>
              <a:ext cx="162383" cy="1134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410" name="112 calls and crowdsourcing"/>
            <p:cNvSpPr/>
            <p:nvPr/>
          </p:nvSpPr>
          <p:spPr>
            <a:xfrm>
              <a:off x="3893892" y="475597"/>
              <a:ext cx="3641344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R="331470" indent="21589" algn="l" defTabSz="457200">
                <a:lnSpc>
                  <a:spcPct val="70000"/>
                </a:lnSpc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112 calls and crowdsourcing</a:t>
              </a:r>
            </a:p>
          </p:txBody>
        </p:sp>
      </p:grpSp>
      <p:grpSp>
        <p:nvGrpSpPr>
          <p:cNvPr id="414" name="Grup"/>
          <p:cNvGrpSpPr/>
          <p:nvPr/>
        </p:nvGrpSpPr>
        <p:grpSpPr>
          <a:xfrm>
            <a:off x="8425283" y="2840633"/>
            <a:ext cx="4597870" cy="3386969"/>
            <a:chOff x="0" y="0"/>
            <a:chExt cx="4597868" cy="3386967"/>
          </a:xfrm>
        </p:grpSpPr>
        <p:pic>
          <p:nvPicPr>
            <p:cNvPr id="412" name="FLOOD-AREA.jpg" descr="FLOOD-AREA.jp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51428" y="991378"/>
              <a:ext cx="3213495" cy="2395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13" name="EU Flood Directive Risk Maps"/>
            <p:cNvSpPr txBox="1"/>
            <p:nvPr/>
          </p:nvSpPr>
          <p:spPr>
            <a:xfrm>
              <a:off x="0" y="0"/>
              <a:ext cx="4597869" cy="10083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R="331470" indent="21589" algn="r" defTabSz="457200">
                <a:lnSpc>
                  <a:spcPct val="70000"/>
                </a:lnSpc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EU Flood Directive Risk Maps</a:t>
              </a:r>
            </a:p>
          </p:txBody>
        </p:sp>
      </p:grpSp>
      <p:grpSp>
        <p:nvGrpSpPr>
          <p:cNvPr id="417" name="Grup"/>
          <p:cNvGrpSpPr/>
          <p:nvPr/>
        </p:nvGrpSpPr>
        <p:grpSpPr>
          <a:xfrm>
            <a:off x="9490561" y="6298929"/>
            <a:ext cx="4597869" cy="3793291"/>
            <a:chOff x="0" y="0"/>
            <a:chExt cx="4597868" cy="3793289"/>
          </a:xfrm>
        </p:grpSpPr>
        <p:pic>
          <p:nvPicPr>
            <p:cNvPr id="415" name="sensors-a4cat.jpg" descr="sensors-a4cat.jp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3346" y="551594"/>
              <a:ext cx="3037967" cy="32416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16" name="Local sensors"/>
            <p:cNvSpPr/>
            <p:nvPr/>
          </p:nvSpPr>
          <p:spPr>
            <a:xfrm>
              <a:off x="0" y="0"/>
              <a:ext cx="4597869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R="331470" indent="21589" algn="l" defTabSz="457200">
                <a:lnSpc>
                  <a:spcPct val="70000"/>
                </a:lnSpc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Local sensors</a:t>
              </a:r>
            </a:p>
          </p:txBody>
        </p:sp>
      </p:grpSp>
      <p:grpSp>
        <p:nvGrpSpPr>
          <p:cNvPr id="420" name="Grup"/>
          <p:cNvGrpSpPr/>
          <p:nvPr/>
        </p:nvGrpSpPr>
        <p:grpSpPr>
          <a:xfrm>
            <a:off x="5135731" y="5526250"/>
            <a:ext cx="4900194" cy="5230758"/>
            <a:chOff x="0" y="166254"/>
            <a:chExt cx="4900192" cy="5230757"/>
          </a:xfrm>
        </p:grpSpPr>
        <p:pic>
          <p:nvPicPr>
            <p:cNvPr id="418" name="critical points.jpg" descr="critical points.jpg"/>
            <p:cNvPicPr>
              <a:picLocks noChangeAspect="1"/>
            </p:cNvPicPr>
            <p:nvPr/>
          </p:nvPicPr>
          <p:blipFill>
            <a:blip r:embed="rId9">
              <a:extLst/>
            </a:blip>
            <a:srcRect r="18676" b="28943"/>
            <a:stretch>
              <a:fillRect/>
            </a:stretch>
          </p:blipFill>
          <p:spPr>
            <a:xfrm>
              <a:off x="75741" y="939246"/>
              <a:ext cx="3850490" cy="44577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19" name="Automatic activation…"/>
            <p:cNvSpPr/>
            <p:nvPr/>
          </p:nvSpPr>
          <p:spPr>
            <a:xfrm>
              <a:off x="0" y="166254"/>
              <a:ext cx="4900192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marR="331470" indent="21589" algn="l" defTabSz="457200">
                <a:lnSpc>
                  <a:spcPct val="70000"/>
                </a:lnSpc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rPr dirty="0"/>
                <a:t>Automatic activation</a:t>
              </a:r>
            </a:p>
            <a:p>
              <a:pPr marR="331470" indent="21589" algn="l" defTabSz="457200">
                <a:lnSpc>
                  <a:spcPct val="70000"/>
                </a:lnSpc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rPr dirty="0"/>
                <a:t>of critical points</a:t>
              </a:r>
            </a:p>
          </p:txBody>
        </p:sp>
      </p:grpSp>
      <p:grpSp>
        <p:nvGrpSpPr>
          <p:cNvPr id="423" name="Grup"/>
          <p:cNvGrpSpPr/>
          <p:nvPr/>
        </p:nvGrpSpPr>
        <p:grpSpPr>
          <a:xfrm>
            <a:off x="141121" y="1814177"/>
            <a:ext cx="4840624" cy="3251844"/>
            <a:chOff x="0" y="0"/>
            <a:chExt cx="4840623" cy="3251842"/>
          </a:xfrm>
        </p:grpSpPr>
        <p:sp>
          <p:nvSpPr>
            <p:cNvPr id="421" name="Rectangle arrodonit"/>
            <p:cNvSpPr/>
            <p:nvPr/>
          </p:nvSpPr>
          <p:spPr>
            <a:xfrm>
              <a:off x="0" y="0"/>
              <a:ext cx="4840624" cy="3251843"/>
            </a:xfrm>
            <a:prstGeom prst="roundRect">
              <a:avLst>
                <a:gd name="adj" fmla="val 6812"/>
              </a:avLst>
            </a:prstGeom>
            <a:solidFill>
              <a:srgbClr val="00AEFF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22" name="Integrate IMPACT FORECASTS with local layers to SUPPORT DECISION MAKING in EMERGENCY COMMAND CENTRES"/>
            <p:cNvSpPr txBox="1"/>
            <p:nvPr/>
          </p:nvSpPr>
          <p:spPr>
            <a:xfrm>
              <a:off x="49696" y="175274"/>
              <a:ext cx="4741231" cy="2937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t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rPr dirty="0"/>
                <a:t>Integrate IMPACT FORECASTS with local layers to </a:t>
              </a:r>
              <a:r>
                <a:rPr dirty="0">
                  <a:solidFill>
                    <a:srgbClr val="FF2600"/>
                  </a:solidFill>
                </a:rPr>
                <a:t>SUPPORT DECISION MAKING </a:t>
              </a:r>
              <a:r>
                <a:rPr dirty="0"/>
                <a:t>in EMERGENCY COMMAND CENTRES</a:t>
              </a:r>
            </a:p>
          </p:txBody>
        </p:sp>
      </p:grpSp>
      <p:pic>
        <p:nvPicPr>
          <p:cNvPr id="424" name="A4EU.jpg" descr="A4EU.jp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636192" y="5398688"/>
            <a:ext cx="3850482" cy="2651382"/>
          </a:xfrm>
          <a:prstGeom prst="rect">
            <a:avLst/>
          </a:prstGeom>
          <a:ln w="12700">
            <a:miter lim="400000"/>
          </a:ln>
        </p:spPr>
      </p:pic>
      <p:sp>
        <p:nvSpPr>
          <p:cNvPr id="425" name="Meteorological…"/>
          <p:cNvSpPr txBox="1"/>
          <p:nvPr/>
        </p:nvSpPr>
        <p:spPr>
          <a:xfrm>
            <a:off x="563010" y="8050069"/>
            <a:ext cx="3996846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R="331470" indent="21589" algn="l" defTabSz="457200">
              <a:tabLst>
                <a:tab pos="1066800" algn="l"/>
              </a:tabLst>
              <a:defRPr sz="3500" b="1">
                <a:solidFill>
                  <a:srgbClr val="323081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Meteorological</a:t>
            </a:r>
          </a:p>
          <a:p>
            <a:pPr marR="331470" indent="21589" algn="l" defTabSz="457200">
              <a:tabLst>
                <a:tab pos="1066800" algn="l"/>
              </a:tabLst>
              <a:defRPr sz="3500" b="1">
                <a:solidFill>
                  <a:srgbClr val="323081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Forecasting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" grpId="2" animBg="1" advAuto="0"/>
      <p:bldP spid="414" grpId="3" animBg="1" advAuto="0"/>
      <p:bldP spid="417" grpId="1" animBg="1" advAuto="0"/>
      <p:bldP spid="420" grpId="4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ANYWHERE A4EU capabilities"/>
          <p:cNvSpPr txBox="1">
            <a:spLocks noGrp="1"/>
          </p:cNvSpPr>
          <p:nvPr>
            <p:ph type="title" idx="4294967295"/>
          </p:nvPr>
        </p:nvSpPr>
        <p:spPr>
          <a:xfrm>
            <a:off x="486899" y="-1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/>
          <a:p>
            <a: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pPr>
            <a:r>
              <a:rPr b="0">
                <a:latin typeface="Marker Felt"/>
                <a:ea typeface="Marker Felt"/>
                <a:cs typeface="Marker Felt"/>
                <a:sym typeface="Marker Felt"/>
              </a:rPr>
              <a:t>ANYWHERE</a:t>
            </a:r>
            <a:r>
              <a:t> A4EU capabilities</a:t>
            </a:r>
          </a:p>
        </p:txBody>
      </p:sp>
      <p:grpSp>
        <p:nvGrpSpPr>
          <p:cNvPr id="440" name="Grup"/>
          <p:cNvGrpSpPr/>
          <p:nvPr/>
        </p:nvGrpSpPr>
        <p:grpSpPr>
          <a:xfrm>
            <a:off x="5431678" y="1194819"/>
            <a:ext cx="7535222" cy="4203770"/>
            <a:chOff x="15" y="-65"/>
            <a:chExt cx="7535220" cy="4203768"/>
          </a:xfrm>
        </p:grpSpPr>
        <p:sp>
          <p:nvSpPr>
            <p:cNvPr id="428" name="Rectangle arrodonit"/>
            <p:cNvSpPr/>
            <p:nvPr/>
          </p:nvSpPr>
          <p:spPr>
            <a:xfrm>
              <a:off x="2743480" y="211731"/>
              <a:ext cx="1236547" cy="502765"/>
            </a:xfrm>
            <a:prstGeom prst="roundRect">
              <a:avLst>
                <a:gd name="adj" fmla="val 24822"/>
              </a:avLst>
            </a:prstGeom>
            <a:solidFill>
              <a:srgbClr val="94175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pic>
          <p:nvPicPr>
            <p:cNvPr id="429" name="Captura de Pantalla 2018-11-15 a les 15.23.40.png" descr="Captura de Pantalla 2018-11-15 a les 15.23.40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5692" t="1571" r="4354" b="3162"/>
            <a:stretch>
              <a:fillRect/>
            </a:stretch>
          </p:blipFill>
          <p:spPr>
            <a:xfrm>
              <a:off x="15" y="-66"/>
              <a:ext cx="2054210" cy="4203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1" h="21592" extrusionOk="0">
                  <a:moveTo>
                    <a:pt x="3171" y="5"/>
                  </a:moveTo>
                  <a:cubicBezTo>
                    <a:pt x="1987" y="12"/>
                    <a:pt x="1717" y="29"/>
                    <a:pt x="1510" y="62"/>
                  </a:cubicBezTo>
                  <a:cubicBezTo>
                    <a:pt x="923" y="154"/>
                    <a:pt x="445" y="365"/>
                    <a:pt x="218" y="632"/>
                  </a:cubicBezTo>
                  <a:lnTo>
                    <a:pt x="40" y="844"/>
                  </a:lnTo>
                  <a:lnTo>
                    <a:pt x="40" y="10747"/>
                  </a:lnTo>
                  <a:cubicBezTo>
                    <a:pt x="41" y="20495"/>
                    <a:pt x="45" y="20652"/>
                    <a:pt x="201" y="20834"/>
                  </a:cubicBezTo>
                  <a:cubicBezTo>
                    <a:pt x="289" y="20935"/>
                    <a:pt x="491" y="21081"/>
                    <a:pt x="650" y="21158"/>
                  </a:cubicBezTo>
                  <a:cubicBezTo>
                    <a:pt x="809" y="21235"/>
                    <a:pt x="918" y="21311"/>
                    <a:pt x="896" y="21329"/>
                  </a:cubicBezTo>
                  <a:cubicBezTo>
                    <a:pt x="874" y="21347"/>
                    <a:pt x="632" y="21376"/>
                    <a:pt x="355" y="21393"/>
                  </a:cubicBezTo>
                  <a:cubicBezTo>
                    <a:pt x="-689" y="21453"/>
                    <a:pt x="617" y="21526"/>
                    <a:pt x="3615" y="21574"/>
                  </a:cubicBezTo>
                  <a:cubicBezTo>
                    <a:pt x="4707" y="21591"/>
                    <a:pt x="8425" y="21597"/>
                    <a:pt x="11877" y="21588"/>
                  </a:cubicBezTo>
                  <a:cubicBezTo>
                    <a:pt x="17598" y="21574"/>
                    <a:pt x="20005" y="21540"/>
                    <a:pt x="20669" y="21462"/>
                  </a:cubicBezTo>
                  <a:lnTo>
                    <a:pt x="20911" y="21433"/>
                  </a:lnTo>
                  <a:lnTo>
                    <a:pt x="20588" y="21403"/>
                  </a:lnTo>
                  <a:cubicBezTo>
                    <a:pt x="20410" y="21386"/>
                    <a:pt x="20090" y="21369"/>
                    <a:pt x="19881" y="21368"/>
                  </a:cubicBezTo>
                  <a:cubicBezTo>
                    <a:pt x="19672" y="21367"/>
                    <a:pt x="19484" y="21350"/>
                    <a:pt x="19461" y="21331"/>
                  </a:cubicBezTo>
                  <a:cubicBezTo>
                    <a:pt x="19437" y="21312"/>
                    <a:pt x="19544" y="21236"/>
                    <a:pt x="19695" y="21162"/>
                  </a:cubicBezTo>
                  <a:cubicBezTo>
                    <a:pt x="19846" y="21088"/>
                    <a:pt x="20049" y="20933"/>
                    <a:pt x="20147" y="20818"/>
                  </a:cubicBezTo>
                  <a:lnTo>
                    <a:pt x="20325" y="20608"/>
                  </a:lnTo>
                  <a:lnTo>
                    <a:pt x="20362" y="14829"/>
                  </a:lnTo>
                  <a:cubicBezTo>
                    <a:pt x="20381" y="11650"/>
                    <a:pt x="20412" y="9042"/>
                    <a:pt x="20430" y="9033"/>
                  </a:cubicBezTo>
                  <a:cubicBezTo>
                    <a:pt x="20493" y="9001"/>
                    <a:pt x="20467" y="8104"/>
                    <a:pt x="20402" y="8065"/>
                  </a:cubicBezTo>
                  <a:cubicBezTo>
                    <a:pt x="20366" y="8043"/>
                    <a:pt x="20363" y="7776"/>
                    <a:pt x="20394" y="7472"/>
                  </a:cubicBezTo>
                  <a:cubicBezTo>
                    <a:pt x="20457" y="6846"/>
                    <a:pt x="20486" y="4503"/>
                    <a:pt x="20430" y="4475"/>
                  </a:cubicBezTo>
                  <a:cubicBezTo>
                    <a:pt x="20410" y="4465"/>
                    <a:pt x="20375" y="3642"/>
                    <a:pt x="20353" y="2646"/>
                  </a:cubicBezTo>
                  <a:cubicBezTo>
                    <a:pt x="20316" y="915"/>
                    <a:pt x="20307" y="826"/>
                    <a:pt x="20143" y="639"/>
                  </a:cubicBezTo>
                  <a:cubicBezTo>
                    <a:pt x="19911" y="373"/>
                    <a:pt x="19544" y="192"/>
                    <a:pt x="19049" y="98"/>
                  </a:cubicBezTo>
                  <a:cubicBezTo>
                    <a:pt x="18654" y="24"/>
                    <a:pt x="18266" y="20"/>
                    <a:pt x="10298" y="7"/>
                  </a:cubicBezTo>
                  <a:cubicBezTo>
                    <a:pt x="6451" y="0"/>
                    <a:pt x="4354" y="-3"/>
                    <a:pt x="3171" y="5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430" name="Screenshot_20181115-144332.jpg" descr="Screenshot_20181115-144332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3933" y="437472"/>
              <a:ext cx="1873232" cy="33301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31" name="112 Calls"/>
            <p:cNvSpPr txBox="1"/>
            <p:nvPr/>
          </p:nvSpPr>
          <p:spPr>
            <a:xfrm>
              <a:off x="2745326" y="258982"/>
              <a:ext cx="1205254" cy="3946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457200">
                <a:defRPr sz="16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112 Calls</a:t>
              </a:r>
            </a:p>
          </p:txBody>
        </p:sp>
        <p:pic>
          <p:nvPicPr>
            <p:cNvPr id="432" name="112_vermell.png" descr="112_vermell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533759" y="940743"/>
              <a:ext cx="209722" cy="20972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3" name="112_Taronja.png" descr="112_Taronja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533759" y="1177082"/>
              <a:ext cx="205101" cy="2051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4" name="112_Groc.png" descr="112_Groc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533759" y="1413421"/>
              <a:ext cx="240959" cy="2409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35" name="Last 30 min"/>
            <p:cNvSpPr txBox="1"/>
            <p:nvPr/>
          </p:nvSpPr>
          <p:spPr>
            <a:xfrm>
              <a:off x="2810574" y="934650"/>
              <a:ext cx="1083319" cy="3254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457200">
                <a:defRPr sz="14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Last 30 min</a:t>
              </a:r>
            </a:p>
          </p:txBody>
        </p:sp>
        <p:sp>
          <p:nvSpPr>
            <p:cNvPr id="436" name="(30, 60] min ago"/>
            <p:cNvSpPr txBox="1"/>
            <p:nvPr/>
          </p:nvSpPr>
          <p:spPr>
            <a:xfrm>
              <a:off x="2810574" y="1177082"/>
              <a:ext cx="1385733" cy="3068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457200">
                <a:defRPr sz="14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(30, 60] min ago</a:t>
              </a:r>
            </a:p>
          </p:txBody>
        </p:sp>
        <p:sp>
          <p:nvSpPr>
            <p:cNvPr id="437" name="(60, 90] min ago"/>
            <p:cNvSpPr txBox="1"/>
            <p:nvPr/>
          </p:nvSpPr>
          <p:spPr>
            <a:xfrm>
              <a:off x="2813548" y="1376457"/>
              <a:ext cx="1377187" cy="305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457200">
                <a:defRPr sz="14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(60, 90] min ago</a:t>
              </a:r>
            </a:p>
          </p:txBody>
        </p:sp>
        <p:sp>
          <p:nvSpPr>
            <p:cNvPr id="438" name="Rectangle"/>
            <p:cNvSpPr/>
            <p:nvPr/>
          </p:nvSpPr>
          <p:spPr>
            <a:xfrm>
              <a:off x="1744527" y="459485"/>
              <a:ext cx="162383" cy="1134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439" name="112 calls and crowdsourcing"/>
            <p:cNvSpPr/>
            <p:nvPr/>
          </p:nvSpPr>
          <p:spPr>
            <a:xfrm>
              <a:off x="3893892" y="475597"/>
              <a:ext cx="3641344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R="331470" indent="21589" algn="l" defTabSz="457200">
                <a:lnSpc>
                  <a:spcPct val="70000"/>
                </a:lnSpc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112 calls and crowdsourcing</a:t>
              </a:r>
            </a:p>
          </p:txBody>
        </p:sp>
      </p:grpSp>
      <p:grpSp>
        <p:nvGrpSpPr>
          <p:cNvPr id="443" name="Grup"/>
          <p:cNvGrpSpPr/>
          <p:nvPr/>
        </p:nvGrpSpPr>
        <p:grpSpPr>
          <a:xfrm>
            <a:off x="8425283" y="2840633"/>
            <a:ext cx="4597870" cy="3386969"/>
            <a:chOff x="0" y="0"/>
            <a:chExt cx="4597868" cy="3386967"/>
          </a:xfrm>
        </p:grpSpPr>
        <p:pic>
          <p:nvPicPr>
            <p:cNvPr id="441" name="FLOOD-AREA.jpg" descr="FLOOD-AREA.jp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51428" y="991378"/>
              <a:ext cx="3213495" cy="2395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42" name="EU Flood Directive Risk Maps"/>
            <p:cNvSpPr txBox="1"/>
            <p:nvPr/>
          </p:nvSpPr>
          <p:spPr>
            <a:xfrm>
              <a:off x="0" y="0"/>
              <a:ext cx="4597869" cy="10083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R="331470" indent="21589" algn="r" defTabSz="457200">
                <a:lnSpc>
                  <a:spcPct val="70000"/>
                </a:lnSpc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EU Flood Directive Risk Maps</a:t>
              </a:r>
            </a:p>
          </p:txBody>
        </p:sp>
      </p:grpSp>
      <p:grpSp>
        <p:nvGrpSpPr>
          <p:cNvPr id="446" name="Grup"/>
          <p:cNvGrpSpPr/>
          <p:nvPr/>
        </p:nvGrpSpPr>
        <p:grpSpPr>
          <a:xfrm>
            <a:off x="9490561" y="6298929"/>
            <a:ext cx="4597869" cy="3793291"/>
            <a:chOff x="0" y="0"/>
            <a:chExt cx="4597868" cy="3793289"/>
          </a:xfrm>
        </p:grpSpPr>
        <p:pic>
          <p:nvPicPr>
            <p:cNvPr id="444" name="sensors-a4cat.jpg" descr="sensors-a4cat.jp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3346" y="551594"/>
              <a:ext cx="3037967" cy="32416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45" name="Local sensors"/>
            <p:cNvSpPr/>
            <p:nvPr/>
          </p:nvSpPr>
          <p:spPr>
            <a:xfrm>
              <a:off x="0" y="0"/>
              <a:ext cx="4597869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R="331470" indent="21589" algn="l" defTabSz="457200">
                <a:lnSpc>
                  <a:spcPct val="70000"/>
                </a:lnSpc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Local sensors</a:t>
              </a:r>
            </a:p>
          </p:txBody>
        </p:sp>
      </p:grpSp>
      <p:grpSp>
        <p:nvGrpSpPr>
          <p:cNvPr id="449" name="Grup"/>
          <p:cNvGrpSpPr/>
          <p:nvPr/>
        </p:nvGrpSpPr>
        <p:grpSpPr>
          <a:xfrm>
            <a:off x="5135731" y="5553959"/>
            <a:ext cx="4900194" cy="5203049"/>
            <a:chOff x="0" y="193963"/>
            <a:chExt cx="4900192" cy="5203048"/>
          </a:xfrm>
        </p:grpSpPr>
        <p:pic>
          <p:nvPicPr>
            <p:cNvPr id="447" name="critical points.jpg" descr="critical points.jpg"/>
            <p:cNvPicPr>
              <a:picLocks noChangeAspect="1"/>
            </p:cNvPicPr>
            <p:nvPr/>
          </p:nvPicPr>
          <p:blipFill>
            <a:blip r:embed="rId9">
              <a:extLst/>
            </a:blip>
            <a:srcRect r="18676" b="28943"/>
            <a:stretch>
              <a:fillRect/>
            </a:stretch>
          </p:blipFill>
          <p:spPr>
            <a:xfrm>
              <a:off x="75741" y="939246"/>
              <a:ext cx="3850490" cy="44577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48" name="Automatic activation…"/>
            <p:cNvSpPr/>
            <p:nvPr/>
          </p:nvSpPr>
          <p:spPr>
            <a:xfrm>
              <a:off x="0" y="193963"/>
              <a:ext cx="4900192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marR="331470" indent="21589" algn="l" defTabSz="457200">
                <a:lnSpc>
                  <a:spcPct val="70000"/>
                </a:lnSpc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rPr dirty="0"/>
                <a:t>Automatic activation</a:t>
              </a:r>
            </a:p>
            <a:p>
              <a:pPr marR="331470" indent="21589" algn="l" defTabSz="457200">
                <a:lnSpc>
                  <a:spcPct val="70000"/>
                </a:lnSpc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rPr dirty="0"/>
                <a:t>of critical points</a:t>
              </a:r>
            </a:p>
          </p:txBody>
        </p:sp>
      </p:grpSp>
      <p:grpSp>
        <p:nvGrpSpPr>
          <p:cNvPr id="452" name="Grup"/>
          <p:cNvGrpSpPr/>
          <p:nvPr/>
        </p:nvGrpSpPr>
        <p:grpSpPr>
          <a:xfrm>
            <a:off x="141121" y="1814177"/>
            <a:ext cx="4840624" cy="3251844"/>
            <a:chOff x="0" y="0"/>
            <a:chExt cx="4840623" cy="3251842"/>
          </a:xfrm>
        </p:grpSpPr>
        <p:sp>
          <p:nvSpPr>
            <p:cNvPr id="450" name="Rectangle arrodonit"/>
            <p:cNvSpPr/>
            <p:nvPr/>
          </p:nvSpPr>
          <p:spPr>
            <a:xfrm>
              <a:off x="0" y="0"/>
              <a:ext cx="4840624" cy="3251843"/>
            </a:xfrm>
            <a:prstGeom prst="roundRect">
              <a:avLst>
                <a:gd name="adj" fmla="val 6812"/>
              </a:avLst>
            </a:prstGeom>
            <a:solidFill>
              <a:srgbClr val="00AEFF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51" name="Integrate IMPACT FORECASTS with local layers to SUPPORT DECISION MAKING in EMERGENCY COMMAND CENTRES"/>
            <p:cNvSpPr txBox="1"/>
            <p:nvPr/>
          </p:nvSpPr>
          <p:spPr>
            <a:xfrm>
              <a:off x="49696" y="175274"/>
              <a:ext cx="4741231" cy="2937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t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Integrate IMPACT FORECASTS with local layers to </a:t>
              </a:r>
              <a:r>
                <a:rPr>
                  <a:solidFill>
                    <a:srgbClr val="FF2600"/>
                  </a:solidFill>
                </a:rPr>
                <a:t>SUPPORT DECISION MAKING </a:t>
              </a:r>
              <a:r>
                <a:t>in EMERGENCY COMMAND CENTRES</a:t>
              </a:r>
            </a:p>
          </p:txBody>
        </p:sp>
      </p:grpSp>
      <p:grpSp>
        <p:nvGrpSpPr>
          <p:cNvPr id="455" name="Grup"/>
          <p:cNvGrpSpPr/>
          <p:nvPr/>
        </p:nvGrpSpPr>
        <p:grpSpPr>
          <a:xfrm>
            <a:off x="178736" y="5648297"/>
            <a:ext cx="4765395" cy="3289943"/>
            <a:chOff x="0" y="0"/>
            <a:chExt cx="4765394" cy="3289942"/>
          </a:xfrm>
        </p:grpSpPr>
        <p:pic>
          <p:nvPicPr>
            <p:cNvPr id="453" name="Captura de pantalla 2015-11-17 a les 13.13.18.png" descr="Captura de pantalla 2015-11-17 a les 13.13.18.png"/>
            <p:cNvPicPr>
              <a:picLocks noChangeAspect="1"/>
            </p:cNvPicPr>
            <p:nvPr/>
          </p:nvPicPr>
          <p:blipFill>
            <a:blip r:embed="rId10">
              <a:extLst/>
            </a:blip>
            <a:srcRect b="11067"/>
            <a:stretch>
              <a:fillRect/>
            </a:stretch>
          </p:blipFill>
          <p:spPr>
            <a:xfrm>
              <a:off x="139744" y="609600"/>
              <a:ext cx="4625651" cy="26803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54" name="Vulnerability Maps"/>
            <p:cNvSpPr/>
            <p:nvPr/>
          </p:nvSpPr>
          <p:spPr>
            <a:xfrm>
              <a:off x="0" y="0"/>
              <a:ext cx="4726913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R="331470" indent="21589" algn="l" defTabSz="457200"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Vulnerability Maps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" name="Grup"/>
          <p:cNvGrpSpPr/>
          <p:nvPr/>
        </p:nvGrpSpPr>
        <p:grpSpPr>
          <a:xfrm>
            <a:off x="5884399" y="1876069"/>
            <a:ext cx="6268464" cy="5385429"/>
            <a:chOff x="0" y="0"/>
            <a:chExt cx="6268462" cy="5385427"/>
          </a:xfrm>
        </p:grpSpPr>
        <p:pic>
          <p:nvPicPr>
            <p:cNvPr id="457" name="Captura de pantalla 2015-11-17 a les 13.13.18.png" descr="Captura de pantalla 2015-11-17 a les 13.13.18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b="11067"/>
            <a:stretch>
              <a:fillRect/>
            </a:stretch>
          </p:blipFill>
          <p:spPr>
            <a:xfrm>
              <a:off x="139744" y="609600"/>
              <a:ext cx="6128719" cy="35512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58" name="Vulnerability Maps"/>
            <p:cNvSpPr txBox="1"/>
            <p:nvPr/>
          </p:nvSpPr>
          <p:spPr>
            <a:xfrm>
              <a:off x="0" y="0"/>
              <a:ext cx="5740169" cy="6096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R="331470" indent="21589" algn="l" defTabSz="457200"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Vulnerability Maps</a:t>
              </a:r>
            </a:p>
          </p:txBody>
        </p:sp>
        <p:sp>
          <p:nvSpPr>
            <p:cNvPr id="459" name="From EU scale to BUILDING scale"/>
            <p:cNvSpPr txBox="1"/>
            <p:nvPr/>
          </p:nvSpPr>
          <p:spPr>
            <a:xfrm>
              <a:off x="139744" y="4267827"/>
              <a:ext cx="5976558" cy="1117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R="331470" indent="21589" defTabSz="457200">
                <a:tabLst>
                  <a:tab pos="1066800" algn="l"/>
                </a:tabLst>
                <a:defRPr sz="3500" b="1">
                  <a:solidFill>
                    <a:srgbClr val="FF26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From EU scale to BUILDING scale</a:t>
              </a:r>
            </a:p>
          </p:txBody>
        </p:sp>
      </p:grpSp>
      <p:grpSp>
        <p:nvGrpSpPr>
          <p:cNvPr id="463" name="Grup"/>
          <p:cNvGrpSpPr/>
          <p:nvPr/>
        </p:nvGrpSpPr>
        <p:grpSpPr>
          <a:xfrm>
            <a:off x="6633122" y="7482788"/>
            <a:ext cx="4959359" cy="2081489"/>
            <a:chOff x="0" y="0"/>
            <a:chExt cx="4959357" cy="2081488"/>
          </a:xfrm>
        </p:grpSpPr>
        <p:sp>
          <p:nvSpPr>
            <p:cNvPr id="461" name="Rectangle arrodonit"/>
            <p:cNvSpPr/>
            <p:nvPr/>
          </p:nvSpPr>
          <p:spPr>
            <a:xfrm>
              <a:off x="19050" y="203278"/>
              <a:ext cx="4940308" cy="1674932"/>
            </a:xfrm>
            <a:prstGeom prst="roundRect">
              <a:avLst>
                <a:gd name="adj" fmla="val 9400"/>
              </a:avLst>
            </a:prstGeom>
            <a:solidFill>
              <a:srgbClr val="00FDFF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9300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62" name="KEY TOOL For Flood Risk Management Plans in the EU FLOOD DIRECTIVE"/>
            <p:cNvSpPr txBox="1"/>
            <p:nvPr/>
          </p:nvSpPr>
          <p:spPr>
            <a:xfrm>
              <a:off x="0" y="0"/>
              <a:ext cx="4948699" cy="20814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noAutofit/>
            </a:bodyPr>
            <a:lstStyle>
              <a:lvl1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2600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KEY TOOL For Flood Risk Management Plans in the EU FLOOD DIRECTIVE</a:t>
              </a:r>
            </a:p>
          </p:txBody>
        </p:sp>
      </p:grpSp>
      <p:sp>
        <p:nvSpPr>
          <p:cNvPr id="464" name="ANYWHERE A4EU capabilities"/>
          <p:cNvSpPr txBox="1">
            <a:spLocks noGrp="1"/>
          </p:cNvSpPr>
          <p:nvPr>
            <p:ph type="title" idx="4294967295"/>
          </p:nvPr>
        </p:nvSpPr>
        <p:spPr>
          <a:xfrm>
            <a:off x="486899" y="-1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/>
          <a:p>
            <a: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pPr>
            <a:r>
              <a:rPr b="0">
                <a:latin typeface="Marker Felt"/>
                <a:ea typeface="Marker Felt"/>
                <a:cs typeface="Marker Felt"/>
                <a:sym typeface="Marker Felt"/>
              </a:rPr>
              <a:t>ANYWHERE</a:t>
            </a:r>
            <a:r>
              <a:t> A4EU capabilities</a:t>
            </a:r>
          </a:p>
        </p:txBody>
      </p:sp>
      <p:grpSp>
        <p:nvGrpSpPr>
          <p:cNvPr id="467" name="Grup"/>
          <p:cNvGrpSpPr/>
          <p:nvPr/>
        </p:nvGrpSpPr>
        <p:grpSpPr>
          <a:xfrm>
            <a:off x="141121" y="1814177"/>
            <a:ext cx="4840624" cy="3251844"/>
            <a:chOff x="0" y="0"/>
            <a:chExt cx="4840623" cy="3251842"/>
          </a:xfrm>
        </p:grpSpPr>
        <p:sp>
          <p:nvSpPr>
            <p:cNvPr id="465" name="Rectangle arrodonit"/>
            <p:cNvSpPr/>
            <p:nvPr/>
          </p:nvSpPr>
          <p:spPr>
            <a:xfrm>
              <a:off x="0" y="0"/>
              <a:ext cx="4840624" cy="3251843"/>
            </a:xfrm>
            <a:prstGeom prst="roundRect">
              <a:avLst>
                <a:gd name="adj" fmla="val 6812"/>
              </a:avLst>
            </a:prstGeom>
            <a:solidFill>
              <a:srgbClr val="00AEFF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66" name="Integrate IMPACT FORECASTS with local layers to SUPPORT DECISION MAKING in EMERGENCY COMMAND CENTRES"/>
            <p:cNvSpPr txBox="1"/>
            <p:nvPr/>
          </p:nvSpPr>
          <p:spPr>
            <a:xfrm>
              <a:off x="49696" y="175274"/>
              <a:ext cx="4741231" cy="2937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t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Integrate IMPACT FORECASTS with local layers to </a:t>
              </a:r>
              <a:r>
                <a:rPr>
                  <a:solidFill>
                    <a:srgbClr val="FF2600"/>
                  </a:solidFill>
                </a:rPr>
                <a:t>SUPPORT DECISION MAKING </a:t>
              </a:r>
              <a:r>
                <a:t>in EMERGENCY COMMAND CENTRES</a:t>
              </a:r>
            </a:p>
          </p:txBody>
        </p:sp>
      </p:grpSp>
      <p:pic>
        <p:nvPicPr>
          <p:cNvPr id="468" name="A4EU.jpg" descr="A4EU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6192" y="5398688"/>
            <a:ext cx="3850482" cy="2651382"/>
          </a:xfrm>
          <a:prstGeom prst="rect">
            <a:avLst/>
          </a:prstGeom>
          <a:ln w="12700">
            <a:miter lim="400000"/>
          </a:ln>
        </p:spPr>
      </p:pic>
      <p:sp>
        <p:nvSpPr>
          <p:cNvPr id="469" name="Meteorological…"/>
          <p:cNvSpPr txBox="1"/>
          <p:nvPr/>
        </p:nvSpPr>
        <p:spPr>
          <a:xfrm>
            <a:off x="563010" y="8050069"/>
            <a:ext cx="3996846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R="331470" indent="21589" algn="l" defTabSz="457200">
              <a:tabLst>
                <a:tab pos="1066800" algn="l"/>
              </a:tabLst>
              <a:defRPr sz="3500" b="1">
                <a:solidFill>
                  <a:srgbClr val="323081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Meteorological</a:t>
            </a:r>
          </a:p>
          <a:p>
            <a:pPr marR="331470" indent="21589" algn="l" defTabSz="457200">
              <a:tabLst>
                <a:tab pos="1066800" algn="l"/>
              </a:tabLst>
              <a:defRPr sz="3500" b="1">
                <a:solidFill>
                  <a:srgbClr val="323081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Forecasting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" grpId="1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Captura de pantalla 2018-11-13 a les 1.04.20.jpg" descr="Captura de pantalla 2018-11-13 a les 1.04.20.jpg"/>
          <p:cNvPicPr>
            <a:picLocks noChangeAspect="1"/>
          </p:cNvPicPr>
          <p:nvPr/>
        </p:nvPicPr>
        <p:blipFill>
          <a:blip r:embed="rId2">
            <a:extLst/>
          </a:blip>
          <a:srcRect l="820" t="5913"/>
          <a:stretch>
            <a:fillRect/>
          </a:stretch>
        </p:blipFill>
        <p:spPr>
          <a:xfrm>
            <a:off x="1308713" y="1399757"/>
            <a:ext cx="10902010" cy="8353844"/>
          </a:xfrm>
          <a:prstGeom prst="rect">
            <a:avLst/>
          </a:prstGeom>
          <a:ln w="12700">
            <a:miter lim="400000"/>
          </a:ln>
        </p:spPr>
      </p:pic>
      <p:sp>
        <p:nvSpPr>
          <p:cNvPr id="472" name="7 Pilot Sites: Operational Demonstrations"/>
          <p:cNvSpPr txBox="1">
            <a:spLocks noGrp="1"/>
          </p:cNvSpPr>
          <p:nvPr>
            <p:ph type="title" idx="4294967295"/>
          </p:nvPr>
        </p:nvSpPr>
        <p:spPr>
          <a:xfrm>
            <a:off x="542112" y="79010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FFFFFF">
                <a:alpha val="75000"/>
              </a:srgbClr>
            </a:outerShdw>
          </a:effectLst>
        </p:spPr>
        <p:txBody>
          <a:bodyPr>
            <a:normAutofit/>
          </a:bodyPr>
          <a:lstStyle>
            <a:lvl1pPr marL="0" marR="0" defTabSz="338327">
              <a:lnSpc>
                <a:spcPts val="5400"/>
              </a:lnSpc>
              <a:tabLst>
                <a:tab pos="901700" algn="l"/>
              </a:tabLst>
              <a:defRPr sz="4588">
                <a:solidFill>
                  <a:srgbClr val="000000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7 Pilot Sites: Operational Demonstrations</a:t>
            </a:r>
          </a:p>
        </p:txBody>
      </p:sp>
      <p:sp>
        <p:nvSpPr>
          <p:cNvPr id="473" name="(but also can be implemented ANYWHERE in EUROPE…)"/>
          <p:cNvSpPr txBox="1"/>
          <p:nvPr/>
        </p:nvSpPr>
        <p:spPr>
          <a:xfrm>
            <a:off x="-4750" y="9124768"/>
            <a:ext cx="13199914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 defTabSz="1218924">
              <a:tabLst>
                <a:tab pos="508000" algn="l"/>
                <a:tab pos="1028700" algn="l"/>
                <a:tab pos="1562100" algn="l"/>
                <a:tab pos="2082800" algn="l"/>
                <a:tab pos="2603500" algn="l"/>
                <a:tab pos="3124200" algn="l"/>
                <a:tab pos="3644900" algn="l"/>
                <a:tab pos="4165600" algn="l"/>
                <a:tab pos="4686300" algn="l"/>
                <a:tab pos="5207000" algn="l"/>
                <a:tab pos="5727700" algn="l"/>
                <a:tab pos="6248400" algn="l"/>
                <a:tab pos="6769100" algn="l"/>
                <a:tab pos="7289800" algn="l"/>
                <a:tab pos="7810500" algn="l"/>
                <a:tab pos="8331200" algn="l"/>
                <a:tab pos="8864600" algn="l"/>
                <a:tab pos="9385300" algn="l"/>
                <a:tab pos="9906000" algn="l"/>
                <a:tab pos="10426700" algn="l"/>
              </a:tabLst>
              <a:defRPr sz="2800" b="1" i="1">
                <a:solidFill>
                  <a:srgbClr val="22228B"/>
                </a:solidFill>
                <a:latin typeface="TradeGothicNo.2"/>
                <a:ea typeface="TradeGothicNo.2"/>
                <a:cs typeface="TradeGothicNo.2"/>
                <a:sym typeface="TradeGothicNo.2"/>
              </a:defRPr>
            </a:lvl1pPr>
          </a:lstStyle>
          <a:p>
            <a:r>
              <a:t>(but also can be implemented ANYWHERE in EUROPE…)</a:t>
            </a:r>
          </a:p>
        </p:txBody>
      </p:sp>
      <p:pic>
        <p:nvPicPr>
          <p:cNvPr id="474" name="Logo Anywhere 2017 Horizontal-small.png" descr="Logo Anywhere 2017 Horizontal-smal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5543" y="1386869"/>
            <a:ext cx="4507074" cy="1108063"/>
          </a:xfrm>
          <a:prstGeom prst="rect">
            <a:avLst/>
          </a:prstGeom>
          <a:ln w="12700">
            <a:miter lim="400000"/>
          </a:ln>
        </p:spPr>
      </p:pic>
      <p:sp>
        <p:nvSpPr>
          <p:cNvPr id="475" name="OPERATIONAL from…"/>
          <p:cNvSpPr txBox="1"/>
          <p:nvPr/>
        </p:nvSpPr>
        <p:spPr>
          <a:xfrm>
            <a:off x="6237935" y="4508133"/>
            <a:ext cx="6894002" cy="1734875"/>
          </a:xfrm>
          <a:prstGeom prst="rect">
            <a:avLst/>
          </a:prstGeom>
          <a:ln w="12700">
            <a:miter lim="400000"/>
          </a:ln>
          <a:effectLst>
            <a:outerShdw blurRad="63500" dist="63500" dir="2700000" rotWithShape="0">
              <a:srgbClr val="FFFFFF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57200">
              <a:lnSpc>
                <a:spcPts val="6300"/>
              </a:lnSpc>
              <a:spcBef>
                <a:spcPts val="100"/>
              </a:spcBef>
              <a:tabLst>
                <a:tab pos="1231900" algn="l"/>
              </a:tabLst>
              <a:defRPr sz="5300" b="1">
                <a:latin typeface="Optima"/>
                <a:ea typeface="Optima"/>
                <a:cs typeface="Optima"/>
                <a:sym typeface="Optima"/>
              </a:defRPr>
            </a:pPr>
            <a:r>
              <a:t>OPERATIONAL from </a:t>
            </a:r>
          </a:p>
          <a:p>
            <a:pPr defTabSz="457200">
              <a:lnSpc>
                <a:spcPts val="6300"/>
              </a:lnSpc>
              <a:spcBef>
                <a:spcPts val="100"/>
              </a:spcBef>
              <a:tabLst>
                <a:tab pos="1231900" algn="l"/>
              </a:tabLst>
              <a:defRPr sz="5300" b="1">
                <a:latin typeface="Optima"/>
                <a:ea typeface="Optima"/>
                <a:cs typeface="Optima"/>
                <a:sym typeface="Optima"/>
              </a:defRPr>
            </a:pPr>
            <a:r>
              <a:t>OCTOBER 2018</a:t>
            </a:r>
          </a:p>
        </p:txBody>
      </p:sp>
      <p:sp>
        <p:nvSpPr>
          <p:cNvPr id="476" name="SPAIN (national)"/>
          <p:cNvSpPr txBox="1"/>
          <p:nvPr/>
        </p:nvSpPr>
        <p:spPr>
          <a:xfrm>
            <a:off x="3767694" y="8683881"/>
            <a:ext cx="2775125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 b="1">
                <a:solidFill>
                  <a:srgbClr val="5E5E5E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SPAIN (national)</a:t>
            </a:r>
          </a:p>
        </p:txBody>
      </p:sp>
      <p:grpSp>
        <p:nvGrpSpPr>
          <p:cNvPr id="479" name="Grup"/>
          <p:cNvGrpSpPr/>
          <p:nvPr/>
        </p:nvGrpSpPr>
        <p:grpSpPr>
          <a:xfrm>
            <a:off x="3878443" y="8124214"/>
            <a:ext cx="324001" cy="801913"/>
            <a:chOff x="0" y="0"/>
            <a:chExt cx="324000" cy="801911"/>
          </a:xfrm>
        </p:grpSpPr>
        <p:sp>
          <p:nvSpPr>
            <p:cNvPr id="477" name="Triangle"/>
            <p:cNvSpPr/>
            <p:nvPr/>
          </p:nvSpPr>
          <p:spPr>
            <a:xfrm rot="10800000">
              <a:off x="132114" y="268511"/>
              <a:ext cx="54001" cy="533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B00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478" name="Oval"/>
            <p:cNvSpPr/>
            <p:nvPr/>
          </p:nvSpPr>
          <p:spPr>
            <a:xfrm>
              <a:off x="0" y="0"/>
              <a:ext cx="324001" cy="322546"/>
            </a:xfrm>
            <a:prstGeom prst="ellipse">
              <a:avLst/>
            </a:prstGeom>
            <a:solidFill>
              <a:srgbClr val="FFFB00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A4CENEM-May2019.jpeg" descr="A4CENEM-May201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4107"/>
            <a:ext cx="13190415" cy="8270941"/>
          </a:xfrm>
          <a:prstGeom prst="rect">
            <a:avLst/>
          </a:prstGeom>
          <a:ln w="12700">
            <a:miter lim="400000"/>
          </a:ln>
        </p:spPr>
      </p:pic>
      <p:pic>
        <p:nvPicPr>
          <p:cNvPr id="482" name="Guardarropa Anywhere 160x70 2 copias.pdf" descr="Guardarropa Anywhere 160x70 2 copias.pdf"/>
          <p:cNvPicPr>
            <a:picLocks noChangeAspect="1"/>
          </p:cNvPicPr>
          <p:nvPr/>
        </p:nvPicPr>
        <p:blipFill>
          <a:blip r:embed="rId3">
            <a:extLst/>
          </a:blip>
          <a:srcRect b="44740"/>
          <a:stretch>
            <a:fillRect/>
          </a:stretch>
        </p:blipFill>
        <p:spPr>
          <a:xfrm>
            <a:off x="-135575" y="8010053"/>
            <a:ext cx="7476220" cy="1808749"/>
          </a:xfrm>
          <a:prstGeom prst="rect">
            <a:avLst/>
          </a:prstGeom>
          <a:ln w="12700">
            <a:miter lim="400000"/>
          </a:ln>
        </p:spPr>
      </p:pic>
      <p:sp>
        <p:nvSpPr>
          <p:cNvPr id="483" name="www.anywhere-h2020.eu"/>
          <p:cNvSpPr txBox="1"/>
          <p:nvPr/>
        </p:nvSpPr>
        <p:spPr>
          <a:xfrm>
            <a:off x="7342599" y="8716541"/>
            <a:ext cx="536615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/>
              </a:rPr>
              <a:t>www.anywhere-h2020.eu</a:t>
            </a:r>
            <a:r>
              <a:t> </a:t>
            </a:r>
          </a:p>
        </p:txBody>
      </p:sp>
      <p:grpSp>
        <p:nvGrpSpPr>
          <p:cNvPr id="486" name="Grup"/>
          <p:cNvGrpSpPr/>
          <p:nvPr/>
        </p:nvGrpSpPr>
        <p:grpSpPr>
          <a:xfrm>
            <a:off x="973488" y="920244"/>
            <a:ext cx="5258206" cy="2349543"/>
            <a:chOff x="0" y="0"/>
            <a:chExt cx="5258205" cy="2349541"/>
          </a:xfrm>
        </p:grpSpPr>
        <p:sp>
          <p:nvSpPr>
            <p:cNvPr id="484" name="A4U"/>
            <p:cNvSpPr/>
            <p:nvPr/>
          </p:nvSpPr>
          <p:spPr>
            <a:xfrm>
              <a:off x="990310" y="0"/>
              <a:ext cx="3277585" cy="1434793"/>
            </a:xfrm>
            <a:prstGeom prst="roundRect">
              <a:avLst>
                <a:gd name="adj" fmla="val 28190"/>
              </a:avLst>
            </a:prstGeom>
            <a:solidFill>
              <a:srgbClr val="73FDFF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4800" b="1">
                  <a:solidFill>
                    <a:srgbClr val="004D80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A4U</a:t>
              </a:r>
            </a:p>
          </p:txBody>
        </p:sp>
        <p:sp>
          <p:nvSpPr>
            <p:cNvPr id="485" name="Get your OWN customised SERVICE"/>
            <p:cNvSpPr/>
            <p:nvPr/>
          </p:nvSpPr>
          <p:spPr>
            <a:xfrm>
              <a:off x="0" y="2349541"/>
              <a:ext cx="5258206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4000" b="1"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r>
                <a:t>Get your OWN customised SERVICE</a:t>
              </a:r>
            </a:p>
          </p:txBody>
        </p:sp>
      </p:grpSp>
      <p:grpSp>
        <p:nvGrpSpPr>
          <p:cNvPr id="489" name="Grup"/>
          <p:cNvGrpSpPr/>
          <p:nvPr/>
        </p:nvGrpSpPr>
        <p:grpSpPr>
          <a:xfrm>
            <a:off x="3525898" y="5658152"/>
            <a:ext cx="5953004" cy="1682575"/>
            <a:chOff x="0" y="0"/>
            <a:chExt cx="5953003" cy="1682573"/>
          </a:xfrm>
        </p:grpSpPr>
        <p:sp>
          <p:nvSpPr>
            <p:cNvPr id="487" name="Rectangle arrodonit"/>
            <p:cNvSpPr/>
            <p:nvPr/>
          </p:nvSpPr>
          <p:spPr>
            <a:xfrm>
              <a:off x="0" y="0"/>
              <a:ext cx="5953004" cy="1682574"/>
            </a:xfrm>
            <a:prstGeom prst="roundRect">
              <a:avLst>
                <a:gd name="adj" fmla="val 12043"/>
              </a:avLst>
            </a:prstGeom>
            <a:blipFill rotWithShape="1">
              <a:blip r:embed="rId5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7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88" name="Hands-on demonstration and final workshop on…"/>
            <p:cNvSpPr txBox="1"/>
            <p:nvPr/>
          </p:nvSpPr>
          <p:spPr>
            <a:xfrm>
              <a:off x="59348" y="88209"/>
              <a:ext cx="5834307" cy="1506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rPr dirty="0"/>
                <a:t>Hands-on demonstration and final workshop on 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rPr dirty="0">
                  <a:solidFill>
                    <a:srgbClr val="FF2600"/>
                  </a:solidFill>
                </a:rPr>
                <a:t>29-30 October </a:t>
              </a:r>
              <a:r>
                <a:rPr dirty="0"/>
                <a:t>2019 in Brussels</a:t>
              </a:r>
            </a:p>
          </p:txBody>
        </p:sp>
      </p:grpSp>
      <p:grpSp>
        <p:nvGrpSpPr>
          <p:cNvPr id="11" name="Grup">
            <a:extLst>
              <a:ext uri="{FF2B5EF4-FFF2-40B4-BE49-F238E27FC236}">
                <a16:creationId xmlns:a16="http://schemas.microsoft.com/office/drawing/2014/main" id="{05D48AC5-2A25-1849-A697-D0B5493EFFC8}"/>
              </a:ext>
            </a:extLst>
          </p:cNvPr>
          <p:cNvGrpSpPr/>
          <p:nvPr/>
        </p:nvGrpSpPr>
        <p:grpSpPr>
          <a:xfrm>
            <a:off x="7651178" y="2230008"/>
            <a:ext cx="3536751" cy="1901355"/>
            <a:chOff x="0" y="0"/>
            <a:chExt cx="4969074" cy="2477295"/>
          </a:xfrm>
        </p:grpSpPr>
        <p:sp>
          <p:nvSpPr>
            <p:cNvPr id="12" name="Rectangle arrodonit">
              <a:extLst>
                <a:ext uri="{FF2B5EF4-FFF2-40B4-BE49-F238E27FC236}">
                  <a16:creationId xmlns:a16="http://schemas.microsoft.com/office/drawing/2014/main" id="{B611D28A-72D0-1F4F-B676-D3A83AEBABC0}"/>
                </a:ext>
              </a:extLst>
            </p:cNvPr>
            <p:cNvSpPr/>
            <p:nvPr/>
          </p:nvSpPr>
          <p:spPr>
            <a:xfrm>
              <a:off x="0" y="0"/>
              <a:ext cx="4969074" cy="2477295"/>
            </a:xfrm>
            <a:prstGeom prst="roundRect">
              <a:avLst>
                <a:gd name="adj" fmla="val 7899"/>
              </a:avLst>
            </a:prstGeom>
            <a:solidFill>
              <a:srgbClr val="C1FB75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13" name="Translate best adapted METEOROLOGICAL FORECASTS into IMPACT FORECASTS">
              <a:extLst>
                <a:ext uri="{FF2B5EF4-FFF2-40B4-BE49-F238E27FC236}">
                  <a16:creationId xmlns:a16="http://schemas.microsoft.com/office/drawing/2014/main" id="{E47377F7-D4A6-2F42-8B95-A7B3CAF12F94}"/>
                </a:ext>
              </a:extLst>
            </p:cNvPr>
            <p:cNvSpPr txBox="1"/>
            <p:nvPr/>
          </p:nvSpPr>
          <p:spPr>
            <a:xfrm>
              <a:off x="0" y="772480"/>
              <a:ext cx="4854449" cy="10002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r>
                <a:rPr lang="es-ES" dirty="0" err="1"/>
                <a:t>ANYCaRE</a:t>
              </a:r>
              <a:endParaRPr lang="es-ES" dirty="0"/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r>
                <a:rPr lang="es-ES" dirty="0" err="1"/>
                <a:t>Serious</a:t>
              </a:r>
              <a:r>
                <a:rPr lang="es-ES" dirty="0"/>
                <a:t> </a:t>
              </a:r>
              <a:r>
                <a:rPr lang="es-ES" dirty="0" err="1"/>
                <a:t>Game</a:t>
              </a:r>
              <a:endParaRPr lang="es-ES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9" grpId="1" animBg="1" advAuto="0"/>
    </p:bld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550</Words>
  <Application>Microsoft Macintosh PowerPoint</Application>
  <PresentationFormat>Personalizado</PresentationFormat>
  <Paragraphs>119</Paragraphs>
  <Slides>21</Slides>
  <Notes>1</Notes>
  <HiddenSlides>0</HiddenSlides>
  <MMClips>1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33" baseType="lpstr">
      <vt:lpstr>Arial</vt:lpstr>
      <vt:lpstr>Gill Sans</vt:lpstr>
      <vt:lpstr>Helvetica</vt:lpstr>
      <vt:lpstr>Helvetica Light</vt:lpstr>
      <vt:lpstr>Helvetica Neue</vt:lpstr>
      <vt:lpstr>Helvetica Neue Medium</vt:lpstr>
      <vt:lpstr>Marker Felt</vt:lpstr>
      <vt:lpstr>Monaco</vt:lpstr>
      <vt:lpstr>Optima</vt:lpstr>
      <vt:lpstr>TradeGothicNo.2</vt:lpstr>
      <vt:lpstr>Trebuchet MS</vt:lpstr>
      <vt:lpstr>White</vt:lpstr>
      <vt:lpstr>Presentación de PowerPoint</vt:lpstr>
      <vt:lpstr>Presentación de PowerPoint</vt:lpstr>
      <vt:lpstr>Presentación de PowerPoint</vt:lpstr>
      <vt:lpstr>Presentación de PowerPoint</vt:lpstr>
      <vt:lpstr>Challenges to Goals</vt:lpstr>
      <vt:lpstr>Presentación de PowerPoint</vt:lpstr>
      <vt:lpstr>Presentación de PowerPoint</vt:lpstr>
      <vt:lpstr>Challenges to Goals</vt:lpstr>
      <vt:lpstr>Challenges to Goals</vt:lpstr>
      <vt:lpstr>Challenges to Goals</vt:lpstr>
      <vt:lpstr>Challenges to Goals</vt:lpstr>
      <vt:lpstr>Challenges to Goals</vt:lpstr>
      <vt:lpstr>Presentación de PowerPoint</vt:lpstr>
      <vt:lpstr>Challenges to Goals</vt:lpstr>
      <vt:lpstr>Presentación de PowerPoint</vt:lpstr>
      <vt:lpstr>Challenges to Goals</vt:lpstr>
      <vt:lpstr>ANYWHERE A4EU capabilities</vt:lpstr>
      <vt:lpstr>ANYWHERE A4EU capabilities</vt:lpstr>
      <vt:lpstr>ANYWHERE A4EU capabilities</vt:lpstr>
      <vt:lpstr>7 Pilot Sites: Operational Demonstrations</vt:lpstr>
      <vt:lpstr>Presentación de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Microsoft Office User</cp:lastModifiedBy>
  <cp:revision>2</cp:revision>
  <dcterms:modified xsi:type="dcterms:W3CDTF">2019-07-21T12:51:56Z</dcterms:modified>
</cp:coreProperties>
</file>