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4"/>
  </p:normalViewPr>
  <p:slideViewPr>
    <p:cSldViewPr snapToGrid="0" snapToObjects="1">
      <p:cViewPr varScale="1">
        <p:scale>
          <a:sx n="87" d="100"/>
          <a:sy n="87" d="100"/>
        </p:scale>
        <p:origin x="150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hyperlink" Target="http://www.anywhere-h2020.eu" TargetMode="Externa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 del títol</a:t>
            </a:r>
          </a:p>
        </p:txBody>
      </p:sp>
      <p:sp>
        <p:nvSpPr>
          <p:cNvPr id="12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t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e la platja i el mar des d’una duna de sorra amb algunes herbes"/>
          <p:cNvSpPr>
            <a:spLocks noGrp="1"/>
          </p:cNvSpPr>
          <p:nvPr>
            <p:ph type="pic" idx="21"/>
          </p:nvPr>
        </p:nvSpPr>
        <p:spPr>
          <a:xfrm>
            <a:off x="1625600" y="374650"/>
            <a:ext cx="9753600" cy="6502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 del títol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 del títol</a:t>
            </a:r>
          </a:p>
        </p:txBody>
      </p:sp>
      <p:sp>
        <p:nvSpPr>
          <p:cNvPr id="22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del títol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31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Un martinet volant baix sobre una platja que té una petita tanca en primer pla"/>
          <p:cNvSpPr>
            <a:spLocks noGrp="1"/>
          </p:cNvSpPr>
          <p:nvPr>
            <p:ph type="pic" idx="21"/>
          </p:nvPr>
        </p:nvSpPr>
        <p:spPr>
          <a:xfrm>
            <a:off x="6375400" y="635000"/>
            <a:ext cx="82169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 del títol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 del títol</a:t>
            </a:r>
          </a:p>
        </p:txBody>
      </p:sp>
      <p:sp>
        <p:nvSpPr>
          <p:cNvPr id="40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1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49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i 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57" name="Nivell del cos u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58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, vinyetes i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amí de sorra entre dos turons que porten a l’oceà"/>
          <p:cNvSpPr>
            <a:spLocks noGrp="1"/>
          </p:cNvSpPr>
          <p:nvPr>
            <p:ph type="pic" idx="21"/>
          </p:nvPr>
        </p:nvSpPr>
        <p:spPr>
          <a:xfrm>
            <a:off x="3810000" y="25908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67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6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l del cos u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76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amí de sorra entre dos turons que porten a l’oceà"/>
          <p:cNvSpPr>
            <a:spLocks noGrp="1"/>
          </p:cNvSpPr>
          <p:nvPr>
            <p:ph type="pic" sz="quarter" idx="21"/>
          </p:nvPr>
        </p:nvSpPr>
        <p:spPr>
          <a:xfrm>
            <a:off x="6556375" y="5092700"/>
            <a:ext cx="565785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Un martinet volant baix sobre una platja que té una petita tanca en primer pla"/>
          <p:cNvSpPr>
            <a:spLocks noGrp="1"/>
          </p:cNvSpPr>
          <p:nvPr>
            <p:ph type="pic" sz="half" idx="22"/>
          </p:nvPr>
        </p:nvSpPr>
        <p:spPr>
          <a:xfrm>
            <a:off x="6718300" y="749300"/>
            <a:ext cx="5334000" cy="5334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sta de la platja i el mar des d’una duna de sorra amb algunes herbes"/>
          <p:cNvSpPr>
            <a:spLocks noGrp="1"/>
          </p:cNvSpPr>
          <p:nvPr>
            <p:ph type="pic" idx="23"/>
          </p:nvPr>
        </p:nvSpPr>
        <p:spPr>
          <a:xfrm>
            <a:off x="-2832100" y="889000"/>
            <a:ext cx="119634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rdi Martorell"/>
          <p:cNvSpPr txBox="1"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–Jordi Martorell</a:t>
            </a:r>
          </a:p>
        </p:txBody>
      </p:sp>
      <p:sp>
        <p:nvSpPr>
          <p:cNvPr id="94" name="“Escriu una cita aquí”"/>
          <p:cNvSpPr txBox="1">
            <a:spLocks noGrp="1"/>
          </p:cNvSpPr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“Escriu una cita aquí” </a:t>
            </a:r>
          </a:p>
        </p:txBody>
      </p:sp>
      <p:sp>
        <p:nvSpPr>
          <p:cNvPr id="95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e la platja i el mar des d’una duna de sorra amb algunes herbes"/>
          <p:cNvSpPr>
            <a:spLocks noGrp="1"/>
          </p:cNvSpPr>
          <p:nvPr>
            <p:ph type="pic" idx="21"/>
          </p:nvPr>
        </p:nvSpPr>
        <p:spPr>
          <a:xfrm>
            <a:off x="-1308100" y="-50800"/>
            <a:ext cx="14782800" cy="9855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RA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Logo_CRAHI_simple.png" descr="Logo_CRAHI_si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578" y="9123922"/>
            <a:ext cx="1271742" cy="548857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18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3"/>
          <a:srcRect b="44740"/>
          <a:stretch>
            <a:fillRect/>
          </a:stretch>
        </p:blipFill>
        <p:spPr>
          <a:xfrm>
            <a:off x="-235347" y="8907614"/>
            <a:ext cx="3742467" cy="905429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</p:spPr>
        <p:txBody>
          <a:bodyPr anchor="b"/>
          <a:lstStyle>
            <a:lvl1pPr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matge"/>
          <p:cNvSpPr>
            <a:spLocks noGrp="1"/>
          </p:cNvSpPr>
          <p:nvPr>
            <p:ph type="pic" idx="21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NYWHE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Logo Anywhere 2017 Horizontal.png" descr="Logo Anywhere 2017 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132" y="8992142"/>
            <a:ext cx="3310873" cy="813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ANYWHERE4.jpeg" descr="ANYWHER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326"/>
            <a:ext cx="13004800" cy="698767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www.anywhere-h2020.eu"/>
          <p:cNvSpPr txBox="1"/>
          <p:nvPr/>
        </p:nvSpPr>
        <p:spPr>
          <a:xfrm>
            <a:off x="4560120" y="9256263"/>
            <a:ext cx="384017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700F5"/>
                </a:solidFill>
              </a:defRPr>
            </a:pPr>
            <a:r>
              <a:rPr u="sng">
                <a:hlinkClick r:id="rId4"/>
              </a:rPr>
              <a:t>www.anywhere-h2020.eu</a:t>
            </a:r>
            <a:r>
              <a:t> </a:t>
            </a:r>
          </a:p>
        </p:txBody>
      </p:sp>
      <p:pic>
        <p:nvPicPr>
          <p:cNvPr id="137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5"/>
          <a:srcRect l="67762" t="11562" r="6614" b="44741"/>
          <a:stretch>
            <a:fillRect/>
          </a:stretch>
        </p:blipFill>
        <p:spPr>
          <a:xfrm>
            <a:off x="-64225" y="8803090"/>
            <a:ext cx="1462820" cy="10921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Logo_CRAHI_simple.png" descr="Logo_CRAHI_simp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4549" y="9077273"/>
            <a:ext cx="1491537" cy="643716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13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Autor i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spcBef>
                <a:spcPts val="0"/>
              </a:spcBef>
              <a:buSzTx/>
              <a:buNone/>
              <a:defRPr sz="2304" b="1"/>
            </a:lvl1pPr>
          </a:lstStyle>
          <a:p>
            <a:r>
              <a:t>Autor i data</a:t>
            </a:r>
          </a:p>
        </p:txBody>
      </p:sp>
      <p:sp>
        <p:nvSpPr>
          <p:cNvPr id="147" name="Títol de la presentació"/>
          <p:cNvSpPr txBox="1">
            <a:spLocks noGrp="1"/>
          </p:cNvSpPr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 algn="l" defTabSz="1733930">
              <a:lnSpc>
                <a:spcPct val="80000"/>
              </a:lnSpc>
              <a:defRPr sz="8200" b="1" spc="-16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Títol de la presentació</a:t>
            </a:r>
          </a:p>
        </p:txBody>
      </p:sp>
      <p:sp>
        <p:nvSpPr>
          <p:cNvPr id="148" name="Nivell del cos u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 anchor="t"/>
          <a:lstStyle>
            <a:lvl1pPr marL="0" indent="0" defTabSz="587022">
              <a:spcBef>
                <a:spcPts val="0"/>
              </a:spcBef>
              <a:buSzTx/>
              <a:buNone/>
              <a:defRPr sz="3800" b="1"/>
            </a:lvl1pPr>
            <a:lvl2pPr marL="0" indent="457200" defTabSz="587022">
              <a:spcBef>
                <a:spcPts val="0"/>
              </a:spcBef>
              <a:buSzTx/>
              <a:buNone/>
              <a:defRPr sz="3800" b="1"/>
            </a:lvl2pPr>
            <a:lvl3pPr marL="0" indent="914400" defTabSz="587022">
              <a:spcBef>
                <a:spcPts val="0"/>
              </a:spcBef>
              <a:buSzTx/>
              <a:buNone/>
              <a:defRPr sz="3800" b="1"/>
            </a:lvl3pPr>
            <a:lvl4pPr marL="0" indent="1371600" defTabSz="587022">
              <a:spcBef>
                <a:spcPts val="0"/>
              </a:spcBef>
              <a:buSzTx/>
              <a:buNone/>
              <a:defRPr sz="3800" b="1"/>
            </a:lvl4pPr>
            <a:lvl5pPr marL="0" indent="1828800" defTabSz="587022">
              <a:spcBef>
                <a:spcPts val="0"/>
              </a:spcBef>
              <a:buSzTx/>
              <a:buNone/>
              <a:defRPr sz="3800" b="1"/>
            </a:lvl5pPr>
          </a:lstStyle>
          <a:p>
            <a:r>
              <a:t>Subtítol de la presentació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 anchor="b"/>
          <a:lstStyle>
            <a:lvl1pPr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 del títol</a:t>
            </a:r>
          </a:p>
        </p:txBody>
      </p:sp>
      <p:sp>
        <p:nvSpPr>
          <p:cNvPr id="157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5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del títol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del títol</a:t>
            </a:r>
          </a:p>
        </p:txBody>
      </p:sp>
      <p:sp>
        <p:nvSpPr>
          <p:cNvPr id="3" name="Nivell del cos u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hyperlink" Target="http://www.anywhere-h2020.eu" TargetMode="External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anywhere-h2020.eu" TargetMode="External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hyperlink" Target="mailto:sempere@crahi.upc.edu" TargetMode="External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nywhere-h2020.eu" TargetMode="External"/><Relationship Id="rId3" Type="http://schemas.openxmlformats.org/officeDocument/2006/relationships/image" Target="../media/image24.jpeg"/><Relationship Id="rId7" Type="http://schemas.openxmlformats.org/officeDocument/2006/relationships/hyperlink" Target="http://anywhere-h2020.eu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6.png"/><Relationship Id="rId10" Type="http://schemas.openxmlformats.org/officeDocument/2006/relationships/image" Target="../media/image5.png"/><Relationship Id="rId4" Type="http://schemas.openxmlformats.org/officeDocument/2006/relationships/image" Target="../media/image25.jpe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8.jpeg"/><Relationship Id="rId7" Type="http://schemas.openxmlformats.org/officeDocument/2006/relationships/hyperlink" Target="http://www.anywhere-h2020.eu/catalogue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2.png"/><Relationship Id="rId7" Type="http://schemas.openxmlformats.org/officeDocument/2006/relationships/image" Target="../media/image34.jpeg"/><Relationship Id="rId12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tif"/><Relationship Id="rId11" Type="http://schemas.openxmlformats.org/officeDocument/2006/relationships/image" Target="../media/image5.png"/><Relationship Id="rId5" Type="http://schemas.openxmlformats.org/officeDocument/2006/relationships/image" Target="../media/image22.png"/><Relationship Id="rId10" Type="http://schemas.openxmlformats.org/officeDocument/2006/relationships/hyperlink" Target="http://www.anywhere-h2020.eu/catalogue" TargetMode="External"/><Relationship Id="rId4" Type="http://schemas.openxmlformats.org/officeDocument/2006/relationships/image" Target="../media/image27.jpe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jpeg"/><Relationship Id="rId18" Type="http://schemas.openxmlformats.org/officeDocument/2006/relationships/hyperlink" Target="http://www.hyds.es/argos/" TargetMode="External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3.png"/><Relationship Id="rId11" Type="http://schemas.openxmlformats.org/officeDocument/2006/relationships/image" Target="../media/image58.jpe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Agrupar"/>
          <p:cNvGrpSpPr/>
          <p:nvPr/>
        </p:nvGrpSpPr>
        <p:grpSpPr>
          <a:xfrm>
            <a:off x="-14730" y="-193667"/>
            <a:ext cx="13019530" cy="909431"/>
            <a:chOff x="0" y="0"/>
            <a:chExt cx="13019529" cy="909429"/>
          </a:xfrm>
        </p:grpSpPr>
        <p:sp>
          <p:nvSpPr>
            <p:cNvPr id="167" name="Rectangle"/>
            <p:cNvSpPr/>
            <p:nvPr/>
          </p:nvSpPr>
          <p:spPr>
            <a:xfrm>
              <a:off x="0" y="193666"/>
              <a:ext cx="13019530" cy="648909"/>
            </a:xfrm>
            <a:prstGeom prst="rect">
              <a:avLst/>
            </a:prstGeom>
            <a:gradFill flip="none" rotWithShape="1">
              <a:gsLst>
                <a:gs pos="7242">
                  <a:srgbClr val="063A99"/>
                </a:gs>
                <a:gs pos="39257">
                  <a:srgbClr val="1064AB"/>
                </a:gs>
                <a:gs pos="57691">
                  <a:srgbClr val="198DBC"/>
                </a:gs>
                <a:gs pos="70799">
                  <a:srgbClr val="37B5C7"/>
                </a:gs>
                <a:gs pos="100000">
                  <a:srgbClr val="2CDFD7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38109" tIns="38109" rIns="38109" bIns="38109" numCol="1" anchor="ctr">
              <a:noAutofit/>
            </a:bodyPr>
            <a:lstStyle/>
            <a:p>
              <a:pPr>
                <a:defRPr sz="2200" b="0">
                  <a:solidFill>
                    <a:srgbClr val="66DDEE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168" name="UPC_CRAHI_logo.png" descr="UPC_CRAHI_logo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12274" y="254157"/>
              <a:ext cx="1286417" cy="5279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9" name="Title 9"/>
            <p:cNvSpPr txBox="1"/>
            <p:nvPr/>
          </p:nvSpPr>
          <p:spPr>
            <a:xfrm>
              <a:off x="292663" y="262945"/>
              <a:ext cx="6954422" cy="579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9" tIns="38109" rIns="38109" bIns="38109" numCol="1" anchor="ctr">
              <a:normAutofit/>
            </a:bodyPr>
            <a:lstStyle>
              <a:lvl1pPr algn="l" defTabSz="432329">
                <a:defRPr sz="3256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Paradigm change in Climate DRM</a:t>
              </a:r>
            </a:p>
          </p:txBody>
        </p:sp>
        <p:pic>
          <p:nvPicPr>
            <p:cNvPr id="170" name="Guardarropa Anywhere 160x70 2 copias.pdf" descr="Guardarropa Anywhere 160x70 2 copias.pdf"/>
            <p:cNvPicPr>
              <a:picLocks noChangeAspect="1"/>
            </p:cNvPicPr>
            <p:nvPr/>
          </p:nvPicPr>
          <p:blipFill>
            <a:blip r:embed="rId3"/>
            <a:srcRect l="3643" r="3643" b="44741"/>
            <a:stretch>
              <a:fillRect/>
            </a:stretch>
          </p:blipFill>
          <p:spPr>
            <a:xfrm>
              <a:off x="7775351" y="0"/>
              <a:ext cx="3485084" cy="9094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2" name="ANYWHERE Multi-Hazard Impact-based EWS: a change of paradigm in climate risk management"/>
          <p:cNvSpPr txBox="1"/>
          <p:nvPr/>
        </p:nvSpPr>
        <p:spPr>
          <a:xfrm>
            <a:off x="22192" y="2200238"/>
            <a:ext cx="12960416" cy="2165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defTabSz="457200">
              <a:lnSpc>
                <a:spcPct val="90000"/>
              </a:lnSpc>
              <a:tabLst>
                <a:tab pos="1066800" algn="l"/>
              </a:tabLst>
              <a:defRPr sz="500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Multi-Hazard Impact-based EWS</a:t>
            </a:r>
            <a:r>
              <a:t>: a change of paradigm in climate risk management</a:t>
            </a:r>
          </a:p>
        </p:txBody>
      </p:sp>
      <p:sp>
        <p:nvSpPr>
          <p:cNvPr id="173" name="Prof. Daniel Sempere-Torres…"/>
          <p:cNvSpPr txBox="1"/>
          <p:nvPr/>
        </p:nvSpPr>
        <p:spPr>
          <a:xfrm>
            <a:off x="3747027" y="4488180"/>
            <a:ext cx="5510746" cy="148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sz="3400" b="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Prof. Daniel Sempere-Torres</a:t>
            </a:r>
          </a:p>
          <a:p>
            <a:pPr>
              <a:lnSpc>
                <a:spcPct val="90000"/>
              </a:lnSpc>
              <a:defRPr sz="3400" b="0">
                <a:solidFill>
                  <a:srgbClr val="0100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u="sng">
                <a:hlinkClick r:id="rId4"/>
              </a:rPr>
              <a:t>sempere@crahi.upc.edu</a:t>
            </a:r>
          </a:p>
          <a:p>
            <a:pPr>
              <a:lnSpc>
                <a:spcPct val="90000"/>
              </a:lnSpc>
              <a:defRPr sz="340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UPC-CRAHI - Barcelona</a:t>
            </a:r>
          </a:p>
        </p:txBody>
      </p:sp>
      <p:pic>
        <p:nvPicPr>
          <p:cNvPr id="174" name="Logo_CRAHI_simple.png" descr="Logo_CRAHI_simp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4726" y="8877748"/>
            <a:ext cx="2354147" cy="10160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grpSp>
        <p:nvGrpSpPr>
          <p:cNvPr id="177" name="Agrupar"/>
          <p:cNvGrpSpPr/>
          <p:nvPr/>
        </p:nvGrpSpPr>
        <p:grpSpPr>
          <a:xfrm>
            <a:off x="2550914" y="107342"/>
            <a:ext cx="7902844" cy="2134819"/>
            <a:chOff x="0" y="0"/>
            <a:chExt cx="7902843" cy="2134817"/>
          </a:xfrm>
        </p:grpSpPr>
        <p:sp>
          <p:nvSpPr>
            <p:cNvPr id="175" name="www.anywhere-h2020.eu">
              <a:hlinkClick r:id="rId6"/>
            </p:cNvPr>
            <p:cNvSpPr txBox="1"/>
            <p:nvPr/>
          </p:nvSpPr>
          <p:spPr>
            <a:xfrm>
              <a:off x="1282929" y="1487117"/>
              <a:ext cx="5337114" cy="64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3600">
                  <a:solidFill>
                    <a:srgbClr val="33333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3400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7"/>
                </a:rPr>
                <a:t>www.anywhere-h2020.eu</a:t>
              </a:r>
              <a:r>
                <a:t> </a:t>
              </a:r>
            </a:p>
          </p:txBody>
        </p:sp>
        <p:pic>
          <p:nvPicPr>
            <p:cNvPr id="176" name="Guardarropa Anywhere 160x70 2 copias.pdf" descr="Guardarropa Anywhere 160x70 2 copias.pdf"/>
            <p:cNvPicPr>
              <a:picLocks noChangeAspect="1"/>
            </p:cNvPicPr>
            <p:nvPr/>
          </p:nvPicPr>
          <p:blipFill>
            <a:blip r:embed="rId3"/>
            <a:srcRect b="44741"/>
            <a:stretch>
              <a:fillRect/>
            </a:stretch>
          </p:blipFill>
          <p:spPr>
            <a:xfrm>
              <a:off x="0" y="0"/>
              <a:ext cx="7902844" cy="1911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3" name="Agrupar"/>
          <p:cNvGrpSpPr/>
          <p:nvPr/>
        </p:nvGrpSpPr>
        <p:grpSpPr>
          <a:xfrm>
            <a:off x="-250461" y="5509193"/>
            <a:ext cx="16637429" cy="6761015"/>
            <a:chOff x="0" y="-340821"/>
            <a:chExt cx="16637427" cy="6761013"/>
          </a:xfrm>
        </p:grpSpPr>
        <p:pic>
          <p:nvPicPr>
            <p:cNvPr id="178" name="Imatge" descr="Imatge"/>
            <p:cNvPicPr>
              <a:picLocks noChangeAspect="1"/>
            </p:cNvPicPr>
            <p:nvPr/>
          </p:nvPicPr>
          <p:blipFill>
            <a:blip r:embed="rId8"/>
            <a:srcRect l="5100" t="13757" r="5100" b="12635"/>
            <a:stretch>
              <a:fillRect/>
            </a:stretch>
          </p:blipFill>
          <p:spPr>
            <a:xfrm rot="21325146">
              <a:off x="98891" y="263681"/>
              <a:ext cx="4265604" cy="2647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A4Cat-1200x732.jpeg" descr="A4Cat-1200x732.jpeg"/>
            <p:cNvPicPr>
              <a:picLocks noChangeAspect="1"/>
            </p:cNvPicPr>
            <p:nvPr/>
          </p:nvPicPr>
          <p:blipFill>
            <a:blip r:embed="rId9"/>
            <a:srcRect r="3698"/>
            <a:stretch>
              <a:fillRect/>
            </a:stretch>
          </p:blipFill>
          <p:spPr>
            <a:xfrm>
              <a:off x="4256264" y="101204"/>
              <a:ext cx="5347776" cy="33874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92" name="Agrupar"/>
            <p:cNvGrpSpPr/>
            <p:nvPr/>
          </p:nvGrpSpPr>
          <p:grpSpPr>
            <a:xfrm>
              <a:off x="0" y="-340822"/>
              <a:ext cx="16637429" cy="6761014"/>
              <a:chOff x="0" y="-340821"/>
              <a:chExt cx="16637427" cy="6761013"/>
            </a:xfrm>
          </p:grpSpPr>
          <p:pic>
            <p:nvPicPr>
              <p:cNvPr id="180" name="A4Cor_Centre_commandement.jpeg" descr="A4Cor_Centre_commandement.jpeg"/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540677">
                <a:off x="8674314" y="221345"/>
                <a:ext cx="7595445" cy="5293309"/>
              </a:xfrm>
              <a:prstGeom prst="rect">
                <a:avLst/>
              </a:prstGeom>
              <a:effectLst/>
            </p:spPr>
          </p:pic>
          <p:grpSp>
            <p:nvGrpSpPr>
              <p:cNvPr id="191" name="Agrupar"/>
              <p:cNvGrpSpPr/>
              <p:nvPr/>
            </p:nvGrpSpPr>
            <p:grpSpPr>
              <a:xfrm>
                <a:off x="0" y="1104499"/>
                <a:ext cx="14066012" cy="5315693"/>
                <a:chOff x="0" y="-177161"/>
                <a:chExt cx="14066011" cy="5315692"/>
              </a:xfrm>
            </p:grpSpPr>
            <p:pic>
              <p:nvPicPr>
                <p:cNvPr id="181" name="Imatge" descr="Imatge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 rot="21404244">
                  <a:off x="1079217" y="622119"/>
                  <a:ext cx="3446507" cy="2345848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2" name="1363937833_149671_1363943416_album_normal.jpg" descr="1363937833_149671_1363943416_album_normal.jpg"/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 rot="275541">
                  <a:off x="8087538" y="199119"/>
                  <a:ext cx="5090852" cy="291682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3" name="Imatge" descr="Imatge"/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668784">
                  <a:off x="9858455" y="1971241"/>
                  <a:ext cx="2345835" cy="296854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4" name="Inondations-l-eau-devrait-encore-monter.jpg" descr="Inondations-l-eau-devrait-encore-monter.jpg"/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 rot="21110555">
                  <a:off x="5366625" y="2631893"/>
                  <a:ext cx="3892780" cy="202421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5" name="imagedDrawable.pdf" descr="imagedDrawable.pdf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 rot="560092">
                  <a:off x="8172353" y="1993111"/>
                  <a:ext cx="1618012" cy="251690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6" name="foc pedrogao.jpg" descr="foc pedrogao.jpg"/>
                <p:cNvPicPr>
                  <a:picLocks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 rot="21213519">
                  <a:off x="1085262" y="34555"/>
                  <a:ext cx="3905733" cy="2334060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87" name="main_900.jpg" descr="main_900.jpg"/>
                <p:cNvPicPr>
                  <a:picLocks noChangeAspect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>
                <a:xfrm rot="556727">
                  <a:off x="1745066" y="1758569"/>
                  <a:ext cx="3616120" cy="230517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88" name="ANYWHERE7.jpeg" descr="ANYWHERE7.jpeg"/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45899" y="-131244"/>
                  <a:ext cx="4602222" cy="3302932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89" name="Imatge" descr="Imatge"/>
                <p:cNvPicPr>
                  <a:picLocks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 rot="572756">
                  <a:off x="9668716" y="1115022"/>
                  <a:ext cx="4128022" cy="359211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90" name="Portada_Periodico_nevada.pdf" descr="Portada_Periodico_nevada.pdf"/>
                <p:cNvPicPr>
                  <a:picLocks noChangeAspect="1"/>
                </p:cNvPicPr>
                <p:nvPr/>
              </p:nvPicPr>
              <p:blipFill>
                <a:blip r:embed="rId20"/>
                <a:srcRect l="4277" t="485"/>
                <a:stretch>
                  <a:fillRect/>
                </a:stretch>
              </p:blipFill>
              <p:spPr>
                <a:xfrm rot="21049270">
                  <a:off x="288891" y="750102"/>
                  <a:ext cx="2588030" cy="382983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Agrupar"/>
          <p:cNvGrpSpPr/>
          <p:nvPr/>
        </p:nvGrpSpPr>
        <p:grpSpPr>
          <a:xfrm>
            <a:off x="290344" y="2817307"/>
            <a:ext cx="11242574" cy="6029594"/>
            <a:chOff x="0" y="1"/>
            <a:chExt cx="11242572" cy="6029593"/>
          </a:xfrm>
        </p:grpSpPr>
        <p:grpSp>
          <p:nvGrpSpPr>
            <p:cNvPr id="208" name="Agrupar"/>
            <p:cNvGrpSpPr/>
            <p:nvPr/>
          </p:nvGrpSpPr>
          <p:grpSpPr>
            <a:xfrm>
              <a:off x="0" y="1"/>
              <a:ext cx="11242574" cy="6029594"/>
              <a:chOff x="0" y="1"/>
              <a:chExt cx="11242572" cy="6029593"/>
            </a:xfrm>
          </p:grpSpPr>
          <p:sp>
            <p:nvSpPr>
              <p:cNvPr id="195" name="Forma"/>
              <p:cNvSpPr/>
              <p:nvPr/>
            </p:nvSpPr>
            <p:spPr>
              <a:xfrm rot="21305057">
                <a:off x="199390" y="455189"/>
                <a:ext cx="10843794" cy="5119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78" y="20450"/>
                      <a:pt x="1033" y="19377"/>
                      <a:pt x="1653" y="18396"/>
                    </a:cubicBezTo>
                    <a:cubicBezTo>
                      <a:pt x="2276" y="17413"/>
                      <a:pt x="2963" y="16524"/>
                      <a:pt x="3684" y="15701"/>
                    </a:cubicBezTo>
                    <a:cubicBezTo>
                      <a:pt x="5143" y="14035"/>
                      <a:pt x="6745" y="12636"/>
                      <a:pt x="8454" y="11541"/>
                    </a:cubicBezTo>
                    <a:cubicBezTo>
                      <a:pt x="10132" y="10466"/>
                      <a:pt x="11886" y="9702"/>
                      <a:pt x="13663" y="9131"/>
                    </a:cubicBezTo>
                    <a:cubicBezTo>
                      <a:pt x="15294" y="8607"/>
                      <a:pt x="16952" y="8243"/>
                      <a:pt x="18625" y="8045"/>
                    </a:cubicBezTo>
                    <a:lnTo>
                      <a:pt x="18828" y="10772"/>
                    </a:lnTo>
                    <a:lnTo>
                      <a:pt x="21600" y="4274"/>
                    </a:lnTo>
                    <a:lnTo>
                      <a:pt x="18088" y="0"/>
                    </a:lnTo>
                    <a:lnTo>
                      <a:pt x="18225" y="2665"/>
                    </a:lnTo>
                    <a:cubicBezTo>
                      <a:pt x="16042" y="3255"/>
                      <a:pt x="13913" y="4138"/>
                      <a:pt x="11863" y="5293"/>
                    </a:cubicBezTo>
                    <a:cubicBezTo>
                      <a:pt x="10665" y="5968"/>
                      <a:pt x="9487" y="6740"/>
                      <a:pt x="8366" y="7663"/>
                    </a:cubicBezTo>
                    <a:cubicBezTo>
                      <a:pt x="7035" y="8760"/>
                      <a:pt x="5785" y="10067"/>
                      <a:pt x="4632" y="11566"/>
                    </a:cubicBezTo>
                    <a:cubicBezTo>
                      <a:pt x="3577" y="12937"/>
                      <a:pt x="2617" y="14452"/>
                      <a:pt x="1825" y="16145"/>
                    </a:cubicBezTo>
                    <a:cubicBezTo>
                      <a:pt x="1041" y="17818"/>
                      <a:pt x="425" y="19655"/>
                      <a:pt x="0" y="216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6FF">
                      <a:alpha val="96165"/>
                    </a:srgbClr>
                  </a:gs>
                  <a:gs pos="100000">
                    <a:srgbClr val="F0F9FF">
                      <a:alpha val="96165"/>
                    </a:srgbClr>
                  </a:gs>
                </a:gsLst>
                <a:path path="shape">
                  <a:fillToRect l="83490" t="28126" r="16509" b="71873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1733930">
                  <a:defRPr sz="1600" b="0">
                    <a:solidFill>
                      <a:srgbClr val="5E5E5E"/>
                    </a:solidFill>
                  </a:defRPr>
                </a:pPr>
                <a:endParaRPr/>
              </a:p>
            </p:txBody>
          </p:sp>
          <p:grpSp>
            <p:nvGrpSpPr>
              <p:cNvPr id="198" name="Agrupar"/>
              <p:cNvGrpSpPr/>
              <p:nvPr/>
            </p:nvGrpSpPr>
            <p:grpSpPr>
              <a:xfrm>
                <a:off x="8458" y="2393889"/>
                <a:ext cx="5252305" cy="468001"/>
                <a:chOff x="0" y="426648"/>
                <a:chExt cx="5252304" cy="468000"/>
              </a:xfrm>
            </p:grpSpPr>
            <p:sp>
              <p:nvSpPr>
                <p:cNvPr id="196" name="Weather warnings using  multi-dimensional thresholds"/>
                <p:cNvSpPr/>
                <p:nvPr/>
              </p:nvSpPr>
              <p:spPr>
                <a:xfrm>
                  <a:off x="0" y="482599"/>
                  <a:ext cx="5252305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spAutoFit/>
                </a:bodyPr>
                <a:lstStyle/>
                <a:p>
                  <a:pPr algn="l" defTabSz="1733930">
                    <a:defRPr sz="2800" b="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Weather warnings using </a:t>
                  </a:r>
                  <a:br/>
                  <a:r>
                    <a:t>multi-dimensional thresholds</a:t>
                  </a:r>
                </a:p>
              </p:txBody>
            </p:sp>
            <p:sp>
              <p:nvSpPr>
                <p:cNvPr id="197" name="Cercle"/>
                <p:cNvSpPr/>
                <p:nvPr/>
              </p:nvSpPr>
              <p:spPr>
                <a:xfrm>
                  <a:off x="4730477" y="426648"/>
                  <a:ext cx="468001" cy="468001"/>
                </a:xfrm>
                <a:prstGeom prst="ellipse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2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</p:grpSp>
          <p:grpSp>
            <p:nvGrpSpPr>
              <p:cNvPr id="201" name="Agrupar"/>
              <p:cNvGrpSpPr/>
              <p:nvPr/>
            </p:nvGrpSpPr>
            <p:grpSpPr>
              <a:xfrm>
                <a:off x="1637426" y="4074500"/>
                <a:ext cx="5606052" cy="944066"/>
                <a:chOff x="0" y="0"/>
                <a:chExt cx="5606050" cy="944064"/>
              </a:xfrm>
            </p:grpSpPr>
            <p:sp>
              <p:nvSpPr>
                <p:cNvPr id="199" name="Weather warnings based on arbitrary fixed thresholds"/>
                <p:cNvSpPr/>
                <p:nvPr/>
              </p:nvSpPr>
              <p:spPr>
                <a:xfrm>
                  <a:off x="0" y="944064"/>
                  <a:ext cx="5606051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spAutoFit/>
                </a:bodyPr>
                <a:lstStyle>
                  <a:lvl1pPr algn="l" defTabSz="1733930">
                    <a:defRPr sz="2800" b="0">
                      <a:solidFill>
                        <a:srgbClr val="5E5E5E"/>
                      </a:solidFill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r>
                    <a:t>Weather warnings based on arbitrary fixed thresholds</a:t>
                  </a:r>
                </a:p>
              </p:txBody>
            </p:sp>
            <p:sp>
              <p:nvSpPr>
                <p:cNvPr id="200" name="Cercle"/>
                <p:cNvSpPr/>
                <p:nvPr/>
              </p:nvSpPr>
              <p:spPr>
                <a:xfrm>
                  <a:off x="173359" y="0"/>
                  <a:ext cx="360001" cy="360000"/>
                </a:xfrm>
                <a:prstGeom prst="ellipse">
                  <a:avLst/>
                </a:prstGeom>
                <a:solidFill>
                  <a:srgbClr val="5E5E5E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2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</p:grpSp>
          <p:grpSp>
            <p:nvGrpSpPr>
              <p:cNvPr id="204" name="Agrupar"/>
              <p:cNvGrpSpPr/>
              <p:nvPr/>
            </p:nvGrpSpPr>
            <p:grpSpPr>
              <a:xfrm>
                <a:off x="438667" y="5759594"/>
                <a:ext cx="4724401" cy="270001"/>
                <a:chOff x="0" y="151541"/>
                <a:chExt cx="4724399" cy="269999"/>
              </a:xfrm>
            </p:grpSpPr>
            <p:sp>
              <p:nvSpPr>
                <p:cNvPr id="202" name="General Weather Forecast"/>
                <p:cNvSpPr/>
                <p:nvPr/>
              </p:nvSpPr>
              <p:spPr>
                <a:xfrm>
                  <a:off x="381045" y="266699"/>
                  <a:ext cx="4343355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spAutoFit/>
                </a:bodyPr>
                <a:lstStyle>
                  <a:lvl1pPr algn="l" defTabSz="1733930">
                    <a:defRPr sz="2800" b="0">
                      <a:solidFill>
                        <a:srgbClr val="929292"/>
                      </a:solidFill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r>
                    <a:t>General Weather Forecast</a:t>
                  </a:r>
                </a:p>
              </p:txBody>
            </p:sp>
            <p:sp>
              <p:nvSpPr>
                <p:cNvPr id="203" name="Cercle"/>
                <p:cNvSpPr/>
                <p:nvPr/>
              </p:nvSpPr>
              <p:spPr>
                <a:xfrm>
                  <a:off x="0" y="151541"/>
                  <a:ext cx="270000" cy="270001"/>
                </a:xfrm>
                <a:prstGeom prst="ellipse">
                  <a:avLst/>
                </a:prstGeom>
                <a:solidFill>
                  <a:srgbClr val="92929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2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</p:grpSp>
          <p:grpSp>
            <p:nvGrpSpPr>
              <p:cNvPr id="207" name="Agrupar"/>
              <p:cNvGrpSpPr/>
              <p:nvPr/>
            </p:nvGrpSpPr>
            <p:grpSpPr>
              <a:xfrm>
                <a:off x="3385585" y="3050094"/>
                <a:ext cx="5189371" cy="920240"/>
                <a:chOff x="0" y="0"/>
                <a:chExt cx="5189369" cy="920238"/>
              </a:xfrm>
            </p:grpSpPr>
            <p:sp>
              <p:nvSpPr>
                <p:cNvPr id="205" name="Weather warnings with user agreed thresholds"/>
                <p:cNvSpPr/>
                <p:nvPr/>
              </p:nvSpPr>
              <p:spPr>
                <a:xfrm>
                  <a:off x="52755" y="920238"/>
                  <a:ext cx="5136615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spAutoFit/>
                </a:bodyPr>
                <a:lstStyle>
                  <a:lvl1pPr algn="l" defTabSz="1733930">
                    <a:defRPr sz="2800" b="0"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r>
                    <a:t>Weather warnings with user agreed thresholds</a:t>
                  </a:r>
                </a:p>
              </p:txBody>
            </p:sp>
            <p:sp>
              <p:nvSpPr>
                <p:cNvPr id="206" name="Cercle"/>
                <p:cNvSpPr/>
                <p:nvPr/>
              </p:nvSpPr>
              <p:spPr>
                <a:xfrm>
                  <a:off x="0" y="0"/>
                  <a:ext cx="396001" cy="396001"/>
                </a:xfrm>
                <a:prstGeom prst="ellipse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2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</p:grpSp>
        </p:grpSp>
        <p:grpSp>
          <p:nvGrpSpPr>
            <p:cNvPr id="211" name="Agrupar"/>
            <p:cNvGrpSpPr/>
            <p:nvPr/>
          </p:nvGrpSpPr>
          <p:grpSpPr>
            <a:xfrm>
              <a:off x="21924" y="552019"/>
              <a:ext cx="6733690" cy="1914396"/>
              <a:chOff x="0" y="0"/>
              <a:chExt cx="6733689" cy="1914394"/>
            </a:xfrm>
          </p:grpSpPr>
          <p:sp>
            <p:nvSpPr>
              <p:cNvPr id="209" name="Cercle"/>
              <p:cNvSpPr/>
              <p:nvPr/>
            </p:nvSpPr>
            <p:spPr>
              <a:xfrm>
                <a:off x="5940695" y="1313956"/>
                <a:ext cx="600439" cy="600439"/>
              </a:xfrm>
              <a:prstGeom prst="ellipse">
                <a:avLst/>
              </a:prstGeom>
              <a:solidFill>
                <a:srgbClr val="00549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10" name="Warnings using Ensemble forecasting and user agreed thresholds (EFAS…)"/>
              <p:cNvSpPr txBox="1"/>
              <p:nvPr/>
            </p:nvSpPr>
            <p:spPr>
              <a:xfrm>
                <a:off x="0" y="0"/>
                <a:ext cx="6733690" cy="16804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1733930">
                  <a:defRPr sz="2800" b="0">
                    <a:solidFill>
                      <a:srgbClr val="005493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b="1"/>
                  <a:t>Warnings using</a:t>
                </a:r>
                <a:r>
                  <a:t> </a:t>
                </a:r>
                <a:r>
                  <a:rPr b="1"/>
                  <a:t>Ensemble forecasting and user agreed thresholds (EFAS…)</a:t>
                </a:r>
                <a:r>
                  <a:t> </a:t>
                </a:r>
              </a:p>
            </p:txBody>
          </p:sp>
        </p:grpSp>
      </p:grpSp>
      <p:sp>
        <p:nvSpPr>
          <p:cNvPr id="213" name="Rectangle"/>
          <p:cNvSpPr/>
          <p:nvPr/>
        </p:nvSpPr>
        <p:spPr>
          <a:xfrm>
            <a:off x="-14730" y="-12701"/>
            <a:ext cx="13019530" cy="648910"/>
          </a:xfrm>
          <a:prstGeom prst="rect">
            <a:avLst/>
          </a:prstGeom>
          <a:gradFill>
            <a:gsLst>
              <a:gs pos="7242">
                <a:srgbClr val="063A99"/>
              </a:gs>
              <a:gs pos="39257">
                <a:srgbClr val="1064AB"/>
              </a:gs>
              <a:gs pos="57691">
                <a:srgbClr val="198DBC"/>
              </a:gs>
              <a:gs pos="70799">
                <a:srgbClr val="37B5C7"/>
              </a:gs>
              <a:gs pos="100000">
                <a:srgbClr val="2CDFD7"/>
              </a:gs>
            </a:gsLst>
          </a:gradFill>
          <a:ln w="12700">
            <a:miter lim="400000"/>
          </a:ln>
        </p:spPr>
        <p:txBody>
          <a:bodyPr lIns="38109" tIns="38109" rIns="38109" bIns="38109" anchor="ctr"/>
          <a:lstStyle/>
          <a:p>
            <a:pPr>
              <a:defRPr sz="2200" b="0">
                <a:solidFill>
                  <a:srgbClr val="66DDE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4" name="1970s"/>
          <p:cNvSpPr txBox="1"/>
          <p:nvPr/>
        </p:nvSpPr>
        <p:spPr>
          <a:xfrm>
            <a:off x="1727739" y="8977808"/>
            <a:ext cx="11521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1970s</a:t>
            </a:r>
          </a:p>
        </p:txBody>
      </p:sp>
      <p:sp>
        <p:nvSpPr>
          <p:cNvPr id="215" name="Línia"/>
          <p:cNvSpPr/>
          <p:nvPr/>
        </p:nvSpPr>
        <p:spPr>
          <a:xfrm>
            <a:off x="152939" y="9526547"/>
            <a:ext cx="12698922" cy="1"/>
          </a:xfrm>
          <a:prstGeom prst="line">
            <a:avLst/>
          </a:prstGeom>
          <a:ln w="762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1733930">
              <a:defRPr sz="1600" b="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216" name="1980s"/>
          <p:cNvSpPr txBox="1"/>
          <p:nvPr/>
        </p:nvSpPr>
        <p:spPr>
          <a:xfrm>
            <a:off x="3302539" y="8977808"/>
            <a:ext cx="11521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1980s</a:t>
            </a:r>
          </a:p>
        </p:txBody>
      </p:sp>
      <p:sp>
        <p:nvSpPr>
          <p:cNvPr id="217" name="1990s"/>
          <p:cNvSpPr txBox="1"/>
          <p:nvPr/>
        </p:nvSpPr>
        <p:spPr>
          <a:xfrm>
            <a:off x="4877339" y="8977808"/>
            <a:ext cx="11521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1990s</a:t>
            </a:r>
          </a:p>
        </p:txBody>
      </p:sp>
      <p:sp>
        <p:nvSpPr>
          <p:cNvPr id="218" name="2000s"/>
          <p:cNvSpPr txBox="1"/>
          <p:nvPr/>
        </p:nvSpPr>
        <p:spPr>
          <a:xfrm>
            <a:off x="6452139" y="8977808"/>
            <a:ext cx="11521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2000s</a:t>
            </a:r>
          </a:p>
        </p:txBody>
      </p:sp>
      <p:sp>
        <p:nvSpPr>
          <p:cNvPr id="219" name="2010s"/>
          <p:cNvSpPr txBox="1"/>
          <p:nvPr/>
        </p:nvSpPr>
        <p:spPr>
          <a:xfrm>
            <a:off x="8026939" y="8977808"/>
            <a:ext cx="11521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2010s</a:t>
            </a:r>
          </a:p>
        </p:txBody>
      </p:sp>
      <p:sp>
        <p:nvSpPr>
          <p:cNvPr id="220" name="2020s"/>
          <p:cNvSpPr txBox="1"/>
          <p:nvPr/>
        </p:nvSpPr>
        <p:spPr>
          <a:xfrm>
            <a:off x="9601739" y="8977808"/>
            <a:ext cx="11521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2020s</a:t>
            </a:r>
          </a:p>
        </p:txBody>
      </p:sp>
      <p:sp>
        <p:nvSpPr>
          <p:cNvPr id="221" name="2030"/>
          <p:cNvSpPr txBox="1"/>
          <p:nvPr/>
        </p:nvSpPr>
        <p:spPr>
          <a:xfrm>
            <a:off x="11176539" y="8977808"/>
            <a:ext cx="9616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2030</a:t>
            </a:r>
          </a:p>
        </p:txBody>
      </p:sp>
      <p:sp>
        <p:nvSpPr>
          <p:cNvPr id="222" name="1960s"/>
          <p:cNvSpPr txBox="1"/>
          <p:nvPr/>
        </p:nvSpPr>
        <p:spPr>
          <a:xfrm>
            <a:off x="152939" y="8977808"/>
            <a:ext cx="11521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3000" b="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1960s</a:t>
            </a:r>
          </a:p>
        </p:txBody>
      </p:sp>
      <p:grpSp>
        <p:nvGrpSpPr>
          <p:cNvPr id="227" name="Agrupar"/>
          <p:cNvGrpSpPr/>
          <p:nvPr/>
        </p:nvGrpSpPr>
        <p:grpSpPr>
          <a:xfrm>
            <a:off x="9269928" y="1676153"/>
            <a:ext cx="3594903" cy="2283689"/>
            <a:chOff x="0" y="965199"/>
            <a:chExt cx="3594901" cy="2283687"/>
          </a:xfrm>
        </p:grpSpPr>
        <p:grpSp>
          <p:nvGrpSpPr>
            <p:cNvPr id="225" name="Agrupar"/>
            <p:cNvGrpSpPr/>
            <p:nvPr/>
          </p:nvGrpSpPr>
          <p:grpSpPr>
            <a:xfrm>
              <a:off x="2387432" y="2565426"/>
              <a:ext cx="683463" cy="683462"/>
              <a:chOff x="0" y="0"/>
              <a:chExt cx="683461" cy="683461"/>
            </a:xfrm>
          </p:grpSpPr>
          <p:sp>
            <p:nvSpPr>
              <p:cNvPr id="223" name="Cercle"/>
              <p:cNvSpPr/>
              <p:nvPr/>
            </p:nvSpPr>
            <p:spPr>
              <a:xfrm>
                <a:off x="117375" y="117375"/>
                <a:ext cx="448712" cy="448712"/>
              </a:xfrm>
              <a:prstGeom prst="ellipse">
                <a:avLst/>
              </a:prstGeom>
              <a:solidFill>
                <a:srgbClr val="ED220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24" name="Cercle"/>
              <p:cNvSpPr/>
              <p:nvPr/>
            </p:nvSpPr>
            <p:spPr>
              <a:xfrm>
                <a:off x="0" y="0"/>
                <a:ext cx="683462" cy="683462"/>
              </a:xfrm>
              <a:prstGeom prst="ellipse">
                <a:avLst/>
              </a:prstGeom>
              <a:noFill/>
              <a:ln w="38100" cap="flat">
                <a:solidFill>
                  <a:srgbClr val="FF26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226" name="MR-IEWS…"/>
            <p:cNvSpPr/>
            <p:nvPr/>
          </p:nvSpPr>
          <p:spPr>
            <a:xfrm>
              <a:off x="0" y="965199"/>
              <a:ext cx="3594902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r" defTabSz="1733930">
                <a:defRPr sz="4000">
                  <a:solidFill>
                    <a:srgbClr val="FF26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MR-IEWS</a:t>
              </a:r>
            </a:p>
            <a:p>
              <a:pPr algn="r" defTabSz="1733930">
                <a:defRPr sz="4000">
                  <a:solidFill>
                    <a:srgbClr val="FF26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Massive Adoption</a:t>
              </a:r>
            </a:p>
          </p:txBody>
        </p:sp>
      </p:grpSp>
      <p:grpSp>
        <p:nvGrpSpPr>
          <p:cNvPr id="230" name="Agrupar"/>
          <p:cNvGrpSpPr/>
          <p:nvPr/>
        </p:nvGrpSpPr>
        <p:grpSpPr>
          <a:xfrm>
            <a:off x="-101348" y="2949890"/>
            <a:ext cx="11554002" cy="1326288"/>
            <a:chOff x="0" y="292100"/>
            <a:chExt cx="11554000" cy="1326287"/>
          </a:xfrm>
        </p:grpSpPr>
        <p:sp>
          <p:nvSpPr>
            <p:cNvPr id="228" name="Multi-Risk Impact-based Early Warnings (MR-IEWS)"/>
            <p:cNvSpPr/>
            <p:nvPr/>
          </p:nvSpPr>
          <p:spPr>
            <a:xfrm>
              <a:off x="0" y="292100"/>
              <a:ext cx="1155400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r" defTabSz="1733930">
                <a:defRPr sz="3200">
                  <a:solidFill>
                    <a:srgbClr val="0433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Multi-Risk Impact-based Early Warnings (MR-IEWS)</a:t>
              </a:r>
            </a:p>
          </p:txBody>
        </p:sp>
        <p:sp>
          <p:nvSpPr>
            <p:cNvPr id="229" name="Cercle"/>
            <p:cNvSpPr/>
            <p:nvPr/>
          </p:nvSpPr>
          <p:spPr>
            <a:xfrm>
              <a:off x="10288049" y="1070255"/>
              <a:ext cx="548133" cy="548133"/>
            </a:xfrm>
            <a:prstGeom prst="ellipse">
              <a:avLst/>
            </a:prstGeom>
            <a:solidFill>
              <a:srgbClr val="0433FF"/>
            </a:solidFill>
            <a:ln w="381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234" name="Agrupar"/>
          <p:cNvGrpSpPr/>
          <p:nvPr/>
        </p:nvGrpSpPr>
        <p:grpSpPr>
          <a:xfrm>
            <a:off x="300502" y="578080"/>
            <a:ext cx="10305819" cy="1943157"/>
            <a:chOff x="0" y="0"/>
            <a:chExt cx="10305818" cy="1943156"/>
          </a:xfrm>
        </p:grpSpPr>
        <p:pic>
          <p:nvPicPr>
            <p:cNvPr id="231" name="Group" descr="Group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992" y="505827"/>
              <a:ext cx="3944183" cy="931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2" name="climate.jpg" descr="climate.jpg"/>
            <p:cNvPicPr>
              <a:picLocks noChangeAspect="1"/>
            </p:cNvPicPr>
            <p:nvPr/>
          </p:nvPicPr>
          <p:blipFill>
            <a:blip r:embed="rId3"/>
            <a:srcRect l="9852" t="23182" b="10069"/>
            <a:stretch>
              <a:fillRect/>
            </a:stretch>
          </p:blipFill>
          <p:spPr>
            <a:xfrm>
              <a:off x="5007110" y="496824"/>
              <a:ext cx="3852295" cy="10027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3" name="Fletxa"/>
            <p:cNvSpPr/>
            <p:nvPr/>
          </p:nvSpPr>
          <p:spPr>
            <a:xfrm>
              <a:off x="0" y="0"/>
              <a:ext cx="10305819" cy="1943157"/>
            </a:xfrm>
            <a:prstGeom prst="rightArrow">
              <a:avLst>
                <a:gd name="adj1" fmla="val 62335"/>
                <a:gd name="adj2" fmla="val 64628"/>
              </a:avLst>
            </a:prstGeom>
            <a:noFill/>
            <a:ln w="38100" cap="flat">
              <a:solidFill>
                <a:schemeClr val="accent1">
                  <a:hueOff val="114395"/>
                  <a:lumOff val="-24975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35" name="Logo Anywhere vertical.pdf" descr="Logo Anywhere vertical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3050" y="3898308"/>
            <a:ext cx="946219" cy="841710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Includes Risk Maps"/>
          <p:cNvSpPr txBox="1"/>
          <p:nvPr/>
        </p:nvSpPr>
        <p:spPr>
          <a:xfrm>
            <a:off x="10557057" y="8092410"/>
            <a:ext cx="1890879" cy="324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733930">
              <a:defRPr sz="1600" b="0">
                <a:solidFill>
                  <a:srgbClr val="5E5E5E"/>
                </a:solidFill>
              </a:defRPr>
            </a:lvl1pPr>
          </a:lstStyle>
          <a:p>
            <a:r>
              <a:t>Includes Risk Maps</a:t>
            </a:r>
          </a:p>
        </p:txBody>
      </p:sp>
      <p:grpSp>
        <p:nvGrpSpPr>
          <p:cNvPr id="239" name="Agrupar"/>
          <p:cNvGrpSpPr/>
          <p:nvPr/>
        </p:nvGrpSpPr>
        <p:grpSpPr>
          <a:xfrm>
            <a:off x="7264076" y="4248240"/>
            <a:ext cx="5528003" cy="1152345"/>
            <a:chOff x="0" y="0"/>
            <a:chExt cx="5528002" cy="1152344"/>
          </a:xfrm>
        </p:grpSpPr>
        <p:sp>
          <p:nvSpPr>
            <p:cNvPr id="237" name="Impact-based Multi-Hazards Early Warnings (I-b MH-EWS)"/>
            <p:cNvSpPr/>
            <p:nvPr/>
          </p:nvSpPr>
          <p:spPr>
            <a:xfrm>
              <a:off x="0" y="1152344"/>
              <a:ext cx="552800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 defTabSz="1733930">
                <a:defRPr sz="3000">
                  <a:solidFill>
                    <a:srgbClr val="011993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Impact-based Multi-Hazards Early Warnings (I-b MH-EWS)</a:t>
              </a:r>
            </a:p>
          </p:txBody>
        </p:sp>
        <p:sp>
          <p:nvSpPr>
            <p:cNvPr id="238" name="Cercle"/>
            <p:cNvSpPr/>
            <p:nvPr/>
          </p:nvSpPr>
          <p:spPr>
            <a:xfrm>
              <a:off x="411813" y="0"/>
              <a:ext cx="658507" cy="658506"/>
            </a:xfrm>
            <a:prstGeom prst="ellipse">
              <a:avLst/>
            </a:prstGeom>
            <a:solidFill>
              <a:srgbClr val="01199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40" name="IMPACT-based EWS"/>
          <p:cNvSpPr txBox="1">
            <a:spLocks noGrp="1"/>
          </p:cNvSpPr>
          <p:nvPr>
            <p:ph type="title"/>
          </p:nvPr>
        </p:nvSpPr>
        <p:spPr>
          <a:xfrm>
            <a:off x="277933" y="56579"/>
            <a:ext cx="6954422" cy="579630"/>
          </a:xfrm>
          <a:prstGeom prst="rect">
            <a:avLst/>
          </a:prstGeom>
        </p:spPr>
        <p:txBody>
          <a:bodyPr lIns="38109" tIns="38109" rIns="38109" bIns="38109" anchor="ctr"/>
          <a:lstStyle>
            <a:lvl1pPr defTabSz="432329">
              <a:lnSpc>
                <a:spcPct val="100000"/>
              </a:lnSpc>
              <a:defRPr sz="3256" spc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IMPACT-based EWS </a:t>
            </a:r>
          </a:p>
        </p:txBody>
      </p:sp>
      <p:pic>
        <p:nvPicPr>
          <p:cNvPr id="241" name="UPC_CRAHI_logo.png" descr="UPC_CRAHI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7545" y="47791"/>
            <a:ext cx="1286417" cy="5279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4" name="Agrupar"/>
          <p:cNvGrpSpPr/>
          <p:nvPr/>
        </p:nvGrpSpPr>
        <p:grpSpPr>
          <a:xfrm>
            <a:off x="10268602" y="4312720"/>
            <a:ext cx="2467789" cy="3624473"/>
            <a:chOff x="0" y="0"/>
            <a:chExt cx="2467788" cy="3624471"/>
          </a:xfrm>
        </p:grpSpPr>
        <p:sp>
          <p:nvSpPr>
            <p:cNvPr id="242" name="Fletxa"/>
            <p:cNvSpPr/>
            <p:nvPr/>
          </p:nvSpPr>
          <p:spPr>
            <a:xfrm rot="14547463">
              <a:off x="-315917" y="942780"/>
              <a:ext cx="2378670" cy="415802"/>
            </a:xfrm>
            <a:prstGeom prst="rightArrow">
              <a:avLst>
                <a:gd name="adj1" fmla="val 35447"/>
                <a:gd name="adj2" fmla="val 123800"/>
              </a:avLst>
            </a:prstGeom>
            <a:solidFill>
              <a:srgbClr val="0433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43" name="Captura de pantalla 2015-11-17 a les 13.13.18.png" descr="Captura de pantalla 2015-11-17 a les 13.13.18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016544"/>
              <a:ext cx="2467789" cy="1607928"/>
            </a:xfrm>
            <a:prstGeom prst="rect">
              <a:avLst/>
            </a:prstGeom>
            <a:ln w="25400" cap="flat">
              <a:solidFill>
                <a:srgbClr val="0433FF"/>
              </a:solidFill>
              <a:prstDash val="solid"/>
              <a:miter lim="400000"/>
            </a:ln>
            <a:effectLst>
              <a:outerShdw blurRad="254000" dist="127000" dir="5400000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5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10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00"/>
                            </p:stCondLst>
                            <p:childTnLst>
                              <p:par>
                                <p:cTn id="35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1" animBg="1" advAuto="0"/>
      <p:bldP spid="227" grpId="8" animBg="1" advAuto="0"/>
      <p:bldP spid="230" grpId="4" animBg="1" advAuto="0"/>
      <p:bldP spid="234" grpId="7" animBg="1" advAuto="0"/>
      <p:bldP spid="235" grpId="3" animBg="1" advAuto="0"/>
      <p:bldP spid="236" grpId="6" animBg="1" advAuto="0"/>
      <p:bldP spid="239" grpId="2" animBg="1" advAuto="0"/>
      <p:bldP spid="244" grpId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“EWSs are only as good as the actions they catalyse:…"/>
          <p:cNvSpPr txBox="1"/>
          <p:nvPr/>
        </p:nvSpPr>
        <p:spPr>
          <a:xfrm>
            <a:off x="307337" y="2293724"/>
            <a:ext cx="13004801" cy="1972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R="331470" algn="l" defTabSz="457200">
              <a:defRPr sz="3200" b="0" i="1"/>
            </a:pPr>
            <a:r>
              <a:t>“</a:t>
            </a:r>
            <a:r>
              <a:rPr b="1"/>
              <a:t>EWSs are only as good as the actions they catalyse</a:t>
            </a:r>
            <a:r>
              <a:t>: </a:t>
            </a:r>
          </a:p>
          <a:p>
            <a:pPr marR="331470" algn="l" defTabSz="457200">
              <a:defRPr sz="3000" b="0" i="1"/>
            </a:pPr>
            <a:r>
              <a:t>action is an essential part of any warning system. If a warning is sounded, and no one takes the action</a:t>
            </a:r>
            <a:r>
              <a:rPr b="1"/>
              <a:t> </a:t>
            </a:r>
            <a:r>
              <a:t>that the warning was intended to trigger, then the warning system failed.” (IFRC, 2012) </a:t>
            </a:r>
          </a:p>
        </p:txBody>
      </p:sp>
      <p:sp>
        <p:nvSpPr>
          <p:cNvPr id="247" name="Fletxa"/>
          <p:cNvSpPr/>
          <p:nvPr/>
        </p:nvSpPr>
        <p:spPr>
          <a:xfrm>
            <a:off x="452174" y="7516327"/>
            <a:ext cx="11548760" cy="791586"/>
          </a:xfrm>
          <a:prstGeom prst="rightArrow">
            <a:avLst>
              <a:gd name="adj1" fmla="val 33330"/>
              <a:gd name="adj2" fmla="val 20892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50" name="Agrupar"/>
          <p:cNvGrpSpPr/>
          <p:nvPr/>
        </p:nvGrpSpPr>
        <p:grpSpPr>
          <a:xfrm>
            <a:off x="6551615" y="4279189"/>
            <a:ext cx="2839592" cy="3247638"/>
            <a:chOff x="0" y="0"/>
            <a:chExt cx="2839591" cy="3247637"/>
          </a:xfrm>
        </p:grpSpPr>
        <p:sp>
          <p:nvSpPr>
            <p:cNvPr id="248" name="Actionable decisions"/>
            <p:cNvSpPr txBox="1"/>
            <p:nvPr/>
          </p:nvSpPr>
          <p:spPr>
            <a:xfrm>
              <a:off x="0" y="2217288"/>
              <a:ext cx="2839592" cy="1030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>
                  <a:solidFill>
                    <a:schemeClr val="accent4">
                      <a:hueOff val="-1081314"/>
                      <a:satOff val="4338"/>
                      <a:lumOff val="-8931"/>
                    </a:schemeClr>
                  </a:solidFill>
                </a:defRPr>
              </a:lvl1pPr>
            </a:lstStyle>
            <a:p>
              <a:r>
                <a:t>Actionable decisions</a:t>
              </a:r>
            </a:p>
          </p:txBody>
        </p:sp>
        <p:pic>
          <p:nvPicPr>
            <p:cNvPr id="249" name="timeline04-circle.png" descr="timeline04-circl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318" y="0"/>
              <a:ext cx="2160954" cy="21609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3" name="Agrupar"/>
          <p:cNvGrpSpPr/>
          <p:nvPr/>
        </p:nvGrpSpPr>
        <p:grpSpPr>
          <a:xfrm>
            <a:off x="3626098" y="4294002"/>
            <a:ext cx="2839592" cy="3218012"/>
            <a:chOff x="0" y="0"/>
            <a:chExt cx="2839591" cy="3218011"/>
          </a:xfrm>
        </p:grpSpPr>
        <p:sp>
          <p:nvSpPr>
            <p:cNvPr id="251" name="Cercle"/>
            <p:cNvSpPr/>
            <p:nvPr/>
          </p:nvSpPr>
          <p:spPr>
            <a:xfrm>
              <a:off x="352018" y="0"/>
              <a:ext cx="2160955" cy="2160954"/>
            </a:xfrm>
            <a:prstGeom prst="ellipse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52" name="Impact forecasts"/>
            <p:cNvSpPr txBox="1"/>
            <p:nvPr/>
          </p:nvSpPr>
          <p:spPr>
            <a:xfrm>
              <a:off x="0" y="2187662"/>
              <a:ext cx="2839592" cy="1030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>
                  <a:solidFill>
                    <a:srgbClr val="FF2600"/>
                  </a:solidFill>
                </a:defRPr>
              </a:lvl1pPr>
            </a:lstStyle>
            <a:p>
              <a:r>
                <a:t>Impact forecasts</a:t>
              </a:r>
            </a:p>
          </p:txBody>
        </p:sp>
      </p:grpSp>
      <p:grpSp>
        <p:nvGrpSpPr>
          <p:cNvPr id="256" name="Agrupar"/>
          <p:cNvGrpSpPr/>
          <p:nvPr/>
        </p:nvGrpSpPr>
        <p:grpSpPr>
          <a:xfrm>
            <a:off x="700582" y="4293953"/>
            <a:ext cx="2839592" cy="3218110"/>
            <a:chOff x="0" y="0"/>
            <a:chExt cx="2839591" cy="3218109"/>
          </a:xfrm>
        </p:grpSpPr>
        <p:sp>
          <p:nvSpPr>
            <p:cNvPr id="254" name="Meteorological forecasts"/>
            <p:cNvSpPr txBox="1"/>
            <p:nvPr/>
          </p:nvSpPr>
          <p:spPr>
            <a:xfrm>
              <a:off x="0" y="2187761"/>
              <a:ext cx="2839592" cy="10303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>
                  <a:solidFill>
                    <a:srgbClr val="0433FF"/>
                  </a:solidFill>
                </a:defRPr>
              </a:lvl1pPr>
            </a:lstStyle>
            <a:p>
              <a:r>
                <a:t>Meteorological forecasts</a:t>
              </a:r>
            </a:p>
          </p:txBody>
        </p:sp>
        <p:pic>
          <p:nvPicPr>
            <p:cNvPr id="255" name="ANYWHERE9.jpeg" descr="ANYWHERE9.jpeg"/>
            <p:cNvPicPr>
              <a:picLocks noChangeAspect="1"/>
            </p:cNvPicPr>
            <p:nvPr/>
          </p:nvPicPr>
          <p:blipFill>
            <a:blip r:embed="rId4"/>
            <a:srcRect l="43699" t="24044" r="22962" b="32824"/>
            <a:stretch>
              <a:fillRect/>
            </a:stretch>
          </p:blipFill>
          <p:spPr>
            <a:xfrm>
              <a:off x="339136" y="0"/>
              <a:ext cx="2161319" cy="2161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41" y="0"/>
                  </a:moveTo>
                  <a:cubicBezTo>
                    <a:pt x="7323" y="0"/>
                    <a:pt x="4802" y="1004"/>
                    <a:pt x="2881" y="3014"/>
                  </a:cubicBezTo>
                  <a:cubicBezTo>
                    <a:pt x="-961" y="7035"/>
                    <a:pt x="-961" y="13558"/>
                    <a:pt x="2881" y="17579"/>
                  </a:cubicBezTo>
                  <a:cubicBezTo>
                    <a:pt x="6723" y="21600"/>
                    <a:pt x="12955" y="21600"/>
                    <a:pt x="16797" y="17579"/>
                  </a:cubicBezTo>
                  <a:cubicBezTo>
                    <a:pt x="20639" y="13558"/>
                    <a:pt x="20639" y="7035"/>
                    <a:pt x="16797" y="3014"/>
                  </a:cubicBezTo>
                  <a:cubicBezTo>
                    <a:pt x="14876" y="1004"/>
                    <a:pt x="12359" y="0"/>
                    <a:pt x="984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261" name="Agrupar"/>
          <p:cNvGrpSpPr/>
          <p:nvPr/>
        </p:nvGrpSpPr>
        <p:grpSpPr>
          <a:xfrm>
            <a:off x="9687635" y="4377402"/>
            <a:ext cx="2839592" cy="3214328"/>
            <a:chOff x="0" y="163115"/>
            <a:chExt cx="2839591" cy="3214327"/>
          </a:xfrm>
        </p:grpSpPr>
        <p:grpSp>
          <p:nvGrpSpPr>
            <p:cNvPr id="259" name="Agrupar"/>
            <p:cNvGrpSpPr/>
            <p:nvPr/>
          </p:nvGrpSpPr>
          <p:grpSpPr>
            <a:xfrm>
              <a:off x="0" y="163115"/>
              <a:ext cx="2839592" cy="3214328"/>
              <a:chOff x="0" y="163115"/>
              <a:chExt cx="2839591" cy="3214327"/>
            </a:xfrm>
          </p:grpSpPr>
          <p:sp>
            <p:nvSpPr>
              <p:cNvPr id="257" name="Operational services"/>
              <p:cNvSpPr txBox="1"/>
              <p:nvPr/>
            </p:nvSpPr>
            <p:spPr>
              <a:xfrm>
                <a:off x="0" y="2347094"/>
                <a:ext cx="2839592" cy="10303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3000">
                    <a:solidFill>
                      <a:schemeClr val="accent3">
                        <a:hueOff val="362282"/>
                        <a:satOff val="31803"/>
                        <a:lumOff val="-18242"/>
                      </a:schemeClr>
                    </a:solidFill>
                  </a:defRPr>
                </a:lvl1pPr>
              </a:lstStyle>
              <a:p>
                <a:r>
                  <a:t>Operational services</a:t>
                </a:r>
              </a:p>
            </p:txBody>
          </p:sp>
          <p:pic>
            <p:nvPicPr>
              <p:cNvPr id="258" name="ANYWHERE6.png" descr="ANYWHERE6.png"/>
              <p:cNvPicPr>
                <a:picLocks noChangeAspect="1"/>
              </p:cNvPicPr>
              <p:nvPr/>
            </p:nvPicPr>
            <p:blipFill>
              <a:blip r:embed="rId5"/>
              <a:srcRect t="4" b="1"/>
              <a:stretch>
                <a:fillRect/>
              </a:stretch>
            </p:blipFill>
            <p:spPr>
              <a:xfrm>
                <a:off x="297036" y="163115"/>
                <a:ext cx="2245463" cy="19192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211" y="0"/>
                    </a:moveTo>
                    <a:cubicBezTo>
                      <a:pt x="4483" y="516"/>
                      <a:pt x="3794" y="1131"/>
                      <a:pt x="3165" y="1867"/>
                    </a:cubicBezTo>
                    <a:cubicBezTo>
                      <a:pt x="1056" y="4334"/>
                      <a:pt x="0" y="7566"/>
                      <a:pt x="0" y="10800"/>
                    </a:cubicBezTo>
                    <a:cubicBezTo>
                      <a:pt x="0" y="14034"/>
                      <a:pt x="1056" y="17266"/>
                      <a:pt x="3165" y="19733"/>
                    </a:cubicBezTo>
                    <a:cubicBezTo>
                      <a:pt x="3794" y="20469"/>
                      <a:pt x="4483" y="21084"/>
                      <a:pt x="5211" y="21600"/>
                    </a:cubicBezTo>
                    <a:lnTo>
                      <a:pt x="16389" y="21600"/>
                    </a:lnTo>
                    <a:cubicBezTo>
                      <a:pt x="17117" y="21084"/>
                      <a:pt x="17806" y="20469"/>
                      <a:pt x="18435" y="19733"/>
                    </a:cubicBezTo>
                    <a:cubicBezTo>
                      <a:pt x="20544" y="17266"/>
                      <a:pt x="21600" y="14034"/>
                      <a:pt x="21600" y="10800"/>
                    </a:cubicBezTo>
                    <a:cubicBezTo>
                      <a:pt x="21600" y="7566"/>
                      <a:pt x="20544" y="4334"/>
                      <a:pt x="18435" y="1867"/>
                    </a:cubicBezTo>
                    <a:cubicBezTo>
                      <a:pt x="17806" y="1131"/>
                      <a:pt x="17117" y="516"/>
                      <a:pt x="16389" y="0"/>
                    </a:cubicBezTo>
                    <a:lnTo>
                      <a:pt x="5211" y="0"/>
                    </a:ln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60" name="A4EU"/>
            <p:cNvSpPr/>
            <p:nvPr/>
          </p:nvSpPr>
          <p:spPr>
            <a:xfrm>
              <a:off x="1058445" y="832415"/>
              <a:ext cx="920328" cy="509810"/>
            </a:xfrm>
            <a:prstGeom prst="roundRect">
              <a:avLst>
                <a:gd name="adj" fmla="val 28809"/>
              </a:avLst>
            </a:prstGeom>
            <a:solidFill>
              <a:srgbClr val="0365C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A4EU</a:t>
              </a:r>
            </a:p>
          </p:txBody>
        </p:sp>
      </p:grpSp>
      <p:sp>
        <p:nvSpPr>
          <p:cNvPr id="262" name="How to trigger actionable solutions at local level…"/>
          <p:cNvSpPr txBox="1"/>
          <p:nvPr/>
        </p:nvSpPr>
        <p:spPr>
          <a:xfrm>
            <a:off x="360296" y="8232289"/>
            <a:ext cx="11732515" cy="1500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 b="0"/>
            </a:pPr>
            <a:r>
              <a:t>How to </a:t>
            </a:r>
            <a:r>
              <a:rPr b="1">
                <a:solidFill>
                  <a:srgbClr val="FF2600"/>
                </a:solidFill>
              </a:rPr>
              <a:t>trigger actionable solutions at local level</a:t>
            </a:r>
            <a:endParaRPr b="1"/>
          </a:p>
          <a:p>
            <a:pPr>
              <a:defRPr sz="3000" b="0"/>
            </a:pPr>
            <a:r>
              <a:rPr b="1"/>
              <a:t>using</a:t>
            </a:r>
            <a:r>
              <a:t> </a:t>
            </a:r>
            <a:r>
              <a:rPr b="1"/>
              <a:t>MULTI-RISK</a:t>
            </a:r>
            <a:r>
              <a:t> </a:t>
            </a:r>
            <a:r>
              <a:rPr b="1"/>
              <a:t>IMPACT BASED EARLY WARNING SYSTEMS </a:t>
            </a:r>
          </a:p>
          <a:p>
            <a:pPr>
              <a:defRPr sz="3000">
                <a:solidFill>
                  <a:srgbClr val="FF2600"/>
                </a:solidFill>
              </a:defRPr>
            </a:pPr>
            <a:r>
              <a:t>is the key challenge</a:t>
            </a:r>
          </a:p>
        </p:txBody>
      </p:sp>
      <p:pic>
        <p:nvPicPr>
          <p:cNvPr id="263" name="Logo Anywhere vertical.pdf" descr="Logo Anywhere vertical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3400" y="7540929"/>
            <a:ext cx="946220" cy="8417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6" name="Agrupar"/>
          <p:cNvGrpSpPr/>
          <p:nvPr/>
        </p:nvGrpSpPr>
        <p:grpSpPr>
          <a:xfrm>
            <a:off x="2946774" y="287574"/>
            <a:ext cx="7096361" cy="1909056"/>
            <a:chOff x="0" y="0"/>
            <a:chExt cx="7096359" cy="1909054"/>
          </a:xfrm>
        </p:grpSpPr>
        <p:sp>
          <p:nvSpPr>
            <p:cNvPr id="264" name="www.anywhere-h2020.eu">
              <a:hlinkClick r:id="rId7"/>
            </p:cNvPr>
            <p:cNvSpPr txBox="1"/>
            <p:nvPr/>
          </p:nvSpPr>
          <p:spPr>
            <a:xfrm>
              <a:off x="1350811" y="1375654"/>
              <a:ext cx="4409629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2800">
                  <a:solidFill>
                    <a:srgbClr val="33333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8"/>
                </a:rPr>
                <a:t>www.anywhere-h2020.eu</a:t>
              </a:r>
              <a:r>
                <a:t> </a:t>
              </a:r>
            </a:p>
          </p:txBody>
        </p:sp>
        <p:pic>
          <p:nvPicPr>
            <p:cNvPr id="265" name="Guardarropa Anywhere 160x70 2 copias.pdf" descr="Guardarropa Anywhere 160x70 2 copias.pdf"/>
            <p:cNvPicPr>
              <a:picLocks noChangeAspect="1"/>
            </p:cNvPicPr>
            <p:nvPr/>
          </p:nvPicPr>
          <p:blipFill>
            <a:blip r:embed="rId9"/>
            <a:srcRect b="44741"/>
            <a:stretch>
              <a:fillRect/>
            </a:stretch>
          </p:blipFill>
          <p:spPr>
            <a:xfrm>
              <a:off x="0" y="0"/>
              <a:ext cx="7096360" cy="17168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71" name="Agrupar"/>
          <p:cNvGrpSpPr/>
          <p:nvPr/>
        </p:nvGrpSpPr>
        <p:grpSpPr>
          <a:xfrm>
            <a:off x="-14730" y="-193667"/>
            <a:ext cx="13019530" cy="909431"/>
            <a:chOff x="0" y="0"/>
            <a:chExt cx="13019529" cy="909429"/>
          </a:xfrm>
        </p:grpSpPr>
        <p:sp>
          <p:nvSpPr>
            <p:cNvPr id="267" name="Rectangle"/>
            <p:cNvSpPr/>
            <p:nvPr/>
          </p:nvSpPr>
          <p:spPr>
            <a:xfrm>
              <a:off x="0" y="193666"/>
              <a:ext cx="13019530" cy="648909"/>
            </a:xfrm>
            <a:prstGeom prst="rect">
              <a:avLst/>
            </a:prstGeom>
            <a:gradFill flip="none" rotWithShape="1">
              <a:gsLst>
                <a:gs pos="7242">
                  <a:srgbClr val="063A99"/>
                </a:gs>
                <a:gs pos="39257">
                  <a:srgbClr val="1064AB"/>
                </a:gs>
                <a:gs pos="57691">
                  <a:srgbClr val="198DBC"/>
                </a:gs>
                <a:gs pos="70799">
                  <a:srgbClr val="37B5C7"/>
                </a:gs>
                <a:gs pos="100000">
                  <a:srgbClr val="2CDFD7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38109" tIns="38109" rIns="38109" bIns="38109" numCol="1" anchor="ctr">
              <a:noAutofit/>
            </a:bodyPr>
            <a:lstStyle/>
            <a:p>
              <a:pPr>
                <a:defRPr sz="2200" b="0">
                  <a:solidFill>
                    <a:srgbClr val="66DDEE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68" name="UPC_CRAHI_logo.png" descr="UPC_CRAHI_logo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612274" y="254157"/>
              <a:ext cx="1286417" cy="5279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9" name="Title 9"/>
            <p:cNvSpPr txBox="1"/>
            <p:nvPr/>
          </p:nvSpPr>
          <p:spPr>
            <a:xfrm>
              <a:off x="292663" y="262945"/>
              <a:ext cx="6954422" cy="579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9" tIns="38109" rIns="38109" bIns="38109" numCol="1" anchor="ctr">
              <a:normAutofit/>
            </a:bodyPr>
            <a:lstStyle>
              <a:lvl1pPr algn="l" defTabSz="432329">
                <a:defRPr sz="3256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Paradigm change in Climate DRM</a:t>
              </a:r>
            </a:p>
          </p:txBody>
        </p:sp>
        <p:pic>
          <p:nvPicPr>
            <p:cNvPr id="270" name="Guardarropa Anywhere 160x70 2 copias.pdf" descr="Guardarropa Anywhere 160x70 2 copias.pdf"/>
            <p:cNvPicPr>
              <a:picLocks noChangeAspect="1"/>
            </p:cNvPicPr>
            <p:nvPr/>
          </p:nvPicPr>
          <p:blipFill>
            <a:blip r:embed="rId9"/>
            <a:srcRect l="3643" r="3643" b="44741"/>
            <a:stretch>
              <a:fillRect/>
            </a:stretch>
          </p:blipFill>
          <p:spPr>
            <a:xfrm>
              <a:off x="7775351" y="0"/>
              <a:ext cx="3485084" cy="9094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3" animBg="1" advAuto="0"/>
      <p:bldP spid="250" grpId="5" animBg="1" advAuto="0"/>
      <p:bldP spid="253" grpId="2" animBg="1" advAuto="0"/>
      <p:bldP spid="256" grpId="1" animBg="1" advAuto="0"/>
      <p:bldP spid="261" grpId="6" animBg="1" advAuto="0"/>
      <p:bldP spid="262" grpId="4" animBg="1" advAuto="0"/>
      <p:bldP spid="263" grpId="7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Agrupar"/>
          <p:cNvGrpSpPr/>
          <p:nvPr/>
        </p:nvGrpSpPr>
        <p:grpSpPr>
          <a:xfrm>
            <a:off x="4327322" y="3213786"/>
            <a:ext cx="8387441" cy="6526728"/>
            <a:chOff x="0" y="0"/>
            <a:chExt cx="8387440" cy="6526727"/>
          </a:xfrm>
        </p:grpSpPr>
        <p:pic>
          <p:nvPicPr>
            <p:cNvPr id="273" name="Captura de Pantalla 2020-09-15 a les 14.13.01.jpeg" descr="Captura de Pantalla 2020-09-15 a les 14.13.01.jpeg"/>
            <p:cNvPicPr>
              <a:picLocks noChangeAspect="1"/>
            </p:cNvPicPr>
            <p:nvPr/>
          </p:nvPicPr>
          <p:blipFill>
            <a:blip r:embed="rId2"/>
            <a:srcRect l="1185"/>
            <a:stretch>
              <a:fillRect/>
            </a:stretch>
          </p:blipFill>
          <p:spPr>
            <a:xfrm>
              <a:off x="1258538" y="0"/>
              <a:ext cx="4957846" cy="65267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4" name="Agrupar"/>
            <p:cNvSpPr/>
            <p:nvPr/>
          </p:nvSpPr>
          <p:spPr>
            <a:xfrm>
              <a:off x="5031238" y="3758721"/>
              <a:ext cx="3356203" cy="1456140"/>
            </a:xfrm>
            <a:prstGeom prst="roundRect">
              <a:avLst>
                <a:gd name="adj" fmla="val 10718"/>
              </a:avLst>
            </a:prstGeom>
            <a:solidFill>
              <a:srgbClr val="006D22"/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23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ANYWHERE Multi-Hazard EWS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23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MH-IEWS products</a:t>
              </a:r>
            </a:p>
          </p:txBody>
        </p:sp>
        <p:sp>
          <p:nvSpPr>
            <p:cNvPr id="275" name="Fletxa"/>
            <p:cNvSpPr/>
            <p:nvPr/>
          </p:nvSpPr>
          <p:spPr>
            <a:xfrm>
              <a:off x="0" y="2291789"/>
              <a:ext cx="1086318" cy="1005762"/>
            </a:xfrm>
            <a:prstGeom prst="rightArrow">
              <a:avLst>
                <a:gd name="adj1" fmla="val 43251"/>
                <a:gd name="adj2" fmla="val 63515"/>
              </a:avLst>
            </a:prstGeom>
            <a:solidFill>
              <a:schemeClr val="accent3">
                <a:hueOff val="914337"/>
                <a:satOff val="31515"/>
                <a:lumOff val="-3079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77" name="ANYWHERE: Multi-Hazard Impact based Early Warning Systems for regional/local DRM plans"/>
          <p:cNvSpPr/>
          <p:nvPr/>
        </p:nvSpPr>
        <p:spPr>
          <a:xfrm>
            <a:off x="406399" y="827698"/>
            <a:ext cx="12192001" cy="1463898"/>
          </a:xfrm>
          <a:prstGeom prst="roundRect">
            <a:avLst>
              <a:gd name="adj" fmla="val 13013"/>
            </a:avLst>
          </a:prstGeom>
          <a:solidFill>
            <a:srgbClr val="1773B7"/>
          </a:solidFill>
          <a:effectLst>
            <a:outerShdw blurRad="76200" dist="76200" dir="27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ANYWHERE: Multi-Hazard Impact based Early Warning Systems for regional/local DRM plans</a:t>
            </a:r>
          </a:p>
        </p:txBody>
      </p:sp>
      <p:sp>
        <p:nvSpPr>
          <p:cNvPr id="278" name="EUMETNET / NHMS"/>
          <p:cNvSpPr txBox="1"/>
          <p:nvPr/>
        </p:nvSpPr>
        <p:spPr>
          <a:xfrm>
            <a:off x="-124245" y="9061574"/>
            <a:ext cx="5104837" cy="563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457200">
              <a:defRPr>
                <a:solidFill>
                  <a:schemeClr val="accent1">
                    <a:lumOff val="-135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EUMETNET / NHMS</a:t>
            </a:r>
          </a:p>
        </p:txBody>
      </p:sp>
      <p:sp>
        <p:nvSpPr>
          <p:cNvPr id="279" name="METEOROLOGICAL FORECASTS"/>
          <p:cNvSpPr/>
          <p:nvPr/>
        </p:nvSpPr>
        <p:spPr>
          <a:xfrm>
            <a:off x="363842" y="2403530"/>
            <a:ext cx="4442052" cy="979842"/>
          </a:xfrm>
          <a:prstGeom prst="roundRect">
            <a:avLst>
              <a:gd name="adj" fmla="val 9956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indent="127000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METEOROLOGICAL FORECASTS</a:t>
            </a:r>
          </a:p>
        </p:txBody>
      </p:sp>
      <p:sp>
        <p:nvSpPr>
          <p:cNvPr id="280" name="Rectangle arrodonit"/>
          <p:cNvSpPr/>
          <p:nvPr/>
        </p:nvSpPr>
        <p:spPr>
          <a:xfrm>
            <a:off x="385315" y="2435280"/>
            <a:ext cx="4399106" cy="6577541"/>
          </a:xfrm>
          <a:prstGeom prst="roundRect">
            <a:avLst>
              <a:gd name="adj" fmla="val 2339"/>
            </a:avLst>
          </a:prstGeom>
          <a:ln w="635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 indent="127000">
              <a:defRPr sz="30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281" name="ANYWHERE8.jpeg" descr="ANYWHERE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42" y="3436034"/>
            <a:ext cx="3191517" cy="17420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OPERA201026-24hacc.jpg" descr="OPERA201026-24hacc.jpg"/>
          <p:cNvPicPr>
            <a:picLocks noChangeAspect="1"/>
          </p:cNvPicPr>
          <p:nvPr/>
        </p:nvPicPr>
        <p:blipFill>
          <a:blip r:embed="rId4"/>
          <a:srcRect l="4552"/>
          <a:stretch>
            <a:fillRect/>
          </a:stretch>
        </p:blipFill>
        <p:spPr>
          <a:xfrm>
            <a:off x="1775081" y="5210838"/>
            <a:ext cx="2186770" cy="2023413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ECMWF NWP…"/>
          <p:cNvSpPr txBox="1"/>
          <p:nvPr/>
        </p:nvSpPr>
        <p:spPr>
          <a:xfrm>
            <a:off x="1136127" y="3904889"/>
            <a:ext cx="2083347" cy="804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300">
                <a:solidFill>
                  <a:srgbClr val="FFFFFF"/>
                </a:solidFill>
              </a:defRPr>
            </a:pPr>
            <a:r>
              <a:t>ECMWF NWP </a:t>
            </a:r>
          </a:p>
          <a:p>
            <a:pPr>
              <a:defRPr sz="2300">
                <a:solidFill>
                  <a:srgbClr val="FFFFFF"/>
                </a:solidFill>
              </a:defRPr>
            </a:pPr>
            <a:r>
              <a:t>models</a:t>
            </a:r>
          </a:p>
        </p:txBody>
      </p:sp>
      <p:sp>
        <p:nvSpPr>
          <p:cNvPr id="284" name="OPERA Radars"/>
          <p:cNvSpPr txBox="1"/>
          <p:nvPr/>
        </p:nvSpPr>
        <p:spPr>
          <a:xfrm>
            <a:off x="1761952" y="6779179"/>
            <a:ext cx="2213039" cy="448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/>
            </a:lvl1pPr>
          </a:lstStyle>
          <a:p>
            <a:r>
              <a:t>OPERA Radars</a:t>
            </a:r>
          </a:p>
        </p:txBody>
      </p:sp>
      <p:pic>
        <p:nvPicPr>
          <p:cNvPr id="285" name="Captura de Pantalla 2020-11-06 a les 13.31.51.jpeg" descr="Captura de Pantalla 2020-11-06 a les 13.31.5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627" y="7266875"/>
            <a:ext cx="2440783" cy="1343976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METEOALARM warnings"/>
          <p:cNvSpPr txBox="1"/>
          <p:nvPr/>
        </p:nvSpPr>
        <p:spPr>
          <a:xfrm>
            <a:off x="715718" y="8559993"/>
            <a:ext cx="3424912" cy="436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/>
            </a:lvl1pPr>
          </a:lstStyle>
          <a:p>
            <a:r>
              <a:t>METEOALARM warnings</a:t>
            </a:r>
          </a:p>
        </p:txBody>
      </p:sp>
      <p:sp>
        <p:nvSpPr>
          <p:cNvPr id="287" name="IMPACT BASED FORECASTS"/>
          <p:cNvSpPr/>
          <p:nvPr/>
        </p:nvSpPr>
        <p:spPr>
          <a:xfrm>
            <a:off x="6770647" y="2128096"/>
            <a:ext cx="4442052" cy="1169957"/>
          </a:xfrm>
          <a:prstGeom prst="roundRect">
            <a:avLst>
              <a:gd name="adj" fmla="val 8338"/>
            </a:avLst>
          </a:prstGeom>
          <a:solidFill>
            <a:schemeClr val="accent3">
              <a:hueOff val="-274225"/>
              <a:satOff val="26768"/>
              <a:lumOff val="113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indent="127000"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IMPACT BASED FORECASTS</a:t>
            </a:r>
          </a:p>
        </p:txBody>
      </p:sp>
      <p:pic>
        <p:nvPicPr>
          <p:cNvPr id="288" name="Logo Anywhere 2017.pdf" descr="Logo Anywhere 2017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8431" y="8573510"/>
            <a:ext cx="1157412" cy="11574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1" name="Agrupar"/>
          <p:cNvGrpSpPr/>
          <p:nvPr/>
        </p:nvGrpSpPr>
        <p:grpSpPr>
          <a:xfrm>
            <a:off x="4816170" y="8973352"/>
            <a:ext cx="6738245" cy="664395"/>
            <a:chOff x="0" y="0"/>
            <a:chExt cx="6738244" cy="664394"/>
          </a:xfrm>
        </p:grpSpPr>
        <p:sp>
          <p:nvSpPr>
            <p:cNvPr id="289" name="Rectangle arrodonit"/>
            <p:cNvSpPr/>
            <p:nvPr/>
          </p:nvSpPr>
          <p:spPr>
            <a:xfrm>
              <a:off x="0" y="0"/>
              <a:ext cx="6738245" cy="664395"/>
            </a:xfrm>
            <a:prstGeom prst="roundRect">
              <a:avLst>
                <a:gd name="adj" fmla="val 29727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290" name="www.anywhere-h2020.eu/catalogue"/>
            <p:cNvSpPr txBox="1"/>
            <p:nvPr/>
          </p:nvSpPr>
          <p:spPr>
            <a:xfrm>
              <a:off x="57846" y="80982"/>
              <a:ext cx="6622552" cy="502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latin typeface="Helvetica"/>
                  <a:ea typeface="Helvetica"/>
                  <a:cs typeface="Helvetica"/>
                  <a:sym typeface="Helvetica"/>
                  <a:hlinkClick r:id="rId7"/>
                </a:defRPr>
              </a:lvl1pPr>
            </a:lstStyle>
            <a:p>
              <a:pPr>
                <a:defRPr u="none">
                  <a:solidFill>
                    <a:srgbClr val="000000"/>
                  </a:solidFill>
                  <a:uFillTx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7"/>
                </a:rPr>
                <a:t>www.anywhere-h2020.eu/catalogue</a:t>
              </a:r>
            </a:p>
          </p:txBody>
        </p:sp>
      </p:grpSp>
      <p:grpSp>
        <p:nvGrpSpPr>
          <p:cNvPr id="296" name="Agrupar"/>
          <p:cNvGrpSpPr/>
          <p:nvPr/>
        </p:nvGrpSpPr>
        <p:grpSpPr>
          <a:xfrm>
            <a:off x="-14730" y="-193667"/>
            <a:ext cx="13019530" cy="909431"/>
            <a:chOff x="0" y="0"/>
            <a:chExt cx="13019529" cy="909429"/>
          </a:xfrm>
        </p:grpSpPr>
        <p:sp>
          <p:nvSpPr>
            <p:cNvPr id="292" name="Rectangle"/>
            <p:cNvSpPr/>
            <p:nvPr/>
          </p:nvSpPr>
          <p:spPr>
            <a:xfrm>
              <a:off x="0" y="193666"/>
              <a:ext cx="13019530" cy="648909"/>
            </a:xfrm>
            <a:prstGeom prst="rect">
              <a:avLst/>
            </a:prstGeom>
            <a:gradFill flip="none" rotWithShape="1">
              <a:gsLst>
                <a:gs pos="7242">
                  <a:srgbClr val="063A99"/>
                </a:gs>
                <a:gs pos="39257">
                  <a:srgbClr val="1064AB"/>
                </a:gs>
                <a:gs pos="57691">
                  <a:srgbClr val="198DBC"/>
                </a:gs>
                <a:gs pos="70799">
                  <a:srgbClr val="37B5C7"/>
                </a:gs>
                <a:gs pos="100000">
                  <a:srgbClr val="2CDFD7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38109" tIns="38109" rIns="38109" bIns="38109" numCol="1" anchor="ctr">
              <a:noAutofit/>
            </a:bodyPr>
            <a:lstStyle/>
            <a:p>
              <a:pPr>
                <a:defRPr sz="2200" b="0">
                  <a:solidFill>
                    <a:srgbClr val="66DDEE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93" name="UPC_CRAHI_logo.png" descr="UPC_CRAHI_logo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612274" y="254157"/>
              <a:ext cx="1286417" cy="5279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4" name="Title 9"/>
            <p:cNvSpPr txBox="1"/>
            <p:nvPr/>
          </p:nvSpPr>
          <p:spPr>
            <a:xfrm>
              <a:off x="292663" y="262945"/>
              <a:ext cx="6954422" cy="579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9" tIns="38109" rIns="38109" bIns="38109" numCol="1" anchor="ctr">
              <a:normAutofit/>
            </a:bodyPr>
            <a:lstStyle>
              <a:lvl1pPr algn="l" defTabSz="432329">
                <a:defRPr sz="3256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Paradigm change in Climate DRM</a:t>
              </a:r>
            </a:p>
          </p:txBody>
        </p:sp>
        <p:pic>
          <p:nvPicPr>
            <p:cNvPr id="295" name="Guardarropa Anywhere 160x70 2 copias.pdf" descr="Guardarropa Anywhere 160x70 2 copias.pdf"/>
            <p:cNvPicPr>
              <a:picLocks noChangeAspect="1"/>
            </p:cNvPicPr>
            <p:nvPr/>
          </p:nvPicPr>
          <p:blipFill>
            <a:blip r:embed="rId9"/>
            <a:srcRect l="3643" r="3643" b="44741"/>
            <a:stretch>
              <a:fillRect/>
            </a:stretch>
          </p:blipFill>
          <p:spPr>
            <a:xfrm>
              <a:off x="7775351" y="0"/>
              <a:ext cx="3485084" cy="9094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2" animBg="1" advAuto="0"/>
      <p:bldP spid="287" grpId="1" animBg="1" advAuto="0"/>
      <p:bldP spid="291" grpId="3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Logo Anywhere 2017 Horizontal.png" descr="Logo Anywhere 2017 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132" y="9004842"/>
            <a:ext cx="3310873" cy="813978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ANYWHERE FOR EU (A4EU): MULTI-HAZARD EARLY WARNING AND DECISION SUPPORT SYSTEM"/>
          <p:cNvSpPr/>
          <p:nvPr/>
        </p:nvSpPr>
        <p:spPr>
          <a:xfrm>
            <a:off x="406400" y="736506"/>
            <a:ext cx="12192000" cy="1463898"/>
          </a:xfrm>
          <a:prstGeom prst="roundRect">
            <a:avLst>
              <a:gd name="adj" fmla="val 13013"/>
            </a:avLst>
          </a:prstGeom>
          <a:solidFill>
            <a:srgbClr val="1773B7"/>
          </a:solidFill>
          <a:effectLst>
            <a:outerShdw blurRad="76200" dist="76200" dir="27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ANYWHERE FOR EU (A4EU): MULTI-HAZARD EARLY WARNING AND DECISION SUPPORT SYSTEM</a:t>
            </a:r>
          </a:p>
        </p:txBody>
      </p:sp>
      <p:pic>
        <p:nvPicPr>
          <p:cNvPr id="300" name="A4EU1.pdf" descr="A4EU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42" y="3149335"/>
            <a:ext cx="2551763" cy="4814846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301" name="Multi-Hazard…"/>
          <p:cNvSpPr txBox="1"/>
          <p:nvPr/>
        </p:nvSpPr>
        <p:spPr>
          <a:xfrm>
            <a:off x="163584" y="2255769"/>
            <a:ext cx="360327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Multi-Hazard</a:t>
            </a:r>
          </a:p>
          <a:p>
            <a:pPr defTabSz="457200"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Impact forecasting EWS</a:t>
            </a:r>
          </a:p>
        </p:txBody>
      </p:sp>
      <p:pic>
        <p:nvPicPr>
          <p:cNvPr id="302" name="Captura de Pantalla 2020-09-15 a les 14.13.01.jpeg" descr="Captura de Pantalla 2020-09-15 a les 14.13.01.jpeg"/>
          <p:cNvPicPr>
            <a:picLocks noChangeAspect="1"/>
          </p:cNvPicPr>
          <p:nvPr/>
        </p:nvPicPr>
        <p:blipFill>
          <a:blip r:embed="rId4"/>
          <a:srcRect l="1185"/>
          <a:stretch>
            <a:fillRect/>
          </a:stretch>
        </p:blipFill>
        <p:spPr>
          <a:xfrm>
            <a:off x="3793410" y="3977116"/>
            <a:ext cx="2453583" cy="3230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Captura de pantalla 2015-11-17 a les 13.13.18.png" descr="Captura de pantalla 2015-11-17 a les 13.13.18.png"/>
          <p:cNvPicPr>
            <a:picLocks noChangeAspect="1"/>
          </p:cNvPicPr>
          <p:nvPr/>
        </p:nvPicPr>
        <p:blipFill>
          <a:blip r:embed="rId5"/>
          <a:srcRect b="11067"/>
          <a:stretch>
            <a:fillRect/>
          </a:stretch>
        </p:blipFill>
        <p:spPr>
          <a:xfrm>
            <a:off x="3364785" y="7271651"/>
            <a:ext cx="3310681" cy="1918381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  <p:sp>
        <p:nvSpPr>
          <p:cNvPr id="304" name="Impact forecasting Products"/>
          <p:cNvSpPr txBox="1"/>
          <p:nvPr/>
        </p:nvSpPr>
        <p:spPr>
          <a:xfrm>
            <a:off x="3550098" y="2998859"/>
            <a:ext cx="2940107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Impact forecasting Products</a:t>
            </a:r>
          </a:p>
        </p:txBody>
      </p:sp>
      <p:sp>
        <p:nvSpPr>
          <p:cNvPr id="305" name="Fletxa"/>
          <p:cNvSpPr/>
          <p:nvPr/>
        </p:nvSpPr>
        <p:spPr>
          <a:xfrm>
            <a:off x="3183362" y="5925949"/>
            <a:ext cx="533256" cy="376070"/>
          </a:xfrm>
          <a:prstGeom prst="rightArrow">
            <a:avLst>
              <a:gd name="adj1" fmla="val 45514"/>
              <a:gd name="adj2" fmla="val 9482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08" name="Agrupar"/>
          <p:cNvGrpSpPr/>
          <p:nvPr/>
        </p:nvGrpSpPr>
        <p:grpSpPr>
          <a:xfrm>
            <a:off x="6887602" y="7004430"/>
            <a:ext cx="3080150" cy="1420873"/>
            <a:chOff x="0" y="0"/>
            <a:chExt cx="3080148" cy="1420872"/>
          </a:xfrm>
        </p:grpSpPr>
        <p:sp>
          <p:nvSpPr>
            <p:cNvPr id="306" name="EMERGENCY MANAGEMENT…"/>
            <p:cNvSpPr/>
            <p:nvPr/>
          </p:nvSpPr>
          <p:spPr>
            <a:xfrm>
              <a:off x="0" y="1420872"/>
              <a:ext cx="308014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defRPr sz="320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EMERGENCY MANAGEMENT </a:t>
              </a:r>
            </a:p>
            <a:p>
              <a:pPr defTabSz="457200">
                <a:defRPr sz="320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Support</a:t>
              </a:r>
            </a:p>
          </p:txBody>
        </p:sp>
        <p:sp>
          <p:nvSpPr>
            <p:cNvPr id="307" name="Fletxa"/>
            <p:cNvSpPr/>
            <p:nvPr/>
          </p:nvSpPr>
          <p:spPr>
            <a:xfrm rot="5400000">
              <a:off x="1190691" y="27524"/>
              <a:ext cx="698767" cy="643717"/>
            </a:xfrm>
            <a:prstGeom prst="rightArrow">
              <a:avLst>
                <a:gd name="adj1" fmla="val 46639"/>
                <a:gd name="adj2" fmla="val 7668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30" name="Agrupar"/>
          <p:cNvGrpSpPr/>
          <p:nvPr/>
        </p:nvGrpSpPr>
        <p:grpSpPr>
          <a:xfrm>
            <a:off x="8086035" y="2479132"/>
            <a:ext cx="5003647" cy="5946814"/>
            <a:chOff x="765943" y="0"/>
            <a:chExt cx="5003645" cy="5946813"/>
          </a:xfrm>
        </p:grpSpPr>
        <p:pic>
          <p:nvPicPr>
            <p:cNvPr id="309" name="Imatge" descr="Imat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38405" y="682951"/>
              <a:ext cx="432905" cy="355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29" name="Agrupar"/>
            <p:cNvGrpSpPr/>
            <p:nvPr/>
          </p:nvGrpSpPr>
          <p:grpSpPr>
            <a:xfrm>
              <a:off x="765943" y="0"/>
              <a:ext cx="5003647" cy="5946814"/>
              <a:chOff x="765943" y="0"/>
              <a:chExt cx="5003645" cy="5946813"/>
            </a:xfrm>
          </p:grpSpPr>
          <p:sp>
            <p:nvSpPr>
              <p:cNvPr id="310" name="Webcams"/>
              <p:cNvSpPr/>
              <p:nvPr/>
            </p:nvSpPr>
            <p:spPr>
              <a:xfrm>
                <a:off x="765943" y="34280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defTabSz="457200"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Webcams</a:t>
                </a:r>
              </a:p>
            </p:txBody>
          </p:sp>
          <p:sp>
            <p:nvSpPr>
              <p:cNvPr id="311" name="112 calls"/>
              <p:cNvSpPr/>
              <p:nvPr/>
            </p:nvSpPr>
            <p:spPr>
              <a:xfrm>
                <a:off x="2405378" y="729398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defTabSz="457200"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112 calls</a:t>
                </a:r>
              </a:p>
            </p:txBody>
          </p:sp>
          <p:sp>
            <p:nvSpPr>
              <p:cNvPr id="312" name="Crowdsourcing"/>
              <p:cNvSpPr/>
              <p:nvPr/>
            </p:nvSpPr>
            <p:spPr>
              <a:xfrm>
                <a:off x="3854418" y="1205568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defTabSz="457200"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Crowdsourcing</a:t>
                </a:r>
              </a:p>
            </p:txBody>
          </p:sp>
          <p:sp>
            <p:nvSpPr>
              <p:cNvPr id="313" name="Traffic information"/>
              <p:cNvSpPr/>
              <p:nvPr/>
            </p:nvSpPr>
            <p:spPr>
              <a:xfrm>
                <a:off x="4270447" y="191494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defTabSz="457200"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Traffic information</a:t>
                </a:r>
              </a:p>
            </p:txBody>
          </p:sp>
          <p:sp>
            <p:nvSpPr>
              <p:cNvPr id="314" name="Local sensors"/>
              <p:cNvSpPr/>
              <p:nvPr/>
            </p:nvSpPr>
            <p:spPr>
              <a:xfrm>
                <a:off x="4367832" y="262432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defTabSz="457200"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Local sensors</a:t>
                </a:r>
              </a:p>
            </p:txBody>
          </p:sp>
          <p:sp>
            <p:nvSpPr>
              <p:cNvPr id="315" name="Vulnerability maps"/>
              <p:cNvSpPr/>
              <p:nvPr/>
            </p:nvSpPr>
            <p:spPr>
              <a:xfrm>
                <a:off x="2944852" y="3337118"/>
                <a:ext cx="2651193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defTabSz="457200">
                  <a:lnSpc>
                    <a:spcPct val="70000"/>
                  </a:lnSpc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Vulnerability maps</a:t>
                </a:r>
              </a:p>
            </p:txBody>
          </p:sp>
          <p:sp>
            <p:nvSpPr>
              <p:cNvPr id="316" name="Risk maps"/>
              <p:cNvSpPr/>
              <p:nvPr/>
            </p:nvSpPr>
            <p:spPr>
              <a:xfrm>
                <a:off x="4105299" y="405783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defTabSz="457200"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Risk maps</a:t>
                </a:r>
              </a:p>
            </p:txBody>
          </p:sp>
          <p:sp>
            <p:nvSpPr>
              <p:cNvPr id="317" name="Priority points"/>
              <p:cNvSpPr/>
              <p:nvPr/>
            </p:nvSpPr>
            <p:spPr>
              <a:xfrm>
                <a:off x="4270447" y="467681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defTabSz="457200"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Priority points</a:t>
                </a:r>
              </a:p>
            </p:txBody>
          </p:sp>
          <p:sp>
            <p:nvSpPr>
              <p:cNvPr id="318" name="Self-protection plans"/>
              <p:cNvSpPr/>
              <p:nvPr/>
            </p:nvSpPr>
            <p:spPr>
              <a:xfrm>
                <a:off x="2966075" y="5615988"/>
                <a:ext cx="2803515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defTabSz="457200">
                  <a:lnSpc>
                    <a:spcPct val="80000"/>
                  </a:lnSpc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r>
                  <a:t>Self-protection plans</a:t>
                </a:r>
              </a:p>
            </p:txBody>
          </p:sp>
          <p:pic>
            <p:nvPicPr>
              <p:cNvPr id="319" name="112-300x150.jpg" descr="112-300x150.jp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57580" y="0"/>
                <a:ext cx="1155520" cy="57776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20" name="Fletxa"/>
              <p:cNvSpPr/>
              <p:nvPr/>
            </p:nvSpPr>
            <p:spPr>
              <a:xfrm rot="5400000">
                <a:off x="517889" y="860369"/>
                <a:ext cx="813977" cy="192591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1" name="Fletxa"/>
              <p:cNvSpPr/>
              <p:nvPr/>
            </p:nvSpPr>
            <p:spPr>
              <a:xfrm rot="7794578">
                <a:off x="1483800" y="1123680"/>
                <a:ext cx="698767" cy="192591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2" name="Fletxa"/>
              <p:cNvSpPr/>
              <p:nvPr/>
            </p:nvSpPr>
            <p:spPr>
              <a:xfrm rot="8363513">
                <a:off x="2010805" y="1470064"/>
                <a:ext cx="698767" cy="192591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3" name="Fletxa"/>
              <p:cNvSpPr/>
              <p:nvPr/>
            </p:nvSpPr>
            <p:spPr>
              <a:xfrm rot="9863903">
                <a:off x="2271426" y="2734591"/>
                <a:ext cx="993498" cy="192591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4" name="Fletxa"/>
              <p:cNvSpPr/>
              <p:nvPr/>
            </p:nvSpPr>
            <p:spPr>
              <a:xfrm rot="11400341">
                <a:off x="2393853" y="3779449"/>
                <a:ext cx="893102" cy="192591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5" name="Fletxa"/>
              <p:cNvSpPr/>
              <p:nvPr/>
            </p:nvSpPr>
            <p:spPr>
              <a:xfrm rot="10855792">
                <a:off x="2358127" y="3136770"/>
                <a:ext cx="924444" cy="222365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6" name="Fletxa"/>
              <p:cNvSpPr/>
              <p:nvPr/>
            </p:nvSpPr>
            <p:spPr>
              <a:xfrm rot="12605239">
                <a:off x="2258635" y="4275758"/>
                <a:ext cx="796149" cy="192590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7" name="Fletxa"/>
              <p:cNvSpPr/>
              <p:nvPr/>
            </p:nvSpPr>
            <p:spPr>
              <a:xfrm rot="13218046">
                <a:off x="1751967" y="4672024"/>
                <a:ext cx="1638580" cy="192591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28" name="Fletxa"/>
              <p:cNvSpPr/>
              <p:nvPr/>
            </p:nvSpPr>
            <p:spPr>
              <a:xfrm rot="9271632">
                <a:off x="2311309" y="2230437"/>
                <a:ext cx="964482" cy="192591"/>
              </a:xfrm>
              <a:prstGeom prst="rightArrow">
                <a:avLst>
                  <a:gd name="adj1" fmla="val 46639"/>
                  <a:gd name="adj2" fmla="val 256320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grpSp>
        <p:nvGrpSpPr>
          <p:cNvPr id="337" name="Agrupar"/>
          <p:cNvGrpSpPr/>
          <p:nvPr/>
        </p:nvGrpSpPr>
        <p:grpSpPr>
          <a:xfrm>
            <a:off x="6431088" y="3966067"/>
            <a:ext cx="3271061" cy="3068389"/>
            <a:chOff x="0" y="0"/>
            <a:chExt cx="3271059" cy="3068387"/>
          </a:xfrm>
        </p:grpSpPr>
        <p:pic>
          <p:nvPicPr>
            <p:cNvPr id="331" name="Screenshot_20181115-145414.jpg" descr="Screenshot_20181115-145414.jpg"/>
            <p:cNvPicPr>
              <a:picLocks/>
            </p:cNvPicPr>
            <p:nvPr/>
          </p:nvPicPr>
          <p:blipFill>
            <a:blip r:embed="rId8"/>
            <a:srcRect t="25621" b="25621"/>
            <a:stretch>
              <a:fillRect/>
            </a:stretch>
          </p:blipFill>
          <p:spPr>
            <a:xfrm>
              <a:off x="1122089" y="1118485"/>
              <a:ext cx="1749033" cy="12167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36" name="Agrupar"/>
            <p:cNvGrpSpPr/>
            <p:nvPr/>
          </p:nvGrpSpPr>
          <p:grpSpPr>
            <a:xfrm>
              <a:off x="0" y="0"/>
              <a:ext cx="3271060" cy="3068388"/>
              <a:chOff x="0" y="0"/>
              <a:chExt cx="3271059" cy="3068387"/>
            </a:xfrm>
          </p:grpSpPr>
          <p:pic>
            <p:nvPicPr>
              <p:cNvPr id="332" name="Imatge" descr="Imatge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8174" y="996676"/>
                <a:ext cx="2056829" cy="207171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3" name="Fletxa"/>
              <p:cNvSpPr/>
              <p:nvPr/>
            </p:nvSpPr>
            <p:spPr>
              <a:xfrm>
                <a:off x="0" y="1672830"/>
                <a:ext cx="955465" cy="643717"/>
              </a:xfrm>
              <a:prstGeom prst="rightArrow">
                <a:avLst>
                  <a:gd name="adj1" fmla="val 45514"/>
                  <a:gd name="adj2" fmla="val 94829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34" name="A4EU"/>
              <p:cNvSpPr/>
              <p:nvPr/>
            </p:nvSpPr>
            <p:spPr>
              <a:xfrm>
                <a:off x="1536425" y="1656396"/>
                <a:ext cx="920328" cy="509810"/>
              </a:xfrm>
              <a:prstGeom prst="roundRect">
                <a:avLst>
                  <a:gd name="adj" fmla="val 28809"/>
                </a:avLst>
              </a:prstGeom>
              <a:solidFill>
                <a:srgbClr val="0365C0"/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8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A4EU</a:t>
                </a:r>
              </a:p>
            </p:txBody>
          </p:sp>
          <p:sp>
            <p:nvSpPr>
              <p:cNvPr id="335" name="A4EU…"/>
              <p:cNvSpPr txBox="1"/>
              <p:nvPr/>
            </p:nvSpPr>
            <p:spPr>
              <a:xfrm>
                <a:off x="722117" y="-1"/>
                <a:ext cx="2548943" cy="1016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defTabSz="457200">
                  <a:defRPr sz="3000"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A4EU</a:t>
                </a:r>
              </a:p>
              <a:p>
                <a:pPr defTabSz="457200">
                  <a:defRPr sz="3000">
                    <a:solidFill>
                      <a:schemeClr val="accent1">
                        <a:hueOff val="114395"/>
                        <a:lumOff val="-24975"/>
                      </a:schemeClr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DSS Platform</a:t>
                </a:r>
              </a:p>
            </p:txBody>
          </p:sp>
        </p:grpSp>
      </p:grpSp>
      <p:sp>
        <p:nvSpPr>
          <p:cNvPr id="338" name="www.anywhere-h2020.eu/catalogue"/>
          <p:cNvSpPr txBox="1"/>
          <p:nvPr/>
        </p:nvSpPr>
        <p:spPr>
          <a:xfrm>
            <a:off x="2623435" y="9254514"/>
            <a:ext cx="4793433" cy="531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3600"/>
              </a:lnSpc>
              <a:tabLst>
                <a:tab pos="914400" algn="l"/>
                <a:tab pos="1828800" algn="l"/>
                <a:tab pos="4965700" algn="l"/>
              </a:tabLst>
              <a:defRPr sz="2200" i="1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Helvetica"/>
                <a:ea typeface="Helvetica"/>
                <a:cs typeface="Helvetica"/>
                <a:sym typeface="Helvetica"/>
                <a:hlinkClick r:id="rId1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0"/>
              </a:rPr>
              <a:t>www.anywhere-h2020.eu/catalogue</a:t>
            </a:r>
          </a:p>
        </p:txBody>
      </p:sp>
      <p:grpSp>
        <p:nvGrpSpPr>
          <p:cNvPr id="343" name="Agrupar"/>
          <p:cNvGrpSpPr/>
          <p:nvPr/>
        </p:nvGrpSpPr>
        <p:grpSpPr>
          <a:xfrm>
            <a:off x="-14730" y="-193667"/>
            <a:ext cx="13019530" cy="909431"/>
            <a:chOff x="0" y="0"/>
            <a:chExt cx="13019529" cy="909429"/>
          </a:xfrm>
        </p:grpSpPr>
        <p:sp>
          <p:nvSpPr>
            <p:cNvPr id="339" name="Rectangle"/>
            <p:cNvSpPr/>
            <p:nvPr/>
          </p:nvSpPr>
          <p:spPr>
            <a:xfrm>
              <a:off x="0" y="193666"/>
              <a:ext cx="13019530" cy="648909"/>
            </a:xfrm>
            <a:prstGeom prst="rect">
              <a:avLst/>
            </a:prstGeom>
            <a:gradFill flip="none" rotWithShape="1">
              <a:gsLst>
                <a:gs pos="7242">
                  <a:srgbClr val="063A99"/>
                </a:gs>
                <a:gs pos="39257">
                  <a:srgbClr val="1064AB"/>
                </a:gs>
                <a:gs pos="57691">
                  <a:srgbClr val="198DBC"/>
                </a:gs>
                <a:gs pos="70799">
                  <a:srgbClr val="37B5C7"/>
                </a:gs>
                <a:gs pos="100000">
                  <a:srgbClr val="2CDFD7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38109" tIns="38109" rIns="38109" bIns="38109" numCol="1" anchor="ctr">
              <a:noAutofit/>
            </a:bodyPr>
            <a:lstStyle/>
            <a:p>
              <a:pPr>
                <a:defRPr sz="2200" b="0">
                  <a:solidFill>
                    <a:srgbClr val="66DDEE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40" name="UPC_CRAHI_logo.png" descr="UPC_CRAHI_logo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612274" y="254157"/>
              <a:ext cx="1286417" cy="5279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1" name="Title 9"/>
            <p:cNvSpPr txBox="1"/>
            <p:nvPr/>
          </p:nvSpPr>
          <p:spPr>
            <a:xfrm>
              <a:off x="292663" y="262945"/>
              <a:ext cx="6954422" cy="579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9" tIns="38109" rIns="38109" bIns="38109" numCol="1" anchor="ctr">
              <a:normAutofit/>
            </a:bodyPr>
            <a:lstStyle>
              <a:lvl1pPr algn="l" defTabSz="432329">
                <a:defRPr sz="3256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Paradigm change in Climate DRM</a:t>
              </a:r>
            </a:p>
          </p:txBody>
        </p:sp>
        <p:pic>
          <p:nvPicPr>
            <p:cNvPr id="342" name="Guardarropa Anywhere 160x70 2 copias.pdf" descr="Guardarropa Anywhere 160x70 2 copias.pdf"/>
            <p:cNvPicPr>
              <a:picLocks noChangeAspect="1"/>
            </p:cNvPicPr>
            <p:nvPr/>
          </p:nvPicPr>
          <p:blipFill>
            <a:blip r:embed="rId12"/>
            <a:srcRect l="3643" r="3643" b="44741"/>
            <a:stretch>
              <a:fillRect/>
            </a:stretch>
          </p:blipFill>
          <p:spPr>
            <a:xfrm>
              <a:off x="7775351" y="0"/>
              <a:ext cx="3485084" cy="9094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grpId="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1" animBg="1" advAuto="0"/>
      <p:bldP spid="308" grpId="4" animBg="1" advAuto="0"/>
      <p:bldP spid="330" grpId="3" animBg="1" advAuto="0"/>
      <p:bldP spid="337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demonstrations.pdf" descr="demonstrations.pdf"/>
          <p:cNvPicPr>
            <a:picLocks noChangeAspect="1"/>
          </p:cNvPicPr>
          <p:nvPr/>
        </p:nvPicPr>
        <p:blipFill>
          <a:blip r:embed="rId2"/>
          <a:srcRect t="2157"/>
          <a:stretch>
            <a:fillRect/>
          </a:stretch>
        </p:blipFill>
        <p:spPr>
          <a:xfrm>
            <a:off x="-68642" y="664786"/>
            <a:ext cx="6255988" cy="7457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Logo Anywhere 2017 Horizontal-small.png" descr="Logo Anywhere 2017 Horizontal-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00" y="760023"/>
            <a:ext cx="4507073" cy="1108063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(can be implemented ANYWHERE in EUROPE… and beyond)"/>
          <p:cNvSpPr txBox="1"/>
          <p:nvPr/>
        </p:nvSpPr>
        <p:spPr>
          <a:xfrm>
            <a:off x="63996" y="8058888"/>
            <a:ext cx="6123350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1218924">
              <a:tabLst>
                <a:tab pos="508000" algn="l"/>
                <a:tab pos="1028700" algn="l"/>
                <a:tab pos="1562100" algn="l"/>
                <a:tab pos="2082800" algn="l"/>
                <a:tab pos="2603500" algn="l"/>
                <a:tab pos="3124200" algn="l"/>
                <a:tab pos="3644900" algn="l"/>
                <a:tab pos="4165600" algn="l"/>
                <a:tab pos="4686300" algn="l"/>
                <a:tab pos="5207000" algn="l"/>
                <a:tab pos="5727700" algn="l"/>
                <a:tab pos="6248400" algn="l"/>
                <a:tab pos="6769100" algn="l"/>
                <a:tab pos="7289800" algn="l"/>
                <a:tab pos="7810500" algn="l"/>
                <a:tab pos="8331200" algn="l"/>
                <a:tab pos="8864600" algn="l"/>
                <a:tab pos="9385300" algn="l"/>
                <a:tab pos="9906000" algn="l"/>
                <a:tab pos="10426700" algn="l"/>
              </a:tabLst>
              <a:defRPr sz="2800" i="1">
                <a:solidFill>
                  <a:srgbClr val="22228B"/>
                </a:solidFill>
              </a:defRPr>
            </a:lvl1pPr>
          </a:lstStyle>
          <a:p>
            <a:r>
              <a:t>(can be implemented ANYWHERE in EUROPE… and beyond)</a:t>
            </a:r>
          </a:p>
        </p:txBody>
      </p:sp>
      <p:grpSp>
        <p:nvGrpSpPr>
          <p:cNvPr id="359" name="Agrupar"/>
          <p:cNvGrpSpPr/>
          <p:nvPr/>
        </p:nvGrpSpPr>
        <p:grpSpPr>
          <a:xfrm>
            <a:off x="6272776" y="2085706"/>
            <a:ext cx="6631683" cy="4820799"/>
            <a:chOff x="0" y="0"/>
            <a:chExt cx="6631681" cy="4820797"/>
          </a:xfrm>
        </p:grpSpPr>
        <p:grpSp>
          <p:nvGrpSpPr>
            <p:cNvPr id="354" name="Agrupar"/>
            <p:cNvGrpSpPr/>
            <p:nvPr/>
          </p:nvGrpSpPr>
          <p:grpSpPr>
            <a:xfrm>
              <a:off x="-1" y="0"/>
              <a:ext cx="6631683" cy="4779940"/>
              <a:chOff x="0" y="0"/>
              <a:chExt cx="6631681" cy="4779939"/>
            </a:xfrm>
          </p:grpSpPr>
          <p:grpSp>
            <p:nvGrpSpPr>
              <p:cNvPr id="352" name="Agrupar"/>
              <p:cNvGrpSpPr/>
              <p:nvPr/>
            </p:nvGrpSpPr>
            <p:grpSpPr>
              <a:xfrm>
                <a:off x="5883" y="0"/>
                <a:ext cx="6625799" cy="3620636"/>
                <a:chOff x="0" y="0"/>
                <a:chExt cx="6625797" cy="3620635"/>
              </a:xfrm>
            </p:grpSpPr>
            <p:pic>
              <p:nvPicPr>
                <p:cNvPr id="348" name="Captura de Pantalla 2019-09-16 a les 17.46.51.png" descr="Captura de Pantalla 2019-09-16 a les 17.46.51.png"/>
                <p:cNvPicPr>
                  <a:picLocks noChangeAspect="1"/>
                </p:cNvPicPr>
                <p:nvPr/>
              </p:nvPicPr>
              <p:blipFill>
                <a:blip r:embed="rId4"/>
                <a:srcRect r="1642" b="10265"/>
                <a:stretch>
                  <a:fillRect/>
                </a:stretch>
              </p:blipFill>
              <p:spPr>
                <a:xfrm>
                  <a:off x="3155" y="2426229"/>
                  <a:ext cx="6619437" cy="119440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grpSp>
              <p:nvGrpSpPr>
                <p:cNvPr id="351" name="Agrupar"/>
                <p:cNvGrpSpPr/>
                <p:nvPr/>
              </p:nvGrpSpPr>
              <p:grpSpPr>
                <a:xfrm>
                  <a:off x="0" y="0"/>
                  <a:ext cx="6625798" cy="2504485"/>
                  <a:chOff x="0" y="0"/>
                  <a:chExt cx="6625797" cy="2504484"/>
                </a:xfrm>
              </p:grpSpPr>
              <p:pic>
                <p:nvPicPr>
                  <p:cNvPr id="349" name="Captura de Pantalla 2019-09-16 a les 17.45.43.png" descr="Captura de Pantalla 2019-09-16 a les 17.45.43.png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0" y="1160791"/>
                    <a:ext cx="6625798" cy="134369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pic>
                <p:nvPicPr>
                  <p:cNvPr id="350" name="Captura de Pantalla 2019-09-16 a les 17.45.29.png" descr="Captura de Pantalla 2019-09-16 a les 17.45.29.png"/>
                  <p:cNvPicPr>
                    <a:picLocks noChangeAspect="1"/>
                  </p:cNvPicPr>
                  <p:nvPr/>
                </p:nvPicPr>
                <p:blipFill>
                  <a:blip r:embed="rId6"/>
                  <a:srcRect r="1664"/>
                  <a:stretch>
                    <a:fillRect/>
                  </a:stretch>
                </p:blipFill>
                <p:spPr>
                  <a:xfrm>
                    <a:off x="6730" y="0"/>
                    <a:ext cx="6612286" cy="130212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</p:grpSp>
          </p:grpSp>
          <p:pic>
            <p:nvPicPr>
              <p:cNvPr id="353" name="Captura de Pantalla 2019-10-14 a les 18.51.59.png" descr="Captura de Pantalla 2019-10-14 a les 18.51.59.png"/>
              <p:cNvPicPr>
                <a:picLocks noChangeAspect="1"/>
              </p:cNvPicPr>
              <p:nvPr/>
            </p:nvPicPr>
            <p:blipFill>
              <a:blip r:embed="rId7"/>
              <a:srcRect t="9900" r="5623" b="13365"/>
              <a:stretch>
                <a:fillRect/>
              </a:stretch>
            </p:blipFill>
            <p:spPr>
              <a:xfrm>
                <a:off x="0" y="3626037"/>
                <a:ext cx="6622969" cy="11539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55" name="Spain"/>
            <p:cNvSpPr txBox="1"/>
            <p:nvPr/>
          </p:nvSpPr>
          <p:spPr>
            <a:xfrm>
              <a:off x="5548184" y="4293190"/>
              <a:ext cx="1026253" cy="527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1218924">
                <a:tabLst>
                  <a:tab pos="508000" algn="l"/>
                  <a:tab pos="1028700" algn="l"/>
                  <a:tab pos="1562100" algn="l"/>
                  <a:tab pos="2082800" algn="l"/>
                  <a:tab pos="2603500" algn="l"/>
                  <a:tab pos="3124200" algn="l"/>
                  <a:tab pos="3644900" algn="l"/>
                  <a:tab pos="4165600" algn="l"/>
                  <a:tab pos="4686300" algn="l"/>
                  <a:tab pos="5207000" algn="l"/>
                  <a:tab pos="5727700" algn="l"/>
                  <a:tab pos="6248400" algn="l"/>
                  <a:tab pos="6769100" algn="l"/>
                  <a:tab pos="7289800" algn="l"/>
                  <a:tab pos="7810500" algn="l"/>
                  <a:tab pos="8331200" algn="l"/>
                  <a:tab pos="8864600" algn="l"/>
                  <a:tab pos="9385300" algn="l"/>
                  <a:tab pos="9906000" algn="l"/>
                  <a:tab pos="10426700" algn="l"/>
                </a:tabLst>
                <a:defRPr sz="2000" i="1">
                  <a:solidFill>
                    <a:srgbClr val="22228B"/>
                  </a:solidFill>
                </a:defRPr>
              </a:lvl1pPr>
            </a:lstStyle>
            <a:p>
              <a:r>
                <a:t>Spain</a:t>
              </a:r>
            </a:p>
          </p:txBody>
        </p:sp>
        <p:sp>
          <p:nvSpPr>
            <p:cNvPr id="356" name="Catalonia"/>
            <p:cNvSpPr txBox="1"/>
            <p:nvPr/>
          </p:nvSpPr>
          <p:spPr>
            <a:xfrm>
              <a:off x="4994095" y="751987"/>
              <a:ext cx="1629050" cy="527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1218924">
                <a:tabLst>
                  <a:tab pos="508000" algn="l"/>
                  <a:tab pos="1028700" algn="l"/>
                  <a:tab pos="1562100" algn="l"/>
                  <a:tab pos="2082800" algn="l"/>
                  <a:tab pos="2603500" algn="l"/>
                  <a:tab pos="3124200" algn="l"/>
                  <a:tab pos="3644900" algn="l"/>
                  <a:tab pos="4165600" algn="l"/>
                  <a:tab pos="4686300" algn="l"/>
                  <a:tab pos="5207000" algn="l"/>
                  <a:tab pos="5727700" algn="l"/>
                  <a:tab pos="6248400" algn="l"/>
                  <a:tab pos="6769100" algn="l"/>
                  <a:tab pos="7289800" algn="l"/>
                  <a:tab pos="7810500" algn="l"/>
                  <a:tab pos="8331200" algn="l"/>
                  <a:tab pos="8864600" algn="l"/>
                  <a:tab pos="9385300" algn="l"/>
                  <a:tab pos="9906000" algn="l"/>
                  <a:tab pos="10426700" algn="l"/>
                </a:tabLst>
                <a:defRPr sz="2000" i="1">
                  <a:solidFill>
                    <a:srgbClr val="22228B"/>
                  </a:solidFill>
                </a:defRPr>
              </a:lvl1pPr>
            </a:lstStyle>
            <a:p>
              <a:r>
                <a:t>Catalonia</a:t>
              </a:r>
            </a:p>
          </p:txBody>
        </p:sp>
        <p:sp>
          <p:nvSpPr>
            <p:cNvPr id="357" name="Corsica"/>
            <p:cNvSpPr txBox="1"/>
            <p:nvPr/>
          </p:nvSpPr>
          <p:spPr>
            <a:xfrm>
              <a:off x="5243501" y="2004976"/>
              <a:ext cx="1328302" cy="527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1218924">
                <a:tabLst>
                  <a:tab pos="508000" algn="l"/>
                  <a:tab pos="1028700" algn="l"/>
                  <a:tab pos="1562100" algn="l"/>
                  <a:tab pos="2082800" algn="l"/>
                  <a:tab pos="2603500" algn="l"/>
                  <a:tab pos="3124200" algn="l"/>
                  <a:tab pos="3644900" algn="l"/>
                  <a:tab pos="4165600" algn="l"/>
                  <a:tab pos="4686300" algn="l"/>
                  <a:tab pos="5207000" algn="l"/>
                  <a:tab pos="5727700" algn="l"/>
                  <a:tab pos="6248400" algn="l"/>
                  <a:tab pos="6769100" algn="l"/>
                  <a:tab pos="7289800" algn="l"/>
                  <a:tab pos="7810500" algn="l"/>
                  <a:tab pos="8331200" algn="l"/>
                  <a:tab pos="8864600" algn="l"/>
                  <a:tab pos="9385300" algn="l"/>
                  <a:tab pos="9906000" algn="l"/>
                  <a:tab pos="10426700" algn="l"/>
                </a:tabLst>
                <a:defRPr sz="2000" i="1">
                  <a:solidFill>
                    <a:srgbClr val="22228B"/>
                  </a:solidFill>
                </a:defRPr>
              </a:lvl1pPr>
            </a:lstStyle>
            <a:p>
              <a:r>
                <a:t>Corsica</a:t>
              </a:r>
            </a:p>
          </p:txBody>
        </p:sp>
        <p:sp>
          <p:nvSpPr>
            <p:cNvPr id="358" name="Finland"/>
            <p:cNvSpPr txBox="1"/>
            <p:nvPr/>
          </p:nvSpPr>
          <p:spPr>
            <a:xfrm>
              <a:off x="5315053" y="3257965"/>
              <a:ext cx="1291523" cy="527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1218924">
                <a:tabLst>
                  <a:tab pos="508000" algn="l"/>
                  <a:tab pos="1028700" algn="l"/>
                  <a:tab pos="1562100" algn="l"/>
                  <a:tab pos="2082800" algn="l"/>
                  <a:tab pos="2603500" algn="l"/>
                  <a:tab pos="3124200" algn="l"/>
                  <a:tab pos="3644900" algn="l"/>
                  <a:tab pos="4165600" algn="l"/>
                  <a:tab pos="4686300" algn="l"/>
                  <a:tab pos="5207000" algn="l"/>
                  <a:tab pos="5727700" algn="l"/>
                  <a:tab pos="6248400" algn="l"/>
                  <a:tab pos="6769100" algn="l"/>
                  <a:tab pos="7289800" algn="l"/>
                  <a:tab pos="7810500" algn="l"/>
                  <a:tab pos="8331200" algn="l"/>
                  <a:tab pos="8864600" algn="l"/>
                  <a:tab pos="9385300" algn="l"/>
                  <a:tab pos="9906000" algn="l"/>
                  <a:tab pos="10426700" algn="l"/>
                </a:tabLst>
                <a:defRPr sz="2000" i="1">
                  <a:solidFill>
                    <a:srgbClr val="22228B"/>
                  </a:solidFill>
                </a:defRPr>
              </a:lvl1pPr>
            </a:lstStyle>
            <a:p>
              <a:r>
                <a:t>Finland</a:t>
              </a:r>
            </a:p>
          </p:txBody>
        </p:sp>
      </p:grpSp>
      <p:sp>
        <p:nvSpPr>
          <p:cNvPr id="360" name="Excellent results during experienced emergencies"/>
          <p:cNvSpPr txBox="1"/>
          <p:nvPr/>
        </p:nvSpPr>
        <p:spPr>
          <a:xfrm>
            <a:off x="6932573" y="836612"/>
            <a:ext cx="6123350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218924">
              <a:tabLst>
                <a:tab pos="508000" algn="l"/>
                <a:tab pos="1028700" algn="l"/>
                <a:tab pos="1562100" algn="l"/>
                <a:tab pos="2082800" algn="l"/>
                <a:tab pos="2603500" algn="l"/>
                <a:tab pos="3124200" algn="l"/>
                <a:tab pos="3644900" algn="l"/>
                <a:tab pos="4165600" algn="l"/>
                <a:tab pos="4686300" algn="l"/>
                <a:tab pos="5207000" algn="l"/>
                <a:tab pos="5727700" algn="l"/>
                <a:tab pos="6248400" algn="l"/>
                <a:tab pos="6769100" algn="l"/>
                <a:tab pos="7289800" algn="l"/>
                <a:tab pos="7810500" algn="l"/>
                <a:tab pos="8331200" algn="l"/>
                <a:tab pos="8864600" algn="l"/>
                <a:tab pos="9385300" algn="l"/>
                <a:tab pos="9906000" algn="l"/>
                <a:tab pos="10426700" algn="l"/>
              </a:tabLst>
              <a:defRPr sz="2800" i="1">
                <a:solidFill>
                  <a:srgbClr val="22228B"/>
                </a:solidFill>
              </a:defRPr>
            </a:lvl1pPr>
          </a:lstStyle>
          <a:p>
            <a:r>
              <a:t>Excellent results during experienced emergencies</a:t>
            </a:r>
          </a:p>
        </p:txBody>
      </p:sp>
      <p:sp>
        <p:nvSpPr>
          <p:cNvPr id="361" name="Some of them…"/>
          <p:cNvSpPr txBox="1"/>
          <p:nvPr/>
        </p:nvSpPr>
        <p:spPr>
          <a:xfrm>
            <a:off x="6572833" y="7200713"/>
            <a:ext cx="6331625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218924">
              <a:tabLst>
                <a:tab pos="508000" algn="l"/>
                <a:tab pos="1028700" algn="l"/>
                <a:tab pos="1562100" algn="l"/>
                <a:tab pos="2082800" algn="l"/>
                <a:tab pos="2603500" algn="l"/>
                <a:tab pos="3124200" algn="l"/>
                <a:tab pos="3644900" algn="l"/>
                <a:tab pos="4165600" algn="l"/>
                <a:tab pos="4686300" algn="l"/>
                <a:tab pos="5207000" algn="l"/>
                <a:tab pos="5727700" algn="l"/>
                <a:tab pos="6248400" algn="l"/>
                <a:tab pos="6769100" algn="l"/>
                <a:tab pos="7289800" algn="l"/>
                <a:tab pos="7810500" algn="l"/>
                <a:tab pos="8331200" algn="l"/>
                <a:tab pos="8864600" algn="l"/>
                <a:tab pos="9385300" algn="l"/>
                <a:tab pos="9906000" algn="l"/>
                <a:tab pos="10426700" algn="l"/>
              </a:tabLst>
              <a:defRPr sz="2800" i="1">
                <a:solidFill>
                  <a:srgbClr val="22228B"/>
                </a:solidFill>
              </a:defRPr>
            </a:pPr>
            <a:r>
              <a:t>Some of them </a:t>
            </a:r>
          </a:p>
          <a:p>
            <a:pPr defTabSz="1218924">
              <a:tabLst>
                <a:tab pos="508000" algn="l"/>
                <a:tab pos="1028700" algn="l"/>
                <a:tab pos="1562100" algn="l"/>
                <a:tab pos="2082800" algn="l"/>
                <a:tab pos="2603500" algn="l"/>
                <a:tab pos="3124200" algn="l"/>
                <a:tab pos="3644900" algn="l"/>
                <a:tab pos="4165600" algn="l"/>
                <a:tab pos="4686300" algn="l"/>
                <a:tab pos="5207000" algn="l"/>
                <a:tab pos="5727700" algn="l"/>
                <a:tab pos="6248400" algn="l"/>
                <a:tab pos="6769100" algn="l"/>
                <a:tab pos="7289800" algn="l"/>
                <a:tab pos="7810500" algn="l"/>
                <a:tab pos="8331200" algn="l"/>
                <a:tab pos="8864600" algn="l"/>
                <a:tab pos="9385300" algn="l"/>
                <a:tab pos="9906000" algn="l"/>
                <a:tab pos="10426700" algn="l"/>
              </a:tabLst>
              <a:defRPr sz="2800" i="1">
                <a:solidFill>
                  <a:srgbClr val="22228B"/>
                </a:solidFill>
              </a:defRPr>
            </a:pPr>
            <a:r>
              <a:t>&gt; 50 years return-period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Screenshot 2021-07-16 at 09.16.59.png" descr="Screenshot 2021-07-16 at 09.16.59.png"/>
          <p:cNvPicPr>
            <a:picLocks noChangeAspect="1"/>
          </p:cNvPicPr>
          <p:nvPr/>
        </p:nvPicPr>
        <p:blipFill>
          <a:blip r:embed="rId2"/>
          <a:srcRect l="17344" t="6691" r="989" b="2013"/>
          <a:stretch>
            <a:fillRect/>
          </a:stretch>
        </p:blipFill>
        <p:spPr>
          <a:xfrm>
            <a:off x="572690" y="2372447"/>
            <a:ext cx="12125682" cy="6889838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Flash Flood impact indicator over the Ahr river on…"/>
          <p:cNvSpPr txBox="1"/>
          <p:nvPr/>
        </p:nvSpPr>
        <p:spPr>
          <a:xfrm>
            <a:off x="1528967" y="226906"/>
            <a:ext cx="9946866" cy="1487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b="0"/>
            </a:pPr>
            <a:r>
              <a:t>Flash Flood impact indicator over the Ahr river on </a:t>
            </a:r>
          </a:p>
          <a:p>
            <a:pPr>
              <a:defRPr sz="3000" b="0"/>
            </a:pPr>
            <a:r>
              <a:t>14 July 2021 at </a:t>
            </a:r>
            <a:r>
              <a:rPr b="1"/>
              <a:t>21:00 CEST (19:00 UTC)</a:t>
            </a:r>
          </a:p>
          <a:p>
            <a:pPr>
              <a:defRPr sz="3000" b="0"/>
            </a:pPr>
            <a:r>
              <a:rPr b="1"/>
              <a:t>Nowcasted at 16:00 CEST (14:00 UTC)</a:t>
            </a:r>
          </a:p>
        </p:txBody>
      </p:sp>
      <p:sp>
        <p:nvSpPr>
          <p:cNvPr id="365" name="Nowcasts lead time: 5 h"/>
          <p:cNvSpPr txBox="1"/>
          <p:nvPr/>
        </p:nvSpPr>
        <p:spPr>
          <a:xfrm>
            <a:off x="8060552" y="1763226"/>
            <a:ext cx="457320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/>
            </a:pPr>
            <a:r>
              <a:rPr b="0"/>
              <a:t>Nowcasts lead time:</a:t>
            </a:r>
            <a:r>
              <a:t> 5 h</a:t>
            </a:r>
          </a:p>
        </p:txBody>
      </p:sp>
      <p:grpSp>
        <p:nvGrpSpPr>
          <p:cNvPr id="368" name="Agrupar"/>
          <p:cNvGrpSpPr/>
          <p:nvPr/>
        </p:nvGrpSpPr>
        <p:grpSpPr>
          <a:xfrm>
            <a:off x="6502399" y="4597353"/>
            <a:ext cx="2407176" cy="558894"/>
            <a:chOff x="0" y="0"/>
            <a:chExt cx="2407174" cy="558893"/>
          </a:xfrm>
        </p:grpSpPr>
        <p:sp>
          <p:nvSpPr>
            <p:cNvPr id="366" name="Línia"/>
            <p:cNvSpPr/>
            <p:nvPr/>
          </p:nvSpPr>
          <p:spPr>
            <a:xfrm flipH="1" flipV="1">
              <a:off x="0" y="0"/>
              <a:ext cx="766683" cy="33159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7" name="Ahr river"/>
            <p:cNvSpPr txBox="1"/>
            <p:nvPr/>
          </p:nvSpPr>
          <p:spPr>
            <a:xfrm>
              <a:off x="664768" y="72128"/>
              <a:ext cx="1742407" cy="48676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b="0"/>
              </a:lvl1pPr>
            </a:lstStyle>
            <a:p>
              <a:r>
                <a:t>Ahr river</a:t>
              </a:r>
            </a:p>
          </p:txBody>
        </p:sp>
      </p:grpSp>
      <p:pic>
        <p:nvPicPr>
          <p:cNvPr id="369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3"/>
          <a:srcRect b="44741"/>
          <a:stretch>
            <a:fillRect/>
          </a:stretch>
        </p:blipFill>
        <p:spPr>
          <a:xfrm>
            <a:off x="8067828" y="7310218"/>
            <a:ext cx="5335251" cy="1290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Logo Anywhere 2017.pdf" descr="Logo Anywhere 2017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" y="-70861"/>
            <a:ext cx="1500056" cy="15000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Logo_CRAHI_simple.png" descr="Logo_CRAHI_simp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9686" y="8915389"/>
            <a:ext cx="1872634" cy="808190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Agrupar"/>
          <p:cNvGrpSpPr/>
          <p:nvPr/>
        </p:nvGrpSpPr>
        <p:grpSpPr>
          <a:xfrm>
            <a:off x="-1013195" y="2787555"/>
            <a:ext cx="9946867" cy="5608021"/>
            <a:chOff x="0" y="0"/>
            <a:chExt cx="9946865" cy="5608020"/>
          </a:xfrm>
        </p:grpSpPr>
        <p:grpSp>
          <p:nvGrpSpPr>
            <p:cNvPr id="378" name="Agrupar"/>
            <p:cNvGrpSpPr/>
            <p:nvPr/>
          </p:nvGrpSpPr>
          <p:grpSpPr>
            <a:xfrm>
              <a:off x="834942" y="1054757"/>
              <a:ext cx="8276981" cy="4553264"/>
              <a:chOff x="0" y="0"/>
              <a:chExt cx="8276980" cy="4553262"/>
            </a:xfrm>
          </p:grpSpPr>
          <p:pic>
            <p:nvPicPr>
              <p:cNvPr id="373" name="Screenshot 2021-07-16 at 09.16.59.png" descr="Screenshot 2021-07-16 at 09.16.59.png"/>
              <p:cNvPicPr>
                <a:picLocks noChangeAspect="1"/>
              </p:cNvPicPr>
              <p:nvPr/>
            </p:nvPicPr>
            <p:blipFill>
              <a:blip r:embed="rId2"/>
              <a:srcRect l="17344" t="6691" r="989" b="2013"/>
              <a:stretch>
                <a:fillRect/>
              </a:stretch>
            </p:blipFill>
            <p:spPr>
              <a:xfrm>
                <a:off x="0" y="0"/>
                <a:ext cx="8013456" cy="455326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376" name="Agrupar"/>
              <p:cNvGrpSpPr/>
              <p:nvPr/>
            </p:nvGrpSpPr>
            <p:grpSpPr>
              <a:xfrm>
                <a:off x="3823018" y="1505755"/>
                <a:ext cx="2407176" cy="558894"/>
                <a:chOff x="0" y="0"/>
                <a:chExt cx="2407174" cy="558893"/>
              </a:xfrm>
            </p:grpSpPr>
            <p:sp>
              <p:nvSpPr>
                <p:cNvPr id="374" name="Línia"/>
                <p:cNvSpPr/>
                <p:nvPr/>
              </p:nvSpPr>
              <p:spPr>
                <a:xfrm flipH="1" flipV="1">
                  <a:off x="0" y="0"/>
                  <a:ext cx="766683" cy="331591"/>
                </a:xfrm>
                <a:prstGeom prst="line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375" name="Ahr river"/>
                <p:cNvSpPr txBox="1"/>
                <p:nvPr/>
              </p:nvSpPr>
              <p:spPr>
                <a:xfrm>
                  <a:off x="664768" y="72128"/>
                  <a:ext cx="1742407" cy="486766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spAutoFit/>
                </a:bodyPr>
                <a:lstStyle>
                  <a:lvl1pPr>
                    <a:defRPr b="0"/>
                  </a:lvl1pPr>
                </a:lstStyle>
                <a:p>
                  <a:r>
                    <a:t>Ahr river</a:t>
                  </a:r>
                </a:p>
              </p:txBody>
            </p:sp>
          </p:grpSp>
          <p:pic>
            <p:nvPicPr>
              <p:cNvPr id="377" name="Guardarropa Anywhere 160x70 2 copias.pdf" descr="Guardarropa Anywhere 160x70 2 copias.pdf"/>
              <p:cNvPicPr>
                <a:picLocks noChangeAspect="1"/>
              </p:cNvPicPr>
              <p:nvPr/>
            </p:nvPicPr>
            <p:blipFill>
              <a:blip r:embed="rId3"/>
              <a:srcRect b="44741"/>
              <a:stretch>
                <a:fillRect/>
              </a:stretch>
            </p:blipFill>
            <p:spPr>
              <a:xfrm>
                <a:off x="4183310" y="2966920"/>
                <a:ext cx="4093671" cy="99039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79" name="Flash Flood impact indicator over the Ahr river on…"/>
            <p:cNvSpPr txBox="1"/>
            <p:nvPr/>
          </p:nvSpPr>
          <p:spPr>
            <a:xfrm>
              <a:off x="0" y="-1"/>
              <a:ext cx="9946866" cy="1123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2200" b="0"/>
              </a:pPr>
              <a:r>
                <a:t>Flash Flood impact indicator over the Ahr river on </a:t>
              </a:r>
            </a:p>
            <a:p>
              <a:pPr>
                <a:defRPr sz="2200" b="0"/>
              </a:pPr>
              <a:r>
                <a:t>14 July 2021 at </a:t>
              </a:r>
              <a:r>
                <a:rPr b="1"/>
                <a:t>21:00 CEST (19:00 UTC)</a:t>
              </a:r>
            </a:p>
            <a:p>
              <a:pPr>
                <a:defRPr sz="2200" b="0"/>
              </a:pPr>
              <a:r>
                <a:rPr b="1"/>
                <a:t>Nowcasted at 16:00 CEST (14:00 UTC), 5h in advance</a:t>
              </a:r>
            </a:p>
          </p:txBody>
        </p:sp>
      </p:grpSp>
      <p:sp>
        <p:nvSpPr>
          <p:cNvPr id="381" name="Rectangle"/>
          <p:cNvSpPr/>
          <p:nvPr/>
        </p:nvSpPr>
        <p:spPr>
          <a:xfrm>
            <a:off x="-14730" y="-1"/>
            <a:ext cx="13019530" cy="648910"/>
          </a:xfrm>
          <a:prstGeom prst="rect">
            <a:avLst/>
          </a:prstGeom>
          <a:gradFill>
            <a:gsLst>
              <a:gs pos="7242">
                <a:srgbClr val="063A99"/>
              </a:gs>
              <a:gs pos="39257">
                <a:srgbClr val="1064AB"/>
              </a:gs>
              <a:gs pos="57691">
                <a:srgbClr val="198DBC"/>
              </a:gs>
              <a:gs pos="70799">
                <a:srgbClr val="37B5C7"/>
              </a:gs>
              <a:gs pos="100000">
                <a:srgbClr val="2CDFD7"/>
              </a:gs>
            </a:gsLst>
          </a:gradFill>
          <a:ln w="12700">
            <a:miter lim="400000"/>
          </a:ln>
        </p:spPr>
        <p:txBody>
          <a:bodyPr lIns="38109" tIns="38109" rIns="38109" bIns="38109" anchor="ctr"/>
          <a:lstStyle/>
          <a:p>
            <a:pPr>
              <a:defRPr sz="2200" b="0">
                <a:solidFill>
                  <a:srgbClr val="66DDEE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82" name="UPC_CRAHI_logo.png" descr="UPC_CRAHI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7545" y="60491"/>
            <a:ext cx="1286417" cy="527926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Title 9"/>
          <p:cNvSpPr txBox="1"/>
          <p:nvPr/>
        </p:nvSpPr>
        <p:spPr>
          <a:xfrm>
            <a:off x="277933" y="69279"/>
            <a:ext cx="6954422" cy="579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9" tIns="38109" rIns="38109" bIns="38109" anchor="ctr">
            <a:normAutofit/>
          </a:bodyPr>
          <a:lstStyle>
            <a:lvl1pPr algn="l" defTabSz="432329">
              <a:defRPr sz="3256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Paradigm change in Climate DRM</a:t>
            </a:r>
          </a:p>
        </p:txBody>
      </p:sp>
      <p:sp>
        <p:nvSpPr>
          <p:cNvPr id="384" name="How to engage people living in risk areas?…"/>
          <p:cNvSpPr txBox="1"/>
          <p:nvPr/>
        </p:nvSpPr>
        <p:spPr>
          <a:xfrm>
            <a:off x="563485" y="642366"/>
            <a:ext cx="12234950" cy="1970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b="0"/>
            </a:pPr>
            <a:r>
              <a:t>How to </a:t>
            </a:r>
            <a:r>
              <a:rPr b="1"/>
              <a:t>engage</a:t>
            </a:r>
            <a:r>
              <a:t> people living in risk areas?</a:t>
            </a:r>
          </a:p>
          <a:p>
            <a:pPr>
              <a:defRPr sz="3000" b="0"/>
            </a:pPr>
            <a:r>
              <a:t>How to make them </a:t>
            </a:r>
            <a:r>
              <a:rPr b="1"/>
              <a:t>aware</a:t>
            </a:r>
            <a:r>
              <a:t>?</a:t>
            </a:r>
          </a:p>
          <a:p>
            <a:pPr>
              <a:defRPr sz="3000">
                <a:solidFill>
                  <a:srgbClr val="FF2600"/>
                </a:solidFill>
              </a:defRPr>
            </a:pPr>
            <a:r>
              <a:t>How to make them react when unprecedented climate events can happen in few hours? (or few quarters…)</a:t>
            </a:r>
          </a:p>
        </p:txBody>
      </p:sp>
      <p:grpSp>
        <p:nvGrpSpPr>
          <p:cNvPr id="401" name="Agrupar"/>
          <p:cNvGrpSpPr/>
          <p:nvPr/>
        </p:nvGrpSpPr>
        <p:grpSpPr>
          <a:xfrm>
            <a:off x="7307181" y="2998513"/>
            <a:ext cx="6055651" cy="6706597"/>
            <a:chOff x="0" y="0"/>
            <a:chExt cx="6055650" cy="6706596"/>
          </a:xfrm>
        </p:grpSpPr>
        <p:sp>
          <p:nvSpPr>
            <p:cNvPr id="385" name="Rectangle arrodonit"/>
            <p:cNvSpPr/>
            <p:nvPr/>
          </p:nvSpPr>
          <p:spPr>
            <a:xfrm>
              <a:off x="0" y="0"/>
              <a:ext cx="5606297" cy="6706597"/>
            </a:xfrm>
            <a:prstGeom prst="roundRect">
              <a:avLst>
                <a:gd name="adj" fmla="val 12216"/>
              </a:avLst>
            </a:prstGeom>
            <a:solidFill>
              <a:schemeClr val="accent1">
                <a:alpha val="3708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400" name="Agrupar"/>
            <p:cNvGrpSpPr/>
            <p:nvPr/>
          </p:nvGrpSpPr>
          <p:grpSpPr>
            <a:xfrm>
              <a:off x="122824" y="151098"/>
              <a:ext cx="5932827" cy="6404400"/>
              <a:chOff x="0" y="0"/>
              <a:chExt cx="5932825" cy="6404398"/>
            </a:xfrm>
          </p:grpSpPr>
          <p:grpSp>
            <p:nvGrpSpPr>
              <p:cNvPr id="388" name="Group"/>
              <p:cNvGrpSpPr/>
              <p:nvPr/>
            </p:nvGrpSpPr>
            <p:grpSpPr>
              <a:xfrm>
                <a:off x="269101" y="5429588"/>
                <a:ext cx="5244706" cy="372741"/>
                <a:chOff x="0" y="16840"/>
                <a:chExt cx="5244705" cy="372739"/>
              </a:xfrm>
            </p:grpSpPr>
            <p:sp>
              <p:nvSpPr>
                <p:cNvPr id="386" name="Site-specific warning messages"/>
                <p:cNvSpPr/>
                <p:nvPr/>
              </p:nvSpPr>
              <p:spPr>
                <a:xfrm>
                  <a:off x="517602" y="203209"/>
                  <a:ext cx="4727104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8109" tIns="38109" rIns="38109" bIns="38109" numCol="1" anchor="ctr">
                  <a:spAutoFit/>
                </a:bodyPr>
                <a:lstStyle/>
                <a:p>
                  <a:pPr lvl="5" indent="0" algn="l">
                    <a:spcBef>
                      <a:spcPts val="4200"/>
                    </a:spcBef>
                    <a:defRPr sz="2200" b="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Site-specific warning messages</a:t>
                  </a:r>
                </a:p>
              </p:txBody>
            </p:sp>
            <p:pic>
              <p:nvPicPr>
                <p:cNvPr id="387" name="note.png" descr="note.png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16840"/>
                  <a:ext cx="372740" cy="37274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391" name="Group"/>
              <p:cNvGrpSpPr/>
              <p:nvPr/>
            </p:nvGrpSpPr>
            <p:grpSpPr>
              <a:xfrm>
                <a:off x="269101" y="4068751"/>
                <a:ext cx="4264067" cy="856636"/>
                <a:chOff x="0" y="0"/>
                <a:chExt cx="4264066" cy="856635"/>
              </a:xfrm>
            </p:grpSpPr>
            <p:sp>
              <p:nvSpPr>
                <p:cNvPr id="389" name="Warning levels based on site-specific impacts"/>
                <p:cNvSpPr txBox="1"/>
                <p:nvPr/>
              </p:nvSpPr>
              <p:spPr>
                <a:xfrm>
                  <a:off x="542590" y="0"/>
                  <a:ext cx="3721477" cy="85663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8109" tIns="38109" rIns="38109" bIns="38109" numCol="1" anchor="ctr">
                  <a:noAutofit/>
                </a:bodyPr>
                <a:lstStyle/>
                <a:p>
                  <a:pPr lvl="5" indent="0" algn="l">
                    <a:spcBef>
                      <a:spcPts val="4200"/>
                    </a:spcBef>
                    <a:defRPr sz="2200" b="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Warning levels based on Site-Specific impacts</a:t>
                  </a:r>
                </a:p>
              </p:txBody>
            </p:sp>
            <p:pic>
              <p:nvPicPr>
                <p:cNvPr id="390" name="warning.png" descr="warning.png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0" y="207934"/>
                  <a:ext cx="369726" cy="36972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394" name="Group"/>
              <p:cNvGrpSpPr/>
              <p:nvPr/>
            </p:nvGrpSpPr>
            <p:grpSpPr>
              <a:xfrm>
                <a:off x="269101" y="4879604"/>
                <a:ext cx="4264068" cy="362041"/>
                <a:chOff x="0" y="22189"/>
                <a:chExt cx="4264067" cy="362039"/>
              </a:xfrm>
            </p:grpSpPr>
            <p:sp>
              <p:nvSpPr>
                <p:cNvPr id="392" name="Self-protection actions"/>
                <p:cNvSpPr/>
                <p:nvPr/>
              </p:nvSpPr>
              <p:spPr>
                <a:xfrm>
                  <a:off x="512252" y="203209"/>
                  <a:ext cx="3751816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8109" tIns="38109" rIns="38109" bIns="38109" numCol="1" anchor="ctr">
                  <a:spAutoFit/>
                </a:bodyPr>
                <a:lstStyle/>
                <a:p>
                  <a:pPr lvl="5" indent="0" algn="l">
                    <a:spcBef>
                      <a:spcPts val="4200"/>
                    </a:spcBef>
                    <a:defRPr sz="2200" b="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Self-protection protocols</a:t>
                  </a:r>
                </a:p>
              </p:txBody>
            </p:sp>
            <p:pic>
              <p:nvPicPr>
                <p:cNvPr id="393" name="evacuate.png" descr="evacuate.png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0" y="22189"/>
                  <a:ext cx="362039" cy="36204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397" name="Group"/>
              <p:cNvGrpSpPr/>
              <p:nvPr/>
            </p:nvGrpSpPr>
            <p:grpSpPr>
              <a:xfrm>
                <a:off x="180005" y="5952456"/>
                <a:ext cx="5752821" cy="451943"/>
                <a:chOff x="0" y="0"/>
                <a:chExt cx="5752819" cy="451942"/>
              </a:xfrm>
            </p:grpSpPr>
            <p:sp>
              <p:nvSpPr>
                <p:cNvPr id="395" name="Mobile application"/>
                <p:cNvSpPr txBox="1"/>
                <p:nvPr/>
              </p:nvSpPr>
              <p:spPr>
                <a:xfrm>
                  <a:off x="403628" y="0"/>
                  <a:ext cx="5349192" cy="4519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8109" tIns="38109" rIns="38109" bIns="38109" numCol="1" anchor="t">
                  <a:noAutofit/>
                </a:bodyPr>
                <a:lstStyle/>
                <a:p>
                  <a:pPr lvl="5" indent="0" algn="l">
                    <a:spcBef>
                      <a:spcPts val="4200"/>
                    </a:spcBef>
                    <a:defRPr sz="2200" b="0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Use of Cell broadcast + Social Media</a:t>
                  </a:r>
                </a:p>
              </p:txBody>
            </p:sp>
            <p:pic>
              <p:nvPicPr>
                <p:cNvPr id="396" name="smartphone.png" descr="smartphone.png"/>
                <p:cNvPicPr>
                  <a:picLocks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0" y="16125"/>
                  <a:ext cx="403629" cy="41969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398" name="Everywhere - figura 03.pdf" descr="Everywhere - figura 03.pdf"/>
              <p:cNvPicPr>
                <a:picLocks noChangeAspect="1"/>
              </p:cNvPicPr>
              <p:nvPr/>
            </p:nvPicPr>
            <p:blipFill>
              <a:blip r:embed="rId9"/>
              <a:srcRect l="73685"/>
              <a:stretch>
                <a:fillRect/>
              </a:stretch>
            </p:blipFill>
            <p:spPr>
              <a:xfrm>
                <a:off x="747725" y="0"/>
                <a:ext cx="2981266" cy="403267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99" name="Fletxa"/>
              <p:cNvSpPr/>
              <p:nvPr/>
            </p:nvSpPr>
            <p:spPr>
              <a:xfrm>
                <a:off x="0" y="1381323"/>
                <a:ext cx="1367581" cy="1270001"/>
              </a:xfrm>
              <a:prstGeom prst="rightArrow">
                <a:avLst>
                  <a:gd name="adj1" fmla="val 31290"/>
                  <a:gd name="adj2" fmla="val 56324"/>
                </a:avLst>
              </a:prstGeom>
              <a:solidFill>
                <a:schemeClr val="accent1">
                  <a:hueOff val="114395"/>
                  <a:lumOff val="-2497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402" name="We have the technology!…"/>
          <p:cNvSpPr txBox="1"/>
          <p:nvPr/>
        </p:nvSpPr>
        <p:spPr>
          <a:xfrm>
            <a:off x="-62489" y="8558838"/>
            <a:ext cx="7635266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b="0">
                <a:solidFill>
                  <a:srgbClr val="008F00"/>
                </a:solidFill>
              </a:defRPr>
            </a:pPr>
            <a:r>
              <a:rPr b="1"/>
              <a:t>We have the technology!</a:t>
            </a:r>
          </a:p>
          <a:p>
            <a:pPr>
              <a:defRPr sz="3000" b="0">
                <a:solidFill>
                  <a:srgbClr val="008F00"/>
                </a:solidFill>
              </a:defRPr>
            </a:pPr>
            <a:r>
              <a:rPr b="1"/>
              <a:t>Do you want to implement it?</a:t>
            </a:r>
          </a:p>
        </p:txBody>
      </p:sp>
      <p:pic>
        <p:nvPicPr>
          <p:cNvPr id="403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3"/>
          <a:srcRect l="3643" r="3643" b="44741"/>
          <a:stretch>
            <a:fillRect/>
          </a:stretch>
        </p:blipFill>
        <p:spPr>
          <a:xfrm>
            <a:off x="7760621" y="-193667"/>
            <a:ext cx="3485085" cy="9094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" grpId="1" animBg="1" advAuto="0"/>
      <p:bldP spid="401" grpId="2" animBg="1" advAuto="0"/>
      <p:bldP spid="402" grpId="3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Captura de Pantalla 2021-09-10 a les 9.08.22.png" descr="Captura de Pantalla 2021-09-10 a les 9.08.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16" y="-28551"/>
            <a:ext cx="14980552" cy="10263393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Llegenda"/>
          <p:cNvSpPr/>
          <p:nvPr/>
        </p:nvSpPr>
        <p:spPr>
          <a:xfrm>
            <a:off x="519369" y="5211050"/>
            <a:ext cx="3396458" cy="4435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666" y="14269"/>
                </a:lnTo>
                <a:lnTo>
                  <a:pt x="356" y="14269"/>
                </a:lnTo>
                <a:cubicBezTo>
                  <a:pt x="160" y="14269"/>
                  <a:pt x="0" y="14392"/>
                  <a:pt x="0" y="14542"/>
                </a:cubicBezTo>
                <a:lnTo>
                  <a:pt x="0" y="21327"/>
                </a:lnTo>
                <a:cubicBezTo>
                  <a:pt x="0" y="21478"/>
                  <a:pt x="160" y="21600"/>
                  <a:pt x="356" y="21600"/>
                </a:cubicBezTo>
                <a:lnTo>
                  <a:pt x="12294" y="21600"/>
                </a:lnTo>
                <a:cubicBezTo>
                  <a:pt x="12490" y="21600"/>
                  <a:pt x="12648" y="21478"/>
                  <a:pt x="12648" y="21327"/>
                </a:cubicBezTo>
                <a:lnTo>
                  <a:pt x="12648" y="15286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07" name="Línia"/>
          <p:cNvSpPr/>
          <p:nvPr/>
        </p:nvSpPr>
        <p:spPr>
          <a:xfrm>
            <a:off x="576213" y="8914155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08" name="Unknown.png" descr="Unkn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00" y="9092620"/>
            <a:ext cx="1371778" cy="371524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Línia"/>
          <p:cNvSpPr/>
          <p:nvPr/>
        </p:nvSpPr>
        <p:spPr>
          <a:xfrm>
            <a:off x="156208" y="5757322"/>
            <a:ext cx="1778351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0" name="Llegenda"/>
          <p:cNvSpPr/>
          <p:nvPr/>
        </p:nvSpPr>
        <p:spPr>
          <a:xfrm>
            <a:off x="99364" y="4946244"/>
            <a:ext cx="3044826" cy="1505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97" y="0"/>
                </a:moveTo>
                <a:cubicBezTo>
                  <a:pt x="178" y="0"/>
                  <a:pt x="0" y="361"/>
                  <a:pt x="0" y="803"/>
                </a:cubicBezTo>
                <a:lnTo>
                  <a:pt x="0" y="20797"/>
                </a:lnTo>
                <a:cubicBezTo>
                  <a:pt x="0" y="21239"/>
                  <a:pt x="178" y="21600"/>
                  <a:pt x="397" y="21600"/>
                </a:cubicBezTo>
                <a:lnTo>
                  <a:pt x="13714" y="21600"/>
                </a:lnTo>
                <a:cubicBezTo>
                  <a:pt x="13933" y="21600"/>
                  <a:pt x="14108" y="21239"/>
                  <a:pt x="14108" y="20797"/>
                </a:cubicBezTo>
                <a:lnTo>
                  <a:pt x="14108" y="8018"/>
                </a:lnTo>
                <a:lnTo>
                  <a:pt x="21600" y="6418"/>
                </a:lnTo>
                <a:lnTo>
                  <a:pt x="14108" y="4812"/>
                </a:lnTo>
                <a:lnTo>
                  <a:pt x="14108" y="803"/>
                </a:lnTo>
                <a:cubicBezTo>
                  <a:pt x="14108" y="361"/>
                  <a:pt x="13933" y="0"/>
                  <a:pt x="13714" y="0"/>
                </a:cubicBezTo>
                <a:lnTo>
                  <a:pt x="397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1" name="RAN Backbone"/>
          <p:cNvSpPr txBox="1"/>
          <p:nvPr/>
        </p:nvSpPr>
        <p:spPr>
          <a:xfrm>
            <a:off x="438932" y="5729563"/>
            <a:ext cx="1309790" cy="300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/>
            </a:lvl1pPr>
          </a:lstStyle>
          <a:p>
            <a:r>
              <a:t>RAN Backbone</a:t>
            </a:r>
          </a:p>
        </p:txBody>
      </p:sp>
      <p:pic>
        <p:nvPicPr>
          <p:cNvPr id="412" name="logo_PCivil.png" descr="logo_PCiv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18" y="5976087"/>
            <a:ext cx="1657131" cy="396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413" name="Captura de Pantalla 2022-02-19 a les 11.36.40.png" descr="Captura de Pantalla 2022-02-19 a les 11.36.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95" y="5013839"/>
            <a:ext cx="1245377" cy="699034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Terrassa"/>
          <p:cNvSpPr txBox="1"/>
          <p:nvPr/>
        </p:nvSpPr>
        <p:spPr>
          <a:xfrm>
            <a:off x="8403780" y="4148399"/>
            <a:ext cx="1045617" cy="38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r>
              <a:t>Terrassa</a:t>
            </a:r>
          </a:p>
        </p:txBody>
      </p:sp>
      <p:sp>
        <p:nvSpPr>
          <p:cNvPr id="415" name="Llegenda"/>
          <p:cNvSpPr/>
          <p:nvPr/>
        </p:nvSpPr>
        <p:spPr>
          <a:xfrm>
            <a:off x="3605178" y="5697222"/>
            <a:ext cx="4748213" cy="3949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2553" y="14235"/>
                </a:lnTo>
                <a:lnTo>
                  <a:pt x="12553" y="21294"/>
                </a:lnTo>
                <a:cubicBezTo>
                  <a:pt x="12553" y="21463"/>
                  <a:pt x="12667" y="21600"/>
                  <a:pt x="12808" y="21600"/>
                </a:cubicBezTo>
                <a:lnTo>
                  <a:pt x="21347" y="21600"/>
                </a:lnTo>
                <a:cubicBezTo>
                  <a:pt x="21487" y="21600"/>
                  <a:pt x="21600" y="21463"/>
                  <a:pt x="21600" y="21294"/>
                </a:cubicBezTo>
                <a:lnTo>
                  <a:pt x="21600" y="13673"/>
                </a:lnTo>
                <a:cubicBezTo>
                  <a:pt x="21600" y="13504"/>
                  <a:pt x="21487" y="13367"/>
                  <a:pt x="21347" y="13367"/>
                </a:cubicBezTo>
                <a:lnTo>
                  <a:pt x="13306" y="133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6" name="Línia"/>
          <p:cNvSpPr/>
          <p:nvPr/>
        </p:nvSpPr>
        <p:spPr>
          <a:xfrm>
            <a:off x="6421493" y="8914155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17" name="34 Municipalities"/>
          <p:cNvSpPr txBox="1"/>
          <p:nvPr/>
        </p:nvSpPr>
        <p:spPr>
          <a:xfrm>
            <a:off x="6618277" y="8919881"/>
            <a:ext cx="1434275" cy="300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/>
            </a:lvl1pPr>
          </a:lstStyle>
          <a:p>
            <a:r>
              <a:t>34 Municipalities</a:t>
            </a:r>
          </a:p>
        </p:txBody>
      </p:sp>
      <p:pic>
        <p:nvPicPr>
          <p:cNvPr id="418" name="suez.png" descr="suez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3943" y="9223050"/>
            <a:ext cx="1107219" cy="3960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LOGO-DIPUTACIÓN.png" descr="LOGO-DIPUTACIÓ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9622" y="9228184"/>
            <a:ext cx="396044" cy="396045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Llegenda"/>
          <p:cNvSpPr/>
          <p:nvPr/>
        </p:nvSpPr>
        <p:spPr>
          <a:xfrm>
            <a:off x="3900453" y="5207081"/>
            <a:ext cx="6510338" cy="4439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002" y="15027"/>
                </a:lnTo>
                <a:lnTo>
                  <a:pt x="15002" y="21328"/>
                </a:lnTo>
                <a:cubicBezTo>
                  <a:pt x="15002" y="21478"/>
                  <a:pt x="15085" y="21600"/>
                  <a:pt x="15187" y="21600"/>
                </a:cubicBezTo>
                <a:lnTo>
                  <a:pt x="21416" y="21600"/>
                </a:lnTo>
                <a:cubicBezTo>
                  <a:pt x="21518" y="21600"/>
                  <a:pt x="21600" y="21478"/>
                  <a:pt x="21600" y="21328"/>
                </a:cubicBezTo>
                <a:lnTo>
                  <a:pt x="21600" y="14548"/>
                </a:lnTo>
                <a:cubicBezTo>
                  <a:pt x="21600" y="14398"/>
                  <a:pt x="21518" y="14276"/>
                  <a:pt x="21416" y="14276"/>
                </a:cubicBezTo>
                <a:lnTo>
                  <a:pt x="15597" y="1427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1" name="Línia"/>
          <p:cNvSpPr/>
          <p:nvPr/>
        </p:nvSpPr>
        <p:spPr>
          <a:xfrm>
            <a:off x="8478893" y="8914155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2" name="Terrassa"/>
          <p:cNvSpPr txBox="1"/>
          <p:nvPr/>
        </p:nvSpPr>
        <p:spPr>
          <a:xfrm>
            <a:off x="9152410" y="9097681"/>
            <a:ext cx="786918" cy="300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/>
            </a:lvl1pPr>
          </a:lstStyle>
          <a:p>
            <a:r>
              <a:t>Terrassa</a:t>
            </a:r>
          </a:p>
        </p:txBody>
      </p:sp>
      <p:sp>
        <p:nvSpPr>
          <p:cNvPr id="423" name="Llegenda"/>
          <p:cNvSpPr/>
          <p:nvPr/>
        </p:nvSpPr>
        <p:spPr>
          <a:xfrm>
            <a:off x="3942522" y="5224318"/>
            <a:ext cx="8525669" cy="4412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561" y="14982"/>
                </a:lnTo>
                <a:lnTo>
                  <a:pt x="16561" y="21326"/>
                </a:lnTo>
                <a:cubicBezTo>
                  <a:pt x="16561" y="21477"/>
                  <a:pt x="16625" y="21600"/>
                  <a:pt x="16703" y="21600"/>
                </a:cubicBezTo>
                <a:lnTo>
                  <a:pt x="21459" y="21600"/>
                </a:lnTo>
                <a:cubicBezTo>
                  <a:pt x="21537" y="21600"/>
                  <a:pt x="21600" y="21477"/>
                  <a:pt x="21600" y="21326"/>
                </a:cubicBezTo>
                <a:lnTo>
                  <a:pt x="21600" y="14504"/>
                </a:lnTo>
                <a:cubicBezTo>
                  <a:pt x="21600" y="14353"/>
                  <a:pt x="21537" y="14230"/>
                  <a:pt x="21459" y="14230"/>
                </a:cubicBezTo>
                <a:lnTo>
                  <a:pt x="17094" y="1423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4" name="Línia"/>
          <p:cNvSpPr/>
          <p:nvPr/>
        </p:nvSpPr>
        <p:spPr>
          <a:xfrm>
            <a:off x="10536293" y="8904008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5" name="Badalona"/>
          <p:cNvSpPr txBox="1"/>
          <p:nvPr/>
        </p:nvSpPr>
        <p:spPr>
          <a:xfrm>
            <a:off x="11021671" y="8909734"/>
            <a:ext cx="857086" cy="300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/>
            </a:lvl1pPr>
          </a:lstStyle>
          <a:p>
            <a:r>
              <a:t>Badalona</a:t>
            </a:r>
          </a:p>
        </p:txBody>
      </p:sp>
      <p:pic>
        <p:nvPicPr>
          <p:cNvPr id="426" name="suez.png" descr="suez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1859" y="9200203"/>
            <a:ext cx="1107219" cy="3960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1200px-Escut_de_Terrassa.svg.png" descr="1200px-Escut_de_Terrassa.sv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7613" y="8995788"/>
            <a:ext cx="363196" cy="507264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Llegenda"/>
          <p:cNvSpPr/>
          <p:nvPr/>
        </p:nvSpPr>
        <p:spPr>
          <a:xfrm>
            <a:off x="4053023" y="5221354"/>
            <a:ext cx="8721329" cy="2004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675" y="10088"/>
                </a:lnTo>
                <a:lnTo>
                  <a:pt x="16675" y="21001"/>
                </a:lnTo>
                <a:cubicBezTo>
                  <a:pt x="16675" y="21333"/>
                  <a:pt x="16737" y="21600"/>
                  <a:pt x="16813" y="21600"/>
                </a:cubicBezTo>
                <a:lnTo>
                  <a:pt x="21462" y="21600"/>
                </a:lnTo>
                <a:cubicBezTo>
                  <a:pt x="21539" y="21600"/>
                  <a:pt x="21600" y="21333"/>
                  <a:pt x="21600" y="21001"/>
                </a:cubicBezTo>
                <a:lnTo>
                  <a:pt x="21600" y="8946"/>
                </a:lnTo>
                <a:cubicBezTo>
                  <a:pt x="21600" y="8614"/>
                  <a:pt x="21539" y="8343"/>
                  <a:pt x="21462" y="8343"/>
                </a:cubicBezTo>
                <a:lnTo>
                  <a:pt x="18162" y="83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9" name="Línia"/>
          <p:cNvSpPr/>
          <p:nvPr/>
        </p:nvSpPr>
        <p:spPr>
          <a:xfrm>
            <a:off x="10842454" y="6768634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0" name="17 Camp sites"/>
          <p:cNvSpPr txBox="1"/>
          <p:nvPr/>
        </p:nvSpPr>
        <p:spPr>
          <a:xfrm>
            <a:off x="11141352" y="6833135"/>
            <a:ext cx="1230047" cy="300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/>
            </a:lvl1pPr>
          </a:lstStyle>
          <a:p>
            <a:r>
              <a:t>17 Camp sites</a:t>
            </a:r>
          </a:p>
        </p:txBody>
      </p:sp>
      <p:sp>
        <p:nvSpPr>
          <p:cNvPr id="431" name="Llegenda"/>
          <p:cNvSpPr/>
          <p:nvPr/>
        </p:nvSpPr>
        <p:spPr>
          <a:xfrm>
            <a:off x="3979601" y="4664815"/>
            <a:ext cx="8794751" cy="1215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53" y="0"/>
                </a:moveTo>
                <a:cubicBezTo>
                  <a:pt x="16777" y="0"/>
                  <a:pt x="16716" y="447"/>
                  <a:pt x="16716" y="994"/>
                </a:cubicBezTo>
                <a:lnTo>
                  <a:pt x="16716" y="7334"/>
                </a:lnTo>
                <a:lnTo>
                  <a:pt x="0" y="9309"/>
                </a:lnTo>
                <a:lnTo>
                  <a:pt x="16716" y="11290"/>
                </a:lnTo>
                <a:lnTo>
                  <a:pt x="16716" y="20606"/>
                </a:lnTo>
                <a:cubicBezTo>
                  <a:pt x="16716" y="21153"/>
                  <a:pt x="16777" y="21600"/>
                  <a:pt x="16853" y="21600"/>
                </a:cubicBezTo>
                <a:lnTo>
                  <a:pt x="21464" y="21600"/>
                </a:lnTo>
                <a:cubicBezTo>
                  <a:pt x="21539" y="21600"/>
                  <a:pt x="21600" y="21153"/>
                  <a:pt x="21600" y="20606"/>
                </a:cubicBezTo>
                <a:lnTo>
                  <a:pt x="21600" y="994"/>
                </a:lnTo>
                <a:cubicBezTo>
                  <a:pt x="21600" y="447"/>
                  <a:pt x="21539" y="0"/>
                  <a:pt x="21464" y="0"/>
                </a:cubicBezTo>
                <a:lnTo>
                  <a:pt x="16853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2" name="Línia"/>
          <p:cNvSpPr/>
          <p:nvPr/>
        </p:nvSpPr>
        <p:spPr>
          <a:xfrm>
            <a:off x="10842454" y="5437793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33" name="Captura de Pantalla 2020-07-13 a les 14.41.34.png" descr="Captura de Pantalla 2020-07-13 a les 14.41.3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02491" y="5516874"/>
            <a:ext cx="1755166" cy="323006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Llegenda"/>
          <p:cNvSpPr/>
          <p:nvPr/>
        </p:nvSpPr>
        <p:spPr>
          <a:xfrm>
            <a:off x="3966504" y="2295317"/>
            <a:ext cx="8807848" cy="2863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60" y="0"/>
                </a:moveTo>
                <a:cubicBezTo>
                  <a:pt x="16785" y="0"/>
                  <a:pt x="16723" y="190"/>
                  <a:pt x="16723" y="422"/>
                </a:cubicBezTo>
                <a:lnTo>
                  <a:pt x="16723" y="10158"/>
                </a:lnTo>
                <a:lnTo>
                  <a:pt x="0" y="21600"/>
                </a:lnTo>
                <a:lnTo>
                  <a:pt x="17620" y="11355"/>
                </a:lnTo>
                <a:lnTo>
                  <a:pt x="21464" y="11355"/>
                </a:lnTo>
                <a:cubicBezTo>
                  <a:pt x="21539" y="11355"/>
                  <a:pt x="21600" y="11166"/>
                  <a:pt x="21600" y="10933"/>
                </a:cubicBezTo>
                <a:lnTo>
                  <a:pt x="21600" y="422"/>
                </a:lnTo>
                <a:cubicBezTo>
                  <a:pt x="21600" y="190"/>
                  <a:pt x="21539" y="0"/>
                  <a:pt x="21464" y="0"/>
                </a:cubicBezTo>
                <a:lnTo>
                  <a:pt x="1686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5" name="Línia"/>
          <p:cNvSpPr/>
          <p:nvPr/>
        </p:nvSpPr>
        <p:spPr>
          <a:xfrm>
            <a:off x="10842454" y="3068294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36" name="ACA.svg.png" descr="ACA.sv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22396" y="3210267"/>
            <a:ext cx="1618468" cy="447160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Llegenda"/>
          <p:cNvSpPr/>
          <p:nvPr/>
        </p:nvSpPr>
        <p:spPr>
          <a:xfrm>
            <a:off x="99364" y="5926045"/>
            <a:ext cx="3264298" cy="2124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681" y="6295"/>
                </a:lnTo>
                <a:lnTo>
                  <a:pt x="370" y="6295"/>
                </a:lnTo>
                <a:cubicBezTo>
                  <a:pt x="166" y="6295"/>
                  <a:pt x="0" y="6550"/>
                  <a:pt x="0" y="6864"/>
                </a:cubicBezTo>
                <a:lnTo>
                  <a:pt x="0" y="21031"/>
                </a:lnTo>
                <a:cubicBezTo>
                  <a:pt x="0" y="21344"/>
                  <a:pt x="166" y="21600"/>
                  <a:pt x="370" y="21600"/>
                </a:cubicBezTo>
                <a:lnTo>
                  <a:pt x="12792" y="21600"/>
                </a:lnTo>
                <a:cubicBezTo>
                  <a:pt x="12996" y="21600"/>
                  <a:pt x="13160" y="21344"/>
                  <a:pt x="13160" y="21031"/>
                </a:cubicBezTo>
                <a:lnTo>
                  <a:pt x="13160" y="7897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8" name="Línia"/>
          <p:cNvSpPr/>
          <p:nvPr/>
        </p:nvSpPr>
        <p:spPr>
          <a:xfrm>
            <a:off x="156208" y="7318147"/>
            <a:ext cx="1778351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39" name="1525006677_630692_1525007000_noticia_normal.jpg" descr="1525006677_630692_1525007000_noticia_normal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6526" y="7407712"/>
            <a:ext cx="1337715" cy="51403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Llegenda"/>
          <p:cNvSpPr/>
          <p:nvPr/>
        </p:nvSpPr>
        <p:spPr>
          <a:xfrm>
            <a:off x="99364" y="3260517"/>
            <a:ext cx="3622676" cy="1505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" y="0"/>
                </a:moveTo>
                <a:cubicBezTo>
                  <a:pt x="150" y="0"/>
                  <a:pt x="0" y="361"/>
                  <a:pt x="0" y="803"/>
                </a:cubicBezTo>
                <a:lnTo>
                  <a:pt x="0" y="20797"/>
                </a:lnTo>
                <a:cubicBezTo>
                  <a:pt x="0" y="21239"/>
                  <a:pt x="150" y="21600"/>
                  <a:pt x="334" y="21600"/>
                </a:cubicBezTo>
                <a:lnTo>
                  <a:pt x="11526" y="21600"/>
                </a:lnTo>
                <a:cubicBezTo>
                  <a:pt x="11710" y="21600"/>
                  <a:pt x="11858" y="21239"/>
                  <a:pt x="11858" y="20797"/>
                </a:cubicBezTo>
                <a:lnTo>
                  <a:pt x="11858" y="20467"/>
                </a:lnTo>
                <a:lnTo>
                  <a:pt x="21600" y="18861"/>
                </a:lnTo>
                <a:lnTo>
                  <a:pt x="11858" y="17261"/>
                </a:lnTo>
                <a:lnTo>
                  <a:pt x="11858" y="803"/>
                </a:lnTo>
                <a:cubicBezTo>
                  <a:pt x="11858" y="361"/>
                  <a:pt x="11710" y="0"/>
                  <a:pt x="11526" y="0"/>
                </a:cubicBezTo>
                <a:lnTo>
                  <a:pt x="334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1" name="Línia"/>
          <p:cNvSpPr/>
          <p:nvPr/>
        </p:nvSpPr>
        <p:spPr>
          <a:xfrm>
            <a:off x="156208" y="4033494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42" name="logoACMG.jpeg" descr="logoACMG.jpe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855" y="4058894"/>
            <a:ext cx="593069" cy="658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logo_CA24.jpg" descr="logo_CA24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3733" y="4058894"/>
            <a:ext cx="587222" cy="65816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49" name="Agrupar"/>
          <p:cNvGrpSpPr/>
          <p:nvPr/>
        </p:nvGrpSpPr>
        <p:grpSpPr>
          <a:xfrm>
            <a:off x="80461" y="1659175"/>
            <a:ext cx="2608660" cy="1505348"/>
            <a:chOff x="29540" y="44310"/>
            <a:chExt cx="2608659" cy="1505346"/>
          </a:xfrm>
        </p:grpSpPr>
        <p:sp>
          <p:nvSpPr>
            <p:cNvPr id="444" name="Llegenda"/>
            <p:cNvSpPr/>
            <p:nvPr/>
          </p:nvSpPr>
          <p:spPr>
            <a:xfrm>
              <a:off x="29540" y="44310"/>
              <a:ext cx="2608660" cy="1505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3" y="0"/>
                  </a:moveTo>
                  <a:cubicBezTo>
                    <a:pt x="208" y="0"/>
                    <a:pt x="0" y="361"/>
                    <a:pt x="0" y="803"/>
                  </a:cubicBezTo>
                  <a:lnTo>
                    <a:pt x="0" y="20797"/>
                  </a:lnTo>
                  <a:cubicBezTo>
                    <a:pt x="0" y="21239"/>
                    <a:pt x="208" y="21600"/>
                    <a:pt x="463" y="21600"/>
                  </a:cubicBezTo>
                  <a:lnTo>
                    <a:pt x="16007" y="21600"/>
                  </a:lnTo>
                  <a:cubicBezTo>
                    <a:pt x="16113" y="21600"/>
                    <a:pt x="16205" y="21527"/>
                    <a:pt x="16283" y="21423"/>
                  </a:cubicBezTo>
                  <a:lnTo>
                    <a:pt x="21600" y="20387"/>
                  </a:lnTo>
                  <a:lnTo>
                    <a:pt x="16467" y="19385"/>
                  </a:lnTo>
                  <a:lnTo>
                    <a:pt x="16467" y="803"/>
                  </a:lnTo>
                  <a:cubicBezTo>
                    <a:pt x="16467" y="361"/>
                    <a:pt x="16262" y="0"/>
                    <a:pt x="16007" y="0"/>
                  </a:cubicBezTo>
                  <a:lnTo>
                    <a:pt x="463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45" name="Línia"/>
            <p:cNvSpPr/>
            <p:nvPr/>
          </p:nvSpPr>
          <p:spPr>
            <a:xfrm>
              <a:off x="56843" y="772977"/>
              <a:ext cx="1778352" cy="1"/>
            </a:xfrm>
            <a:prstGeom prst="line">
              <a:avLst/>
            </a:prstGeom>
            <a:noFill/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446" name="2018-05-14-134933.396456New-ME-logo-Final-Neris-Font-outlined-Revised.jpg" descr="2018-05-14-134933.396456New-ME-logo-Final-Neris-Font-outlined-Revised.jp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3374" y="847204"/>
              <a:ext cx="316856" cy="5845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7" name="Met Éireann"/>
            <p:cNvSpPr txBox="1"/>
            <p:nvPr/>
          </p:nvSpPr>
          <p:spPr>
            <a:xfrm>
              <a:off x="553861" y="989498"/>
              <a:ext cx="1059003" cy="3000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300"/>
              </a:lvl1pPr>
            </a:lstStyle>
            <a:p>
              <a:r>
                <a:t>Met Éireann</a:t>
              </a:r>
            </a:p>
          </p:txBody>
        </p:sp>
        <p:pic>
          <p:nvPicPr>
            <p:cNvPr id="448" name="Captura de Pantalla 2022-02-19 a les 11.36.40.png" descr="Captura de Pantalla 2022-02-19 a les 11.36.40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3330" y="54894"/>
              <a:ext cx="1245378" cy="6990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50" name="Captura de Pantalla 2022-02-19 a les 11.36.40.png" descr="Captura de Pantalla 2022-02-19 a les 11.36.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95" y="3298383"/>
            <a:ext cx="1245377" cy="699034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Línia"/>
          <p:cNvSpPr/>
          <p:nvPr/>
        </p:nvSpPr>
        <p:spPr>
          <a:xfrm>
            <a:off x="156208" y="5723785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52" name="Captura de Pantalla 2022-02-19 a les 11.36.40.png" descr="Captura de Pantalla 2022-02-19 a les 11.36.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95" y="6586139"/>
            <a:ext cx="1245377" cy="699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53" name="Captura de Pantalla 2022-02-19 a les 11.36.40.png" descr="Captura de Pantalla 2022-02-19 a les 11.36.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700" y="8200189"/>
            <a:ext cx="1245378" cy="699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54" name="Captura de Pantalla 2022-02-19 a les 11.37.53.png" descr="Captura de Pantalla 2022-02-19 a les 11.37.5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5746" y="8220626"/>
            <a:ext cx="1619336" cy="658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5" name="Captura de Pantalla 2022-02-19 a les 11.37.53.png" descr="Captura de Pantalla 2022-02-19 a les 11.37.5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58401" y="8174363"/>
            <a:ext cx="1619336" cy="658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6" name="Captura de Pantalla 2022-02-19 a les 11.37.53.png" descr="Captura de Pantalla 2022-02-19 a les 11.37.5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40546" y="8174363"/>
            <a:ext cx="1619336" cy="658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7" name="Captura de Pantalla 2022-02-19 a les 11.37.00.png" descr="Captura de Pantalla 2022-02-19 a les 11.37.0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05876" y="6062617"/>
            <a:ext cx="1548395" cy="584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Captura de Pantalla 2022-02-19 a les 11.37.28.png" descr="Captura de Pantalla 2022-02-19 a les 11.37.2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874693" y="2372034"/>
            <a:ext cx="1810761" cy="658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9" name="Captura de Pantalla 2022-02-19 a les 11.37.00.png" descr="Captura de Pantalla 2022-02-19 a les 11.37.0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57432" y="4713628"/>
            <a:ext cx="1548396" cy="584599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Llegenda"/>
          <p:cNvSpPr/>
          <p:nvPr/>
        </p:nvSpPr>
        <p:spPr>
          <a:xfrm>
            <a:off x="3324422" y="6039660"/>
            <a:ext cx="2947989" cy="3592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028" y="13865"/>
                </a:lnTo>
                <a:lnTo>
                  <a:pt x="7028" y="21264"/>
                </a:lnTo>
                <a:cubicBezTo>
                  <a:pt x="7028" y="21449"/>
                  <a:pt x="7213" y="21600"/>
                  <a:pt x="7438" y="21600"/>
                </a:cubicBezTo>
                <a:lnTo>
                  <a:pt x="21193" y="21600"/>
                </a:lnTo>
                <a:cubicBezTo>
                  <a:pt x="21419" y="21600"/>
                  <a:pt x="21600" y="21449"/>
                  <a:pt x="21600" y="21264"/>
                </a:cubicBezTo>
                <a:lnTo>
                  <a:pt x="21600" y="12885"/>
                </a:lnTo>
                <a:cubicBezTo>
                  <a:pt x="21600" y="12699"/>
                  <a:pt x="21419" y="12548"/>
                  <a:pt x="21193" y="12548"/>
                </a:cubicBezTo>
                <a:lnTo>
                  <a:pt x="8168" y="1254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53585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1" name="Roquetas de Mar"/>
          <p:cNvSpPr txBox="1"/>
          <p:nvPr/>
        </p:nvSpPr>
        <p:spPr>
          <a:xfrm>
            <a:off x="4521611" y="8905132"/>
            <a:ext cx="1465645" cy="300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/>
            </a:lvl1pPr>
          </a:lstStyle>
          <a:p>
            <a:r>
              <a:t>Roquetas de Mar</a:t>
            </a:r>
          </a:p>
        </p:txBody>
      </p:sp>
      <p:pic>
        <p:nvPicPr>
          <p:cNvPr id="462" name="suez.png" descr="suez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6078" y="9195601"/>
            <a:ext cx="1107220" cy="396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Captura de Pantalla 2022-02-19 a les 11.37.53.png" descr="Captura de Pantalla 2022-02-19 a les 11.37.5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44765" y="8169761"/>
            <a:ext cx="1619337" cy="658161"/>
          </a:xfrm>
          <a:prstGeom prst="rect">
            <a:avLst/>
          </a:prstGeom>
          <a:ln w="12700">
            <a:miter lim="400000"/>
          </a:ln>
        </p:spPr>
      </p:pic>
      <p:sp>
        <p:nvSpPr>
          <p:cNvPr id="464" name="Línia"/>
          <p:cNvSpPr/>
          <p:nvPr/>
        </p:nvSpPr>
        <p:spPr>
          <a:xfrm>
            <a:off x="4340512" y="8904008"/>
            <a:ext cx="1778352" cy="1"/>
          </a:xfrm>
          <a:prstGeom prst="line">
            <a:avLst/>
          </a:prstGeom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5" name="From ANYWHERE to ARGOS:…"/>
          <p:cNvSpPr/>
          <p:nvPr/>
        </p:nvSpPr>
        <p:spPr>
          <a:xfrm>
            <a:off x="497191" y="10177"/>
            <a:ext cx="12192001" cy="1539295"/>
          </a:xfrm>
          <a:prstGeom prst="roundRect">
            <a:avLst>
              <a:gd name="adj" fmla="val 12376"/>
            </a:avLst>
          </a:prstGeom>
          <a:solidFill>
            <a:srgbClr val="1773B7"/>
          </a:solidFill>
          <a:effectLst>
            <a:outerShdw blurRad="76200" dist="76200" dir="27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marL="57799" marR="57799" defTabSz="1295400"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From ANYWHERE to </a:t>
            </a:r>
            <a:r>
              <a:rPr>
                <a:latin typeface="Helvetica"/>
                <a:ea typeface="Helvetica"/>
                <a:cs typeface="Helvetica"/>
                <a:sym typeface="Helvetica"/>
              </a:rPr>
              <a:t>ARGOS:</a:t>
            </a:r>
          </a:p>
          <a:p>
            <a:pPr marL="57799" marR="57799" defTabSz="1295400">
              <a:defRPr sz="2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Helvetica"/>
                <a:ea typeface="Helvetica"/>
                <a:cs typeface="Helvetica"/>
                <a:sym typeface="Helvetica"/>
              </a:rPr>
              <a:t>Commercial HYDS services based on the ANYWHERE exploitable results (</a:t>
            </a:r>
            <a:r>
              <a:rPr u="sng">
                <a:hlinkClick r:id="rId18"/>
              </a:rPr>
              <a:t>www.hyds.es/argos/</a:t>
            </a:r>
            <a:r>
              <a:rPr>
                <a:latin typeface="Helvetica"/>
                <a:ea typeface="Helvetica"/>
                <a:cs typeface="Helvetica"/>
                <a:sym typeface="Helvetica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Macintosh PowerPoint</Application>
  <PresentationFormat>Personalizado</PresentationFormat>
  <Paragraphs>106</Paragraphs>
  <Slides>9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9" baseType="lpstr">
      <vt:lpstr>Arial</vt:lpstr>
      <vt:lpstr>Gill Sans</vt:lpstr>
      <vt:lpstr>Helvetica</vt:lpstr>
      <vt:lpstr>Helvetica Light</vt:lpstr>
      <vt:lpstr>Helvetica Neue</vt:lpstr>
      <vt:lpstr>Helvetica Neue Light</vt:lpstr>
      <vt:lpstr>Helvetica Neue Medium</vt:lpstr>
      <vt:lpstr>Helvetica Neue Thin</vt:lpstr>
      <vt:lpstr>Marker Felt</vt:lpstr>
      <vt:lpstr>White</vt:lpstr>
      <vt:lpstr>Presentación de PowerPoint</vt:lpstr>
      <vt:lpstr>IMPACT-based EWS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Daniel Sempere</cp:lastModifiedBy>
  <cp:revision>1</cp:revision>
  <dcterms:modified xsi:type="dcterms:W3CDTF">2022-05-24T15:24:04Z</dcterms:modified>
</cp:coreProperties>
</file>