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1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9" name="Shape 10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t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Text del títol</a:t>
            </a:r>
          </a:p>
        </p:txBody>
      </p:sp>
      <p:sp>
        <p:nvSpPr>
          <p:cNvPr id="12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vinye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del 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 del títol</a:t>
            </a:r>
          </a:p>
        </p:txBody>
      </p:sp>
      <p:sp>
        <p:nvSpPr>
          <p:cNvPr id="21" name="Nivell del cos u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2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Imat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NYWHERE f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tge" descr="Imatge"/>
          <p:cNvPicPr>
            <a:picLocks noChangeAspect="1"/>
          </p:cNvPicPr>
          <p:nvPr/>
        </p:nvPicPr>
        <p:blipFill>
          <a:blip r:embed="rId2">
            <a:alphaModFix amt="43512"/>
            <a:extLst/>
          </a:blip>
          <a:stretch>
            <a:fillRect/>
          </a:stretch>
        </p:blipFill>
        <p:spPr>
          <a:xfrm>
            <a:off x="-877157" y="-38100"/>
            <a:ext cx="14759114" cy="982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Logo Anywhere 2017 Horizontal.png" descr="Logo Anywhere 2017 Horizon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77432" y="25942"/>
            <a:ext cx="3310873" cy="813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euro-flag_gif.jpg" descr="euro-flag_gif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66" y="37838"/>
            <a:ext cx="1044946" cy="699917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NYWHERE fons (còp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Imatge" descr="Imatge"/>
          <p:cNvPicPr>
            <a:picLocks noChangeAspect="1"/>
          </p:cNvPicPr>
          <p:nvPr/>
        </p:nvPicPr>
        <p:blipFill>
          <a:blip r:embed="rId2">
            <a:alphaModFix amt="56400"/>
            <a:extLst/>
          </a:blip>
          <a:stretch>
            <a:fillRect/>
          </a:stretch>
        </p:blipFill>
        <p:spPr>
          <a:xfrm>
            <a:off x="-875851" y="0"/>
            <a:ext cx="14731102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Logo Anywhere 2017 Horizontal.png" descr="Logo Anywhere 2017 Horizon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77432" y="25942"/>
            <a:ext cx="3310873" cy="813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euro-flag_gif.jpg" descr="euro-flag_gif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66" y="37838"/>
            <a:ext cx="1044946" cy="699917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subtítul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CRAHI_arc.pdf" descr="CRAHI_arc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631727">
            <a:off x="8483600" y="-419101"/>
            <a:ext cx="7010400" cy="13792201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65" name="Logo_CRAHI_simple.png" descr="Logo_CRAHI_simpl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66" y="8635086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66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554992"/>
            <a:ext cx="9780673" cy="2366273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03057" y="9258300"/>
            <a:ext cx="385986" cy="368300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33333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75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  <a:lvl2pPr marL="0" indent="0" algn="ctr">
              <a:spcBef>
                <a:spcPts val="0"/>
              </a:spcBef>
              <a:buSzTx/>
              <a:buNone/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2pPr>
            <a:lvl3pPr marL="0" indent="0" algn="ctr">
              <a:spcBef>
                <a:spcPts val="0"/>
              </a:spcBef>
              <a:buSzTx/>
              <a:buNone/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3pPr>
            <a:lvl4pPr marL="0" indent="0" algn="ctr">
              <a:spcBef>
                <a:spcPts val="0"/>
              </a:spcBef>
              <a:buSzTx/>
              <a:buNone/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4pPr>
            <a:lvl5pPr marL="0" indent="0" algn="ctr">
              <a:spcBef>
                <a:spcPts val="0"/>
              </a:spcBef>
              <a:buSzTx/>
              <a:buNone/>
              <a:defRPr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7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51950"/>
            <a:ext cx="368574" cy="381000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estra n.º 5 copia (còpia)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nondations-l-eau-devrait-encore-monter.jpg" descr="Inondations-l-eau-devrait-encore-monter.jpg"/>
          <p:cNvPicPr>
            <a:picLocks noChangeAspect="1"/>
          </p:cNvPicPr>
          <p:nvPr/>
        </p:nvPicPr>
        <p:blipFill>
          <a:blip r:embed="rId2" cstate="hqprint">
            <a:alphaModFix amt="8225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035192"/>
            <a:ext cx="13004800" cy="2515502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84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8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03057" y="9258300"/>
            <a:ext cx="385986" cy="368300"/>
          </a:xfrm>
          <a:prstGeom prst="rect">
            <a:avLst/>
          </a:prstGeom>
        </p:spPr>
        <p:txBody>
          <a:bodyPr/>
          <a:lstStyle>
            <a:lvl1pPr>
              <a:defRPr sz="1800" b="1">
                <a:solidFill>
                  <a:srgbClr val="33333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"/>
          <p:cNvSpPr/>
          <p:nvPr/>
        </p:nvSpPr>
        <p:spPr>
          <a:xfrm>
            <a:off x="-12700" y="-12700"/>
            <a:ext cx="13030200" cy="9791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457200">
              <a:lnSpc>
                <a:spcPts val="5000"/>
              </a:lnSpc>
              <a:tabLst>
                <a:tab pos="1066800" algn="l"/>
              </a:tabLst>
              <a:defRPr sz="4200" b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aco"/>
                <a:ea typeface="Monaco"/>
                <a:cs typeface="Monaco"/>
                <a:sym typeface="Monaco"/>
              </a:defRPr>
            </a:pPr>
            <a:endParaRPr/>
          </a:p>
        </p:txBody>
      </p:sp>
      <p:sp>
        <p:nvSpPr>
          <p:cNvPr id="9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0767" y="9258300"/>
            <a:ext cx="363266" cy="346711"/>
          </a:xfrm>
          <a:prstGeom prst="rect">
            <a:avLst/>
          </a:prstGeom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100"/>
              </a:lnSpc>
              <a:tabLst>
                <a:tab pos="1066800" algn="l"/>
              </a:tabLst>
              <a:defRPr sz="1800">
                <a:solidFill>
                  <a:srgbClr val="FFFFFF"/>
                </a:solidFill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NYWHE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flood_2007.jpg" descr="flood_2007.jpg"/>
          <p:cNvPicPr>
            <a:picLocks noChangeAspect="1"/>
          </p:cNvPicPr>
          <p:nvPr/>
        </p:nvPicPr>
        <p:blipFill>
          <a:blip r:embed="rId2" cstate="hqprint">
            <a:alphaModFix amt="64472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477" y="-1293637"/>
            <a:ext cx="13073324" cy="26906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Logo Anywhere 2017.pdf" descr="Logo Anywhere 201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06391" y="-266771"/>
            <a:ext cx="1808896" cy="18088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10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del títol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 del títol</a:t>
            </a:r>
          </a:p>
        </p:txBody>
      </p:sp>
      <p:sp>
        <p:nvSpPr>
          <p:cNvPr id="3" name="Nivell del cos u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anywhere-h2020.eu" TargetMode="External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hyperlink" Target="http://www.anywhere-h2020.eu/" TargetMode="External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12" Type="http://schemas.openxmlformats.org/officeDocument/2006/relationships/hyperlink" Target="http://www.anywhere-h2020.eu/" TargetMode="External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11" Type="http://schemas.openxmlformats.org/officeDocument/2006/relationships/hyperlink" Target="http://anywhere-h2020.eu" TargetMode="External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3.jpe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nywhere-h2020.eu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nywhere-h2020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404244">
            <a:off x="484913" y="5560650"/>
            <a:ext cx="3937002" cy="2679702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Climatic emergencies:…"/>
          <p:cNvSpPr txBox="1"/>
          <p:nvPr/>
        </p:nvSpPr>
        <p:spPr>
          <a:xfrm>
            <a:off x="211337" y="2139950"/>
            <a:ext cx="12960417" cy="2425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tabLst>
                <a:tab pos="1066800" algn="l"/>
              </a:tabLst>
              <a:defRPr sz="53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Climatic emergencies: </a:t>
            </a:r>
          </a:p>
          <a:p>
            <a:pPr marR="331470" indent="21589" defTabSz="457200">
              <a:tabLst>
                <a:tab pos="1066800" algn="l"/>
              </a:tabLst>
              <a:defRPr sz="5300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solidFill>
                  <a:srgbClr val="FF2600"/>
                </a:solidFill>
              </a:rPr>
              <a:t>operational decision support tools</a:t>
            </a:r>
            <a:r>
              <a:t> for emergency management centres</a:t>
            </a:r>
          </a:p>
        </p:txBody>
      </p:sp>
      <p:sp>
        <p:nvSpPr>
          <p:cNvPr id="113" name="www.anywhere-h2020.eu">
            <a:hlinkClick r:id="rId3"/>
          </p:cNvPr>
          <p:cNvSpPr txBox="1"/>
          <p:nvPr/>
        </p:nvSpPr>
        <p:spPr>
          <a:xfrm>
            <a:off x="3526749" y="1310006"/>
            <a:ext cx="53925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www.anywhere-h2020.eu</a:t>
            </a:r>
            <a:r>
              <a:t> </a:t>
            </a:r>
          </a:p>
        </p:txBody>
      </p:sp>
      <p:pic>
        <p:nvPicPr>
          <p:cNvPr id="114" name="1363937833_149671_1363943416_album_normal.jpg" descr="1363937833_149671_1363943416_album_normal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75541">
            <a:off x="8562731" y="5638512"/>
            <a:ext cx="5815365" cy="3331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Imatge" descr="Imat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668784">
            <a:off x="10513582" y="7101775"/>
            <a:ext cx="2679686" cy="3391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Portada_Periodico_nevada.pdf" descr="Portada_Periodico_nevada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21049270">
            <a:off x="-417033" y="5696172"/>
            <a:ext cx="3088470" cy="4396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main_900.jpg" descr="main_900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556727">
            <a:off x="1725049" y="7868453"/>
            <a:ext cx="4130754" cy="2633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nondations-l-eau-devrait-encore-monter.jpg" descr="Inondations-l-eau-devrait-encore-monter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21110555">
            <a:off x="5382490" y="7856449"/>
            <a:ext cx="4446788" cy="2312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dDrawable.pdf" descr="imagedDrawable.pd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560092">
            <a:off x="8816615" y="7575043"/>
            <a:ext cx="1848282" cy="2875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554992"/>
            <a:ext cx="9780673" cy="23662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ANYWHERE7.jpeg" descr="ANYWHERE7.jpeg"/>
          <p:cNvPicPr>
            <a:picLocks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909951" y="4894423"/>
            <a:ext cx="5184898" cy="3691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tge" descr="Imatge"/>
          <p:cNvPicPr>
            <a:picLocks noChangeAspect="1"/>
          </p:cNvPicPr>
          <p:nvPr/>
        </p:nvPicPr>
        <p:blipFill>
          <a:blip r:embed="rId2">
            <a:alphaModFix amt="43512"/>
            <a:extLst/>
          </a:blip>
          <a:stretch>
            <a:fillRect/>
          </a:stretch>
        </p:blipFill>
        <p:spPr>
          <a:xfrm>
            <a:off x="-877157" y="-38100"/>
            <a:ext cx="14759114" cy="982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Logo Anywhere 2017 Horizontal.png" descr="Logo Anywhere 2017 Horizon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90132" y="8992142"/>
            <a:ext cx="3310873" cy="813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euro-flag_gif.jpg" descr="euro-flag_gif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666" y="9049173"/>
            <a:ext cx="1044946" cy="699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" name="ANYWHERE4.jpeg" descr="ANYWHERE4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-13528"/>
            <a:ext cx="13004800" cy="698767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Meteorological forecasts"/>
          <p:cNvSpPr txBox="1"/>
          <p:nvPr/>
        </p:nvSpPr>
        <p:spPr>
          <a:xfrm>
            <a:off x="81590" y="63682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0433FF"/>
                </a:solidFill>
              </a:defRPr>
            </a:lvl1pPr>
          </a:lstStyle>
          <a:p>
            <a:r>
              <a:t>Meteorological forecasts</a:t>
            </a:r>
          </a:p>
        </p:txBody>
      </p:sp>
      <p:sp>
        <p:nvSpPr>
          <p:cNvPr id="128" name="The ANYWHERE approach based on impact forecasting…"/>
          <p:cNvSpPr txBox="1"/>
          <p:nvPr/>
        </p:nvSpPr>
        <p:spPr>
          <a:xfrm>
            <a:off x="252247" y="927119"/>
            <a:ext cx="12500306" cy="1764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/>
            </a:pPr>
            <a:r>
              <a:t>The ANYWHERE approach based on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impact forecasting</a:t>
            </a:r>
            <a:r>
              <a:t> </a:t>
            </a:r>
          </a:p>
          <a:p>
            <a:pPr>
              <a:defRPr sz="3600"/>
            </a:pPr>
            <a:r>
              <a:t>represents a disruptive innovation in the field of the </a:t>
            </a:r>
          </a:p>
          <a:p>
            <a:pPr>
              <a:defRPr sz="36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pPr>
            <a:r>
              <a:t>climatic emergencies operational management</a:t>
            </a:r>
          </a:p>
        </p:txBody>
      </p:sp>
      <p:sp>
        <p:nvSpPr>
          <p:cNvPr id="129" name="Hazard forecasts"/>
          <p:cNvSpPr txBox="1"/>
          <p:nvPr/>
        </p:nvSpPr>
        <p:spPr>
          <a:xfrm>
            <a:off x="2638462" y="63682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531B93"/>
                </a:solidFill>
              </a:defRPr>
            </a:lvl1pPr>
          </a:lstStyle>
          <a:p>
            <a:r>
              <a:t>Hazard forecasts</a:t>
            </a:r>
          </a:p>
        </p:txBody>
      </p:sp>
      <p:sp>
        <p:nvSpPr>
          <p:cNvPr id="130" name="Impact forecasts"/>
          <p:cNvSpPr txBox="1"/>
          <p:nvPr/>
        </p:nvSpPr>
        <p:spPr>
          <a:xfrm>
            <a:off x="5069904" y="63682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FF2600"/>
                </a:solidFill>
              </a:defRPr>
            </a:lvl1pPr>
          </a:lstStyle>
          <a:p>
            <a:r>
              <a:t>Impact forecasts</a:t>
            </a:r>
          </a:p>
        </p:txBody>
      </p:sp>
      <p:sp>
        <p:nvSpPr>
          <p:cNvPr id="131" name="Actionable decisions"/>
          <p:cNvSpPr txBox="1"/>
          <p:nvPr/>
        </p:nvSpPr>
        <p:spPr>
          <a:xfrm>
            <a:off x="7647119" y="63301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chemeClr val="accent4">
                    <a:hueOff val="-461056"/>
                    <a:satOff val="4338"/>
                    <a:lumOff val="-10225"/>
                  </a:schemeClr>
                </a:solidFill>
              </a:defRPr>
            </a:lvl1pPr>
          </a:lstStyle>
          <a:p>
            <a:r>
              <a:t>Actionable decisions</a:t>
            </a:r>
          </a:p>
        </p:txBody>
      </p:sp>
      <p:sp>
        <p:nvSpPr>
          <p:cNvPr id="132" name="Operational solutions"/>
          <p:cNvSpPr txBox="1"/>
          <p:nvPr/>
        </p:nvSpPr>
        <p:spPr>
          <a:xfrm>
            <a:off x="10275143" y="63682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>
                <a:solidFill>
                  <a:srgbClr val="FFFB00"/>
                </a:solidFill>
              </a:defRPr>
            </a:lvl1pPr>
          </a:lstStyle>
          <a:p>
            <a:r>
              <a:t>Operational solutions</a:t>
            </a:r>
          </a:p>
        </p:txBody>
      </p:sp>
      <p:sp>
        <p:nvSpPr>
          <p:cNvPr id="133" name="Cercle"/>
          <p:cNvSpPr/>
          <p:nvPr/>
        </p:nvSpPr>
        <p:spPr>
          <a:xfrm>
            <a:off x="2977781" y="4120318"/>
            <a:ext cx="2160955" cy="2160955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34" name="timeline04-circle.png" descr="timeline04-circl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986437" y="4112836"/>
            <a:ext cx="2160955" cy="21609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timeline03-circle-1-300x300.png" descr="timeline03-circle-1-300x300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409223" y="4138236"/>
            <a:ext cx="2160955" cy="216095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ANYWHERE6.png" descr="ANYWHERE6.png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63652" y="4186290"/>
            <a:ext cx="2245463" cy="1919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211" y="0"/>
                </a:moveTo>
                <a:cubicBezTo>
                  <a:pt x="4483" y="516"/>
                  <a:pt x="3794" y="1131"/>
                  <a:pt x="3165" y="1867"/>
                </a:cubicBezTo>
                <a:cubicBezTo>
                  <a:pt x="1056" y="4334"/>
                  <a:pt x="0" y="7566"/>
                  <a:pt x="0" y="10800"/>
                </a:cubicBezTo>
                <a:cubicBezTo>
                  <a:pt x="0" y="14034"/>
                  <a:pt x="1056" y="17266"/>
                  <a:pt x="3165" y="19733"/>
                </a:cubicBezTo>
                <a:cubicBezTo>
                  <a:pt x="3794" y="20469"/>
                  <a:pt x="4483" y="21084"/>
                  <a:pt x="5211" y="21600"/>
                </a:cubicBezTo>
                <a:lnTo>
                  <a:pt x="16389" y="21600"/>
                </a:lnTo>
                <a:cubicBezTo>
                  <a:pt x="17117" y="21084"/>
                  <a:pt x="17806" y="20469"/>
                  <a:pt x="18435" y="19733"/>
                </a:cubicBezTo>
                <a:cubicBezTo>
                  <a:pt x="20544" y="17266"/>
                  <a:pt x="21600" y="14034"/>
                  <a:pt x="21600" y="10800"/>
                </a:cubicBezTo>
                <a:cubicBezTo>
                  <a:pt x="21600" y="7566"/>
                  <a:pt x="20544" y="4334"/>
                  <a:pt x="18435" y="1867"/>
                </a:cubicBezTo>
                <a:cubicBezTo>
                  <a:pt x="17806" y="1131"/>
                  <a:pt x="17117" y="516"/>
                  <a:pt x="16389" y="0"/>
                </a:cubicBezTo>
                <a:lnTo>
                  <a:pt x="5211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37" name="ANYWHERE9.jpeg" descr="ANYWHERE9.jpeg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0726" y="4180464"/>
            <a:ext cx="2161320" cy="2161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4"/>
                  <a:pt x="2881" y="3014"/>
                </a:cubicBezTo>
                <a:cubicBezTo>
                  <a:pt x="-961" y="7035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5"/>
                  <a:pt x="16797" y="3014"/>
                </a:cubicBezTo>
                <a:cubicBezTo>
                  <a:pt x="14876" y="1004"/>
                  <a:pt x="12359" y="0"/>
                  <a:pt x="984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38" name="Fletxa"/>
          <p:cNvSpPr/>
          <p:nvPr/>
        </p:nvSpPr>
        <p:spPr>
          <a:xfrm>
            <a:off x="1056886" y="7595924"/>
            <a:ext cx="11246628" cy="947274"/>
          </a:xfrm>
          <a:prstGeom prst="rightArrow">
            <a:avLst>
              <a:gd name="adj1" fmla="val 33330"/>
              <a:gd name="adj2" fmla="val 174583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" name="www.anywhere-h2020.eu">
            <a:hlinkClick r:id="rId11"/>
            <a:extLst>
              <a:ext uri="{FF2B5EF4-FFF2-40B4-BE49-F238E27FC236}">
                <a16:creationId xmlns:a16="http://schemas.microsoft.com/office/drawing/2014/main" id="{5C4347E7-61DB-EA44-B137-CD00CF38869D}"/>
              </a:ext>
            </a:extLst>
          </p:cNvPr>
          <p:cNvSpPr txBox="1"/>
          <p:nvPr/>
        </p:nvSpPr>
        <p:spPr>
          <a:xfrm>
            <a:off x="3416677" y="9031287"/>
            <a:ext cx="53925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12"/>
              </a:rPr>
              <a:t>www.anywhere-h2020.eu</a:t>
            </a:r>
            <a: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up"/>
          <p:cNvGrpSpPr/>
          <p:nvPr/>
        </p:nvGrpSpPr>
        <p:grpSpPr>
          <a:xfrm>
            <a:off x="569078" y="5361084"/>
            <a:ext cx="5409842" cy="2987411"/>
            <a:chOff x="0" y="0"/>
            <a:chExt cx="5409841" cy="2987410"/>
          </a:xfrm>
        </p:grpSpPr>
        <p:sp>
          <p:nvSpPr>
            <p:cNvPr id="140" name="Rectangle arrodonit"/>
            <p:cNvSpPr/>
            <p:nvPr/>
          </p:nvSpPr>
          <p:spPr>
            <a:xfrm>
              <a:off x="0" y="0"/>
              <a:ext cx="5409842" cy="2987411"/>
            </a:xfrm>
            <a:prstGeom prst="roundRect">
              <a:avLst>
                <a:gd name="adj" fmla="val 6584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1" name="Connect them to the local needs to SUPPORT DECISION MAKING in EMERGENCY COMMAND CENTRES"/>
            <p:cNvSpPr txBox="1"/>
            <p:nvPr/>
          </p:nvSpPr>
          <p:spPr>
            <a:xfrm>
              <a:off x="57609" y="314513"/>
              <a:ext cx="5294623" cy="2358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Connect them to the local needs to SUPPORT </a:t>
              </a:r>
              <a:r>
                <a:rPr>
                  <a:solidFill>
                    <a:srgbClr val="FF2600"/>
                  </a:solidFill>
                </a:rPr>
                <a:t>DECISION MAKING in EMERGENCY COMMAND CENTRES</a:t>
              </a:r>
            </a:p>
          </p:txBody>
        </p:sp>
      </p:grpSp>
      <p:grpSp>
        <p:nvGrpSpPr>
          <p:cNvPr id="145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143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rgbClr val="C82506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4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  <p:sp>
        <p:nvSpPr>
          <p:cNvPr id="146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 anchor="t"/>
          <a:lstStyle>
            <a:lvl1pPr algn="l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1">
                <a:solidFill>
                  <a:srgbClr val="FFFFFF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149" name="Grup"/>
          <p:cNvGrpSpPr/>
          <p:nvPr/>
        </p:nvGrpSpPr>
        <p:grpSpPr>
          <a:xfrm>
            <a:off x="7475126" y="5616142"/>
            <a:ext cx="4969075" cy="2477296"/>
            <a:chOff x="0" y="0"/>
            <a:chExt cx="4969073" cy="2477294"/>
          </a:xfrm>
        </p:grpSpPr>
        <p:sp>
          <p:nvSpPr>
            <p:cNvPr id="147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48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687" y="334265"/>
            <a:ext cx="12113426" cy="9085070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Courtesy of Sergio Delgado"/>
          <p:cNvSpPr txBox="1"/>
          <p:nvPr/>
        </p:nvSpPr>
        <p:spPr>
          <a:xfrm>
            <a:off x="5578982" y="8945136"/>
            <a:ext cx="396080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i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4EC6EAB-4991-294C-8005-32310B24AE03}"/>
              </a:ext>
            </a:extLst>
          </p:cNvPr>
          <p:cNvSpPr/>
          <p:nvPr/>
        </p:nvSpPr>
        <p:spPr>
          <a:xfrm>
            <a:off x="106680" y="575102"/>
            <a:ext cx="1278636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2800" u="sng" dirty="0" err="1">
                <a:solidFill>
                  <a:srgbClr val="C00000"/>
                </a:solidFill>
              </a:rPr>
              <a:t>Evolution</a:t>
            </a:r>
            <a:r>
              <a:rPr lang="es-ES" sz="2800" u="sng" dirty="0">
                <a:solidFill>
                  <a:srgbClr val="C00000"/>
                </a:solidFill>
              </a:rPr>
              <a:t> of </a:t>
            </a:r>
            <a:r>
              <a:rPr lang="es-ES" sz="2800" u="sng" dirty="0" err="1">
                <a:solidFill>
                  <a:srgbClr val="C00000"/>
                </a:solidFill>
              </a:rPr>
              <a:t>the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management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model</a:t>
            </a:r>
            <a:r>
              <a:rPr lang="es-ES" sz="2800" u="sng" dirty="0">
                <a:solidFill>
                  <a:srgbClr val="C00000"/>
                </a:solidFill>
              </a:rPr>
              <a:t> of </a:t>
            </a:r>
            <a:r>
              <a:rPr lang="es-ES" sz="2800" u="sng" dirty="0" err="1">
                <a:solidFill>
                  <a:srgbClr val="C00000"/>
                </a:solidFill>
              </a:rPr>
              <a:t>weather</a:t>
            </a:r>
            <a:r>
              <a:rPr lang="es-ES" sz="2800" u="sng" dirty="0">
                <a:solidFill>
                  <a:srgbClr val="C00000"/>
                </a:solidFill>
              </a:rPr>
              <a:t> and </a:t>
            </a:r>
            <a:r>
              <a:rPr lang="es-ES" sz="2800" u="sng" dirty="0" err="1">
                <a:solidFill>
                  <a:srgbClr val="C00000"/>
                </a:solidFill>
              </a:rPr>
              <a:t>climatic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emergencies</a:t>
            </a:r>
            <a:endParaRPr lang="es-ES" sz="2800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399" y="334800"/>
            <a:ext cx="12114002" cy="9085502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Courtesy of Sergio Delgado"/>
          <p:cNvSpPr txBox="1"/>
          <p:nvPr/>
        </p:nvSpPr>
        <p:spPr>
          <a:xfrm>
            <a:off x="5578982" y="8945136"/>
            <a:ext cx="396080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i="1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BA5465B-50A7-ED4B-9CE1-8AFFFBE0E77A}"/>
              </a:ext>
            </a:extLst>
          </p:cNvPr>
          <p:cNvSpPr/>
          <p:nvPr/>
        </p:nvSpPr>
        <p:spPr>
          <a:xfrm>
            <a:off x="106680" y="575102"/>
            <a:ext cx="1278636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s-ES" sz="2800" u="sng" dirty="0" err="1">
                <a:solidFill>
                  <a:srgbClr val="C00000"/>
                </a:solidFill>
              </a:rPr>
              <a:t>Evolution</a:t>
            </a:r>
            <a:r>
              <a:rPr lang="es-ES" sz="2800" u="sng" dirty="0">
                <a:solidFill>
                  <a:srgbClr val="C00000"/>
                </a:solidFill>
              </a:rPr>
              <a:t> of </a:t>
            </a:r>
            <a:r>
              <a:rPr lang="es-ES" sz="2800" u="sng" dirty="0" err="1">
                <a:solidFill>
                  <a:srgbClr val="C00000"/>
                </a:solidFill>
              </a:rPr>
              <a:t>the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management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model</a:t>
            </a:r>
            <a:r>
              <a:rPr lang="es-ES" sz="2800" u="sng" dirty="0">
                <a:solidFill>
                  <a:srgbClr val="C00000"/>
                </a:solidFill>
              </a:rPr>
              <a:t> of </a:t>
            </a:r>
            <a:r>
              <a:rPr lang="es-ES" sz="2800" u="sng" dirty="0" err="1">
                <a:solidFill>
                  <a:srgbClr val="C00000"/>
                </a:solidFill>
              </a:rPr>
              <a:t>weather</a:t>
            </a:r>
            <a:r>
              <a:rPr lang="es-ES" sz="2800" u="sng" dirty="0">
                <a:solidFill>
                  <a:srgbClr val="C00000"/>
                </a:solidFill>
              </a:rPr>
              <a:t> and </a:t>
            </a:r>
            <a:r>
              <a:rPr lang="es-ES" sz="2800" u="sng" dirty="0" err="1">
                <a:solidFill>
                  <a:srgbClr val="C00000"/>
                </a:solidFill>
              </a:rPr>
              <a:t>climatic</a:t>
            </a:r>
            <a:r>
              <a:rPr lang="es-ES" sz="2800" u="sng" dirty="0">
                <a:solidFill>
                  <a:srgbClr val="C00000"/>
                </a:solidFill>
              </a:rPr>
              <a:t> </a:t>
            </a:r>
            <a:r>
              <a:rPr lang="es-ES" sz="2800" u="sng" dirty="0" err="1">
                <a:solidFill>
                  <a:srgbClr val="C00000"/>
                </a:solidFill>
              </a:rPr>
              <a:t>emergencies</a:t>
            </a:r>
            <a:endParaRPr lang="es-ES" sz="2800" u="sng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 anchor="t"/>
          <a:lstStyle/>
          <a:p>
            <a:pPr algn="l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1">
                <a:solidFill>
                  <a:srgbClr val="FFFFFF"/>
                </a:solidFill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170" name="Grup"/>
          <p:cNvGrpSpPr/>
          <p:nvPr/>
        </p:nvGrpSpPr>
        <p:grpSpPr>
          <a:xfrm>
            <a:off x="5431678" y="1194819"/>
            <a:ext cx="7535222" cy="4203769"/>
            <a:chOff x="15" y="-65"/>
            <a:chExt cx="7535220" cy="4203768"/>
          </a:xfrm>
        </p:grpSpPr>
        <p:sp>
          <p:nvSpPr>
            <p:cNvPr id="158" name="Rectangle arrodonit"/>
            <p:cNvSpPr/>
            <p:nvPr/>
          </p:nvSpPr>
          <p:spPr>
            <a:xfrm>
              <a:off x="2743480" y="211731"/>
              <a:ext cx="1236547" cy="502765"/>
            </a:xfrm>
            <a:prstGeom prst="roundRect">
              <a:avLst>
                <a:gd name="adj" fmla="val 24822"/>
              </a:avLst>
            </a:prstGeom>
            <a:solidFill>
              <a:srgbClr val="94175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 b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pic>
          <p:nvPicPr>
            <p:cNvPr id="159" name="Captura de Pantalla 2018-11-15 a les 15.23.40.png" descr="Captura de Pantalla 2018-11-15 a les 15.23.40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5" y="-66"/>
              <a:ext cx="2054210" cy="4203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1" h="21592" extrusionOk="0">
                  <a:moveTo>
                    <a:pt x="3171" y="5"/>
                  </a:moveTo>
                  <a:cubicBezTo>
                    <a:pt x="1987" y="12"/>
                    <a:pt x="1717" y="29"/>
                    <a:pt x="1510" y="62"/>
                  </a:cubicBezTo>
                  <a:cubicBezTo>
                    <a:pt x="923" y="154"/>
                    <a:pt x="445" y="365"/>
                    <a:pt x="218" y="632"/>
                  </a:cubicBezTo>
                  <a:lnTo>
                    <a:pt x="40" y="844"/>
                  </a:lnTo>
                  <a:lnTo>
                    <a:pt x="40" y="10747"/>
                  </a:lnTo>
                  <a:cubicBezTo>
                    <a:pt x="41" y="20495"/>
                    <a:pt x="45" y="20652"/>
                    <a:pt x="201" y="20834"/>
                  </a:cubicBezTo>
                  <a:cubicBezTo>
                    <a:pt x="289" y="20935"/>
                    <a:pt x="491" y="21081"/>
                    <a:pt x="650" y="21158"/>
                  </a:cubicBezTo>
                  <a:cubicBezTo>
                    <a:pt x="809" y="21235"/>
                    <a:pt x="918" y="21311"/>
                    <a:pt x="896" y="21329"/>
                  </a:cubicBezTo>
                  <a:cubicBezTo>
                    <a:pt x="874" y="21347"/>
                    <a:pt x="632" y="21376"/>
                    <a:pt x="355" y="21393"/>
                  </a:cubicBezTo>
                  <a:cubicBezTo>
                    <a:pt x="-689" y="21453"/>
                    <a:pt x="617" y="21526"/>
                    <a:pt x="3615" y="21574"/>
                  </a:cubicBezTo>
                  <a:cubicBezTo>
                    <a:pt x="4707" y="21591"/>
                    <a:pt x="8425" y="21597"/>
                    <a:pt x="11877" y="21588"/>
                  </a:cubicBezTo>
                  <a:cubicBezTo>
                    <a:pt x="17598" y="21574"/>
                    <a:pt x="20005" y="21540"/>
                    <a:pt x="20669" y="21462"/>
                  </a:cubicBezTo>
                  <a:lnTo>
                    <a:pt x="20911" y="21433"/>
                  </a:lnTo>
                  <a:lnTo>
                    <a:pt x="20588" y="21403"/>
                  </a:lnTo>
                  <a:cubicBezTo>
                    <a:pt x="20410" y="21386"/>
                    <a:pt x="20090" y="21369"/>
                    <a:pt x="19881" y="21368"/>
                  </a:cubicBezTo>
                  <a:cubicBezTo>
                    <a:pt x="19672" y="21367"/>
                    <a:pt x="19484" y="21350"/>
                    <a:pt x="19461" y="21331"/>
                  </a:cubicBezTo>
                  <a:cubicBezTo>
                    <a:pt x="19437" y="21312"/>
                    <a:pt x="19544" y="21236"/>
                    <a:pt x="19695" y="21162"/>
                  </a:cubicBezTo>
                  <a:cubicBezTo>
                    <a:pt x="19846" y="21088"/>
                    <a:pt x="20049" y="20933"/>
                    <a:pt x="20147" y="20818"/>
                  </a:cubicBezTo>
                  <a:lnTo>
                    <a:pt x="20325" y="20608"/>
                  </a:lnTo>
                  <a:lnTo>
                    <a:pt x="20362" y="14829"/>
                  </a:lnTo>
                  <a:cubicBezTo>
                    <a:pt x="20381" y="11650"/>
                    <a:pt x="20412" y="9042"/>
                    <a:pt x="20430" y="9033"/>
                  </a:cubicBezTo>
                  <a:cubicBezTo>
                    <a:pt x="20493" y="9001"/>
                    <a:pt x="20467" y="8104"/>
                    <a:pt x="20402" y="8065"/>
                  </a:cubicBezTo>
                  <a:cubicBezTo>
                    <a:pt x="20366" y="8043"/>
                    <a:pt x="20363" y="7776"/>
                    <a:pt x="20394" y="7472"/>
                  </a:cubicBezTo>
                  <a:cubicBezTo>
                    <a:pt x="20457" y="6846"/>
                    <a:pt x="20486" y="4503"/>
                    <a:pt x="20430" y="4475"/>
                  </a:cubicBezTo>
                  <a:cubicBezTo>
                    <a:pt x="20410" y="4465"/>
                    <a:pt x="20375" y="3642"/>
                    <a:pt x="20353" y="2646"/>
                  </a:cubicBezTo>
                  <a:cubicBezTo>
                    <a:pt x="20316" y="915"/>
                    <a:pt x="20307" y="826"/>
                    <a:pt x="20143" y="639"/>
                  </a:cubicBezTo>
                  <a:cubicBezTo>
                    <a:pt x="19911" y="373"/>
                    <a:pt x="19544" y="192"/>
                    <a:pt x="19049" y="98"/>
                  </a:cubicBezTo>
                  <a:cubicBezTo>
                    <a:pt x="18654" y="24"/>
                    <a:pt x="18266" y="20"/>
                    <a:pt x="10298" y="7"/>
                  </a:cubicBezTo>
                  <a:cubicBezTo>
                    <a:pt x="6451" y="0"/>
                    <a:pt x="4354" y="-3"/>
                    <a:pt x="3171" y="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160" name="Screenshot_20181115-144332.jpeg" descr="Screenshot_20181115-144332.jpe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3933" y="437472"/>
              <a:ext cx="1873232" cy="33301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1" name="112 Calls"/>
            <p:cNvSpPr txBox="1"/>
            <p:nvPr/>
          </p:nvSpPr>
          <p:spPr>
            <a:xfrm>
              <a:off x="2745326" y="258982"/>
              <a:ext cx="1205254" cy="394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60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112 Calls</a:t>
              </a:r>
            </a:p>
          </p:txBody>
        </p:sp>
        <p:pic>
          <p:nvPicPr>
            <p:cNvPr id="162" name="112_vermell.png" descr="112_vermell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533759" y="940743"/>
              <a:ext cx="209722" cy="209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3" name="112_Taronja.png" descr="112_Taronja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33759" y="1177082"/>
              <a:ext cx="205101" cy="2051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4" name="112_Groc.png" descr="112_Groc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533759" y="1413421"/>
              <a:ext cx="240959" cy="240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5" name="Last 30 min"/>
            <p:cNvSpPr txBox="1"/>
            <p:nvPr/>
          </p:nvSpPr>
          <p:spPr>
            <a:xfrm>
              <a:off x="2810574" y="934650"/>
              <a:ext cx="1083319" cy="32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 b="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Last 30 min</a:t>
              </a:r>
            </a:p>
          </p:txBody>
        </p:sp>
        <p:sp>
          <p:nvSpPr>
            <p:cNvPr id="166" name="(30, 60] min ago"/>
            <p:cNvSpPr txBox="1"/>
            <p:nvPr/>
          </p:nvSpPr>
          <p:spPr>
            <a:xfrm>
              <a:off x="2810574" y="1177082"/>
              <a:ext cx="1385733" cy="306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 b="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(30, 60] min ago</a:t>
              </a:r>
            </a:p>
          </p:txBody>
        </p:sp>
        <p:sp>
          <p:nvSpPr>
            <p:cNvPr id="167" name="(60, 90] min ago"/>
            <p:cNvSpPr txBox="1"/>
            <p:nvPr/>
          </p:nvSpPr>
          <p:spPr>
            <a:xfrm>
              <a:off x="2813548" y="1376457"/>
              <a:ext cx="1377187" cy="3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 b="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(60, 90] min ago</a:t>
              </a:r>
            </a:p>
          </p:txBody>
        </p:sp>
        <p:sp>
          <p:nvSpPr>
            <p:cNvPr id="168" name="Rectangle"/>
            <p:cNvSpPr/>
            <p:nvPr/>
          </p:nvSpPr>
          <p:spPr>
            <a:xfrm>
              <a:off x="1744527" y="459485"/>
              <a:ext cx="162383" cy="1134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 b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169" name="112 calls and crowdsourcing"/>
            <p:cNvSpPr/>
            <p:nvPr/>
          </p:nvSpPr>
          <p:spPr>
            <a:xfrm>
              <a:off x="3893892" y="475597"/>
              <a:ext cx="36413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112 calls and crowdsourcing</a:t>
              </a:r>
            </a:p>
          </p:txBody>
        </p:sp>
      </p:grpSp>
      <p:grpSp>
        <p:nvGrpSpPr>
          <p:cNvPr id="173" name="Grup"/>
          <p:cNvGrpSpPr/>
          <p:nvPr/>
        </p:nvGrpSpPr>
        <p:grpSpPr>
          <a:xfrm>
            <a:off x="8425283" y="2840633"/>
            <a:ext cx="4597870" cy="3386969"/>
            <a:chOff x="0" y="0"/>
            <a:chExt cx="4597868" cy="3386967"/>
          </a:xfrm>
        </p:grpSpPr>
        <p:pic>
          <p:nvPicPr>
            <p:cNvPr id="171" name="FLOOD-AREA.jpeg" descr="FLOOD-AREA.jpe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51428" y="991378"/>
              <a:ext cx="3213495" cy="2395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2" name="EU Flood Directive Risk Maps"/>
            <p:cNvSpPr txBox="1"/>
            <p:nvPr/>
          </p:nvSpPr>
          <p:spPr>
            <a:xfrm>
              <a:off x="0" y="0"/>
              <a:ext cx="4597869" cy="1008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R="331470" indent="21589" algn="r" defTabSz="457200">
                <a:lnSpc>
                  <a:spcPct val="70000"/>
                </a:lnSpc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EU Flood Directive Risk Maps</a:t>
              </a:r>
            </a:p>
          </p:txBody>
        </p:sp>
      </p:grpSp>
      <p:grpSp>
        <p:nvGrpSpPr>
          <p:cNvPr id="176" name="Grup"/>
          <p:cNvGrpSpPr/>
          <p:nvPr/>
        </p:nvGrpSpPr>
        <p:grpSpPr>
          <a:xfrm>
            <a:off x="9490561" y="6298929"/>
            <a:ext cx="4597869" cy="3793291"/>
            <a:chOff x="0" y="0"/>
            <a:chExt cx="4597868" cy="3793289"/>
          </a:xfrm>
        </p:grpSpPr>
        <p:pic>
          <p:nvPicPr>
            <p:cNvPr id="174" name="sensors-a4cat.jpeg" descr="sensors-a4cat.jpe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3346" y="551594"/>
              <a:ext cx="3037967" cy="3241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5" name="Local sensors"/>
            <p:cNvSpPr/>
            <p:nvPr/>
          </p:nvSpPr>
          <p:spPr>
            <a:xfrm>
              <a:off x="0" y="0"/>
              <a:ext cx="4597869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Local sensors</a:t>
              </a:r>
            </a:p>
          </p:txBody>
        </p:sp>
      </p:grpSp>
      <p:grpSp>
        <p:nvGrpSpPr>
          <p:cNvPr id="179" name="Grup"/>
          <p:cNvGrpSpPr/>
          <p:nvPr/>
        </p:nvGrpSpPr>
        <p:grpSpPr>
          <a:xfrm>
            <a:off x="5056318" y="5553900"/>
            <a:ext cx="4900194" cy="5203108"/>
            <a:chOff x="-79413" y="193904"/>
            <a:chExt cx="4900192" cy="5203107"/>
          </a:xfrm>
        </p:grpSpPr>
        <p:pic>
          <p:nvPicPr>
            <p:cNvPr id="177" name="critical points.jpeg" descr="critical points.jpeg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741" y="939246"/>
              <a:ext cx="3850490" cy="445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8" name="Automatic activation…"/>
            <p:cNvSpPr/>
            <p:nvPr/>
          </p:nvSpPr>
          <p:spPr>
            <a:xfrm>
              <a:off x="-79413" y="193904"/>
              <a:ext cx="490019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dirty="0"/>
                <a:t>Automatic activation</a:t>
              </a:r>
            </a:p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dirty="0"/>
                <a:t>of critical points</a:t>
              </a:r>
            </a:p>
          </p:txBody>
        </p:sp>
      </p:grpSp>
      <p:grpSp>
        <p:nvGrpSpPr>
          <p:cNvPr id="182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180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81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sp>
        <p:nvSpPr>
          <p:cNvPr id="183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  <p:pic>
        <p:nvPicPr>
          <p:cNvPr id="184" name="ANYWHERE8.jpeg" descr="ANYWHERE8.jpe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57255" y="5504910"/>
            <a:ext cx="4608356" cy="2515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rup"/>
          <p:cNvGrpSpPr/>
          <p:nvPr/>
        </p:nvGrpSpPr>
        <p:grpSpPr>
          <a:xfrm>
            <a:off x="5884399" y="1876069"/>
            <a:ext cx="6268464" cy="5385429"/>
            <a:chOff x="0" y="0"/>
            <a:chExt cx="6268462" cy="5385427"/>
          </a:xfrm>
        </p:grpSpPr>
        <p:pic>
          <p:nvPicPr>
            <p:cNvPr id="186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9744" y="609600"/>
              <a:ext cx="6128719" cy="35512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7" name="Vulnerability Maps"/>
            <p:cNvSpPr txBox="1"/>
            <p:nvPr/>
          </p:nvSpPr>
          <p:spPr>
            <a:xfrm>
              <a:off x="0" y="0"/>
              <a:ext cx="5740169" cy="60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tabLst>
                  <a:tab pos="1066800" algn="l"/>
                </a:tabLst>
                <a:defRPr sz="3500">
                  <a:solidFill>
                    <a:srgbClr val="32308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Vulnerability Maps</a:t>
              </a:r>
            </a:p>
          </p:txBody>
        </p:sp>
        <p:sp>
          <p:nvSpPr>
            <p:cNvPr id="188" name="From EU scale to BUILDING scale"/>
            <p:cNvSpPr txBox="1"/>
            <p:nvPr/>
          </p:nvSpPr>
          <p:spPr>
            <a:xfrm>
              <a:off x="139744" y="4267827"/>
              <a:ext cx="5976558" cy="11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defTabSz="457200">
                <a:tabLst>
                  <a:tab pos="1066800" algn="l"/>
                </a:tabLst>
                <a:defRPr sz="3500">
                  <a:solidFill>
                    <a:srgbClr val="FF26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From EU scale to BUILDING scale</a:t>
              </a:r>
            </a:p>
          </p:txBody>
        </p:sp>
      </p:grpSp>
      <p:grpSp>
        <p:nvGrpSpPr>
          <p:cNvPr id="192" name="Grup"/>
          <p:cNvGrpSpPr/>
          <p:nvPr/>
        </p:nvGrpSpPr>
        <p:grpSpPr>
          <a:xfrm>
            <a:off x="6633122" y="7482788"/>
            <a:ext cx="4959359" cy="2081489"/>
            <a:chOff x="0" y="0"/>
            <a:chExt cx="4959357" cy="2081488"/>
          </a:xfrm>
        </p:grpSpPr>
        <p:sp>
          <p:nvSpPr>
            <p:cNvPr id="190" name="Rectangle arrodonit"/>
            <p:cNvSpPr/>
            <p:nvPr/>
          </p:nvSpPr>
          <p:spPr>
            <a:xfrm>
              <a:off x="19050" y="203278"/>
              <a:ext cx="4940308" cy="1674932"/>
            </a:xfrm>
            <a:prstGeom prst="roundRect">
              <a:avLst>
                <a:gd name="adj" fmla="val 9400"/>
              </a:avLst>
            </a:prstGeom>
            <a:solidFill>
              <a:srgbClr val="00FD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chemeClr val="accent4">
                      <a:hueOff val="-1081314"/>
                      <a:satOff val="4338"/>
                      <a:lumOff val="-8931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1" name="KEY TOOL For Flood Risk Management Plans in the EU FLOOD DIRECTIVE"/>
            <p:cNvSpPr txBox="1"/>
            <p:nvPr/>
          </p:nvSpPr>
          <p:spPr>
            <a:xfrm>
              <a:off x="0" y="0"/>
              <a:ext cx="4948699" cy="20814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26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r>
                <a:t>KEY TOOL For Flood Risk Management Plans in the EU FLOOD DIRECTIVE</a:t>
              </a:r>
            </a:p>
          </p:txBody>
        </p:sp>
      </p:grpSp>
      <p:sp>
        <p:nvSpPr>
          <p:cNvPr id="193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 anchor="t"/>
          <a:lstStyle/>
          <a:p>
            <a:pPr algn="l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1">
                <a:solidFill>
                  <a:srgbClr val="FFFFFF"/>
                </a:solidFill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196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194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5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i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sp>
        <p:nvSpPr>
          <p:cNvPr id="197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  <p:pic>
        <p:nvPicPr>
          <p:cNvPr id="198" name="ANYWHERE8.jpeg" descr="ANYWHERE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255" y="5504910"/>
            <a:ext cx="4608356" cy="2515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A4Cat-1200x732.jpeg" descr="A4Cat-1200x73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21164" y="20294"/>
            <a:ext cx="6635416" cy="4047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A4Cor_Centre_commandement.jpeg" descr="A4Cor_Centre_commandement.jpeg"/>
          <p:cNvPicPr>
            <a:picLocks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14930" y="-458146"/>
            <a:ext cx="6177935" cy="4348934"/>
          </a:xfrm>
          <a:prstGeom prst="rect">
            <a:avLst/>
          </a:prstGeom>
        </p:spPr>
      </p:pic>
      <p:pic>
        <p:nvPicPr>
          <p:cNvPr id="202" name="Captura de Pantalla 2019-09-16 a les 17.46.51.png" descr="Captura de Pantalla 2019-09-16 a les 17.46.51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9550" y="7439052"/>
            <a:ext cx="12490351" cy="22537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Captura de Pantalla 2019-09-16 a les 17.45.43.png" descr="Captura de Pantalla 2019-09-16 a les 17.45.43.png"/>
          <p:cNvPicPr>
            <a:picLocks noChangeAspect="1"/>
          </p:cNvPicPr>
          <p:nvPr/>
        </p:nvPicPr>
        <p:blipFill rotWithShape="1">
          <a:blip r:embed="rId5">
            <a:extLst/>
          </a:blip>
          <a:srcRect t="2644"/>
          <a:stretch/>
        </p:blipFill>
        <p:spPr>
          <a:xfrm>
            <a:off x="203596" y="5118286"/>
            <a:ext cx="12502358" cy="2468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49620D3-DC7B-CD4E-8656-0236CF92125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0" r="4983" b="6285"/>
          <a:stretch/>
        </p:blipFill>
        <p:spPr>
          <a:xfrm>
            <a:off x="203596" y="2945181"/>
            <a:ext cx="12496305" cy="2387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ANYWHERE2.jpeg" descr="ANYWHERE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00514" y="0"/>
            <a:ext cx="8033114" cy="9767280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(but can be implemented ANYWHERE in EUROPE…)"/>
          <p:cNvSpPr txBox="1"/>
          <p:nvPr/>
        </p:nvSpPr>
        <p:spPr>
          <a:xfrm>
            <a:off x="137463" y="8718368"/>
            <a:ext cx="470103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i="1">
                <a:solidFill>
                  <a:srgbClr val="22228B"/>
                </a:solidFill>
                <a:latin typeface="TradeGothicNo.2"/>
                <a:ea typeface="TradeGothicNo.2"/>
                <a:cs typeface="TradeGothicNo.2"/>
                <a:sym typeface="TradeGothicNo.2"/>
              </a:defRPr>
            </a:lvl1pPr>
          </a:lstStyle>
          <a:p>
            <a:r>
              <a:rPr dirty="0"/>
              <a:t>(but can be implemented ANYWHERE in EUROPE…)</a:t>
            </a:r>
          </a:p>
        </p:txBody>
      </p:sp>
      <p:pic>
        <p:nvPicPr>
          <p:cNvPr id="208" name="Logo Anywhere 2017 Horizontal-small.png" descr="Logo Anywhere 2017 Horizontal-smal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443" y="142269"/>
            <a:ext cx="4507074" cy="1108063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OPERATIONAL…"/>
          <p:cNvSpPr txBox="1"/>
          <p:nvPr/>
        </p:nvSpPr>
        <p:spPr>
          <a:xfrm>
            <a:off x="91135" y="2660687"/>
            <a:ext cx="4909379" cy="2547675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>
                <a:latin typeface="Optima"/>
                <a:ea typeface="Optima"/>
                <a:cs typeface="Optima"/>
                <a:sym typeface="Optima"/>
              </a:defRPr>
            </a:pPr>
            <a:r>
              <a:t>OPERATIONAL </a:t>
            </a:r>
          </a:p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>
                <a:latin typeface="Optima"/>
                <a:ea typeface="Optima"/>
                <a:cs typeface="Optima"/>
                <a:sym typeface="Optima"/>
              </a:defRPr>
            </a:pPr>
            <a:r>
              <a:t>from </a:t>
            </a:r>
          </a:p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>
                <a:latin typeface="Optima"/>
                <a:ea typeface="Optima"/>
                <a:cs typeface="Optima"/>
                <a:sym typeface="Optima"/>
              </a:defRPr>
            </a:pPr>
            <a:r>
              <a:t>OCTOBER 2018</a:t>
            </a:r>
          </a:p>
        </p:txBody>
      </p:sp>
      <p:sp>
        <p:nvSpPr>
          <p:cNvPr id="210" name="SPAIN (national)"/>
          <p:cNvSpPr txBox="1"/>
          <p:nvPr/>
        </p:nvSpPr>
        <p:spPr>
          <a:xfrm>
            <a:off x="5444094" y="8150481"/>
            <a:ext cx="2775124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lumOff val="-135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SPAIN (national)</a:t>
            </a:r>
          </a:p>
        </p:txBody>
      </p:sp>
      <p:sp>
        <p:nvSpPr>
          <p:cNvPr id="211" name="7 Pilot Sites: Operational Demonstrations"/>
          <p:cNvSpPr txBox="1"/>
          <p:nvPr/>
        </p:nvSpPr>
        <p:spPr>
          <a:xfrm>
            <a:off x="122469" y="940179"/>
            <a:ext cx="12874359" cy="1040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5500"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7 Pilot Sites: Operational Demonstrations</a:t>
            </a:r>
          </a:p>
        </p:txBody>
      </p:sp>
      <p:sp>
        <p:nvSpPr>
          <p:cNvPr id="212" name="Corsica"/>
          <p:cNvSpPr txBox="1"/>
          <p:nvPr/>
        </p:nvSpPr>
        <p:spPr>
          <a:xfrm>
            <a:off x="9345948" y="6829681"/>
            <a:ext cx="1372215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Corsica</a:t>
            </a:r>
          </a:p>
        </p:txBody>
      </p:sp>
      <p:sp>
        <p:nvSpPr>
          <p:cNvPr id="213" name="Liguria"/>
          <p:cNvSpPr txBox="1"/>
          <p:nvPr/>
        </p:nvSpPr>
        <p:spPr>
          <a:xfrm>
            <a:off x="9301777" y="6118481"/>
            <a:ext cx="1257357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Liguria</a:t>
            </a:r>
          </a:p>
        </p:txBody>
      </p:sp>
      <p:sp>
        <p:nvSpPr>
          <p:cNvPr id="214" name="Canton Bern"/>
          <p:cNvSpPr txBox="1"/>
          <p:nvPr/>
        </p:nvSpPr>
        <p:spPr>
          <a:xfrm>
            <a:off x="8527105" y="5318381"/>
            <a:ext cx="2171701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Canton Bern</a:t>
            </a:r>
          </a:p>
        </p:txBody>
      </p:sp>
      <p:sp>
        <p:nvSpPr>
          <p:cNvPr id="215" name="Catalonia"/>
          <p:cNvSpPr txBox="1"/>
          <p:nvPr/>
        </p:nvSpPr>
        <p:spPr>
          <a:xfrm>
            <a:off x="7158513" y="6296281"/>
            <a:ext cx="1657686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Catalonia</a:t>
            </a:r>
          </a:p>
        </p:txBody>
      </p:sp>
      <p:sp>
        <p:nvSpPr>
          <p:cNvPr id="216" name="Rogaland"/>
          <p:cNvSpPr txBox="1"/>
          <p:nvPr/>
        </p:nvSpPr>
        <p:spPr>
          <a:xfrm>
            <a:off x="8038032" y="2310233"/>
            <a:ext cx="167643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Rogaland</a:t>
            </a:r>
          </a:p>
        </p:txBody>
      </p:sp>
      <p:sp>
        <p:nvSpPr>
          <p:cNvPr id="217" name="South Savo"/>
          <p:cNvSpPr txBox="1"/>
          <p:nvPr/>
        </p:nvSpPr>
        <p:spPr>
          <a:xfrm>
            <a:off x="10619242" y="2310233"/>
            <a:ext cx="200041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South Savo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7576985-A056-BA4B-AC9E-2F0A35B2A4F7}"/>
              </a:ext>
            </a:extLst>
          </p:cNvPr>
          <p:cNvSpPr/>
          <p:nvPr/>
        </p:nvSpPr>
        <p:spPr>
          <a:xfrm>
            <a:off x="10581107" y="5318381"/>
            <a:ext cx="822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(CH)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9A1F339-1A76-A440-AFFF-147C4F491465}"/>
              </a:ext>
            </a:extLst>
          </p:cNvPr>
          <p:cNvSpPr/>
          <p:nvPr/>
        </p:nvSpPr>
        <p:spPr>
          <a:xfrm>
            <a:off x="10533877" y="6133721"/>
            <a:ext cx="6463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(IT)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0D49FE4-A311-E84A-A486-537968327C66}"/>
              </a:ext>
            </a:extLst>
          </p:cNvPr>
          <p:cNvSpPr/>
          <p:nvPr/>
        </p:nvSpPr>
        <p:spPr>
          <a:xfrm>
            <a:off x="10607335" y="6844921"/>
            <a:ext cx="772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(FR)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80155F43-4C78-CE4F-BAEF-B87AD9EF376F}"/>
              </a:ext>
            </a:extLst>
          </p:cNvPr>
          <p:cNvSpPr/>
          <p:nvPr/>
        </p:nvSpPr>
        <p:spPr>
          <a:xfrm>
            <a:off x="8143826" y="6673747"/>
            <a:ext cx="76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(ES)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BA7115F-B415-484E-84CC-182FD5FF14B7}"/>
              </a:ext>
            </a:extLst>
          </p:cNvPr>
          <p:cNvSpPr/>
          <p:nvPr/>
        </p:nvSpPr>
        <p:spPr>
          <a:xfrm>
            <a:off x="11978138" y="2668893"/>
            <a:ext cx="6415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(FI)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71932E5-9219-8E4A-9A86-9ADFB14E5A23}"/>
              </a:ext>
            </a:extLst>
          </p:cNvPr>
          <p:cNvSpPr/>
          <p:nvPr/>
        </p:nvSpPr>
        <p:spPr>
          <a:xfrm>
            <a:off x="9002856" y="2653719"/>
            <a:ext cx="833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004D80"/>
                </a:solidFill>
              </a:rPr>
              <a:t>(NO)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íto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566674">
              <a:defRPr sz="7760"/>
            </a:pPr>
            <a:endParaRPr/>
          </a:p>
        </p:txBody>
      </p:sp>
      <p:sp>
        <p:nvSpPr>
          <p:cNvPr id="220" name="Cos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ANYWHERE1.jpeg" descr="ANYWHERE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4777" y="0"/>
            <a:ext cx="13354354" cy="9817528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Oval">
            <a:hlinkClick r:id="rId3"/>
          </p:cNvPr>
          <p:cNvSpPr/>
          <p:nvPr/>
        </p:nvSpPr>
        <p:spPr>
          <a:xfrm>
            <a:off x="393700" y="8138864"/>
            <a:ext cx="2076599" cy="1309936"/>
          </a:xfrm>
          <a:prstGeom prst="ellipse">
            <a:avLst/>
          </a:prstGeom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6" name="www.anywhere-h2020.eu">
            <a:hlinkClick r:id="rId3"/>
            <a:extLst>
              <a:ext uri="{FF2B5EF4-FFF2-40B4-BE49-F238E27FC236}">
                <a16:creationId xmlns:a16="http://schemas.microsoft.com/office/drawing/2014/main" id="{A020AAED-942B-DD45-9A49-580FFE84B7DD}"/>
              </a:ext>
            </a:extLst>
          </p:cNvPr>
          <p:cNvSpPr txBox="1"/>
          <p:nvPr/>
        </p:nvSpPr>
        <p:spPr>
          <a:xfrm>
            <a:off x="7490377" y="8964302"/>
            <a:ext cx="53925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600">
                <a:solidFill>
                  <a:srgbClr val="33333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3400" u="sng" dirty="0">
                <a:solidFill>
                  <a:schemeClr val="accent2"/>
                </a:solidFill>
                <a:uFill>
                  <a:solidFill>
                    <a:srgbClr val="0000FF"/>
                  </a:solidFill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www.anywhere-h2020.eu</a:t>
            </a:r>
            <a:r>
              <a:rPr dirty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264</Words>
  <Application>Microsoft Macintosh PowerPoint</Application>
  <PresentationFormat>Personalizado</PresentationFormat>
  <Paragraphs>63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1" baseType="lpstr">
      <vt:lpstr>Gill Sans</vt:lpstr>
      <vt:lpstr>Helvetica</vt:lpstr>
      <vt:lpstr>Helvetica Neue</vt:lpstr>
      <vt:lpstr>Helvetica Neue Light</vt:lpstr>
      <vt:lpstr>Helvetica Neue Medium</vt:lpstr>
      <vt:lpstr>Helvetica Neue Thin</vt:lpstr>
      <vt:lpstr>Marker Felt</vt:lpstr>
      <vt:lpstr>Monaco</vt:lpstr>
      <vt:lpstr>Optima</vt:lpstr>
      <vt:lpstr>TradeGothicNo.2</vt:lpstr>
      <vt:lpstr>White</vt:lpstr>
      <vt:lpstr>Presentación de PowerPoint</vt:lpstr>
      <vt:lpstr>Presentación de PowerPoint</vt:lpstr>
      <vt:lpstr>Challenges to Goals</vt:lpstr>
      <vt:lpstr>Presentación de PowerPoint</vt:lpstr>
      <vt:lpstr>Presentación de PowerPoint</vt:lpstr>
      <vt:lpstr>ANYWHERE A4EU capabilities</vt:lpstr>
      <vt:lpstr>ANYWHERE A4EU capabilities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Daniel Sempere</cp:lastModifiedBy>
  <cp:revision>6</cp:revision>
  <dcterms:modified xsi:type="dcterms:W3CDTF">2019-10-14T16:55:43Z</dcterms:modified>
</cp:coreProperties>
</file>