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1" r:id="rId4"/>
    <p:sldId id="262" r:id="rId5"/>
    <p:sldId id="263" r:id="rId6"/>
    <p:sldId id="264" r:id="rId7"/>
    <p:sldId id="267" r:id="rId8"/>
    <p:sldId id="268" r:id="rId9"/>
    <p:sldId id="279" r:id="rId10"/>
    <p:sldId id="281" r:id="rId11"/>
    <p:sldId id="282" r:id="rId12"/>
    <p:sldId id="283" r:id="rId13"/>
    <p:sldId id="284" r:id="rId14"/>
    <p:sldId id="285" r:id="rId15"/>
    <p:sldId id="288" r:id="rId16"/>
    <p:sldId id="289" r:id="rId17"/>
    <p:sldId id="291" r:id="rId18"/>
    <p:sldId id="292" r:id="rId19"/>
    <p:sldId id="293" r:id="rId20"/>
    <p:sldId id="295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1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2.ti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ti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8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del títol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marR="0" algn="ctr" defTabSz="584200">
              <a:defRPr sz="8000" b="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 del títol</a:t>
            </a:r>
          </a:p>
        </p:txBody>
      </p:sp>
      <p:sp>
        <p:nvSpPr>
          <p:cNvPr id="13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marR="0" indent="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marR="0" indent="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marR="0" indent="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marR="0" indent="0" algn="ctr" defTabSz="584200">
              <a:spcBef>
                <a:spcPts val="0"/>
              </a:spcBef>
              <a:buSzTx/>
              <a:buNone/>
              <a:defRPr sz="32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sc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del títol"/>
          <p:cNvSpPr txBox="1">
            <a:spLocks noGrp="1"/>
          </p:cNvSpPr>
          <p:nvPr>
            <p:ph type="title"/>
          </p:nvPr>
        </p:nvSpPr>
        <p:spPr>
          <a:xfrm>
            <a:off x="1447800" y="101600"/>
            <a:ext cx="10795000" cy="1231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 b="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Text del títol</a:t>
            </a:r>
          </a:p>
        </p:txBody>
      </p:sp>
      <p:sp>
        <p:nvSpPr>
          <p:cNvPr id="29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1422400" y="1828800"/>
            <a:ext cx="10833100" cy="3136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414234" marR="0" indent="-414234" defTabSz="457200">
              <a:lnSpc>
                <a:spcPts val="4000"/>
              </a:lnSpc>
              <a:spcBef>
                <a:spcPts val="100"/>
              </a:spcBef>
              <a:buSzPct val="70000"/>
              <a:buBlip>
                <a:blip r:embed="rId3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  <a:lvl2pPr marL="1023834" marR="0" indent="-642834" defTabSz="457200">
              <a:lnSpc>
                <a:spcPts val="4000"/>
              </a:lnSpc>
              <a:spcBef>
                <a:spcPts val="100"/>
              </a:spcBef>
              <a:buSzPct val="70000"/>
              <a:buBlip>
                <a:blip r:embed="rId3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2pPr>
            <a:lvl3pPr marL="1023834" marR="0" indent="-630134" defTabSz="457200">
              <a:lnSpc>
                <a:spcPts val="4000"/>
              </a:lnSpc>
              <a:spcBef>
                <a:spcPts val="100"/>
              </a:spcBef>
              <a:buSzPct val="70000"/>
              <a:buBlip>
                <a:blip r:embed="rId3"/>
              </a:buBlip>
              <a:tabLst>
                <a:tab pos="1511300" algn="l"/>
              </a:tabLst>
              <a:defRPr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3pPr>
            <a:lvl4pPr marL="680934" marR="0" indent="-299933" defTabSz="457200">
              <a:lnSpc>
                <a:spcPts val="4000"/>
              </a:lnSpc>
              <a:spcBef>
                <a:spcPts val="100"/>
              </a:spcBef>
              <a:buSzPct val="70000"/>
              <a:buBlip>
                <a:blip r:embed="rId3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4pPr>
            <a:lvl5pPr marL="680934" marR="0" indent="-299933" defTabSz="457200">
              <a:lnSpc>
                <a:spcPts val="4000"/>
              </a:lnSpc>
              <a:spcBef>
                <a:spcPts val="100"/>
              </a:spcBef>
              <a:buSzPct val="70000"/>
              <a:buBlip>
                <a:blip r:embed="rId3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pic>
        <p:nvPicPr>
          <p:cNvPr id="30" name="Logo Anywhere 2017.pdf" descr="Logo Anywhere 2017.pdf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6589" y="-182609"/>
            <a:ext cx="1832197" cy="18321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31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271603" y="9216531"/>
            <a:ext cx="399594" cy="415241"/>
          </a:xfrm>
          <a:prstGeom prst="rect">
            <a:avLst/>
          </a:prstGeom>
          <a:effectLst>
            <a:outerShdw blurRad="50800" dist="38100" dir="222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600"/>
              </a:lnSpc>
              <a:tabLst>
                <a:tab pos="355600" algn="l"/>
                <a:tab pos="698500" algn="l"/>
                <a:tab pos="1066800" algn="l"/>
                <a:tab pos="1422400" algn="l"/>
                <a:tab pos="1765300" algn="l"/>
                <a:tab pos="2133600" algn="l"/>
                <a:tab pos="2489200" algn="l"/>
                <a:tab pos="2857500" algn="l"/>
                <a:tab pos="3200400" algn="l"/>
                <a:tab pos="3556000" algn="l"/>
                <a:tab pos="3924300" algn="l"/>
                <a:tab pos="4267200" algn="l"/>
              </a:tabLst>
              <a:defRPr sz="2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estra n.º 5 copia (còpia)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nondations-l-eau-devrait-encore-monter.jpg" descr="Inondations-l-eau-devrait-encore-monter.jpg"/>
          <p:cNvPicPr>
            <a:picLocks noChangeAspect="1"/>
          </p:cNvPicPr>
          <p:nvPr/>
        </p:nvPicPr>
        <p:blipFill>
          <a:blip r:embed="rId2" cstate="hqprint">
            <a:alphaModFix amt="82258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035192"/>
            <a:ext cx="13004800" cy="2515502"/>
          </a:xfrm>
          <a:prstGeom prst="rect">
            <a:avLst/>
          </a:prstGeom>
          <a:ln w="12700">
            <a:miter lim="400000"/>
          </a:ln>
          <a:effectLst>
            <a:reflection stA="34943" endPos="40000" dir="5400000" sy="-100000" algn="bl" rotWithShape="0"/>
          </a:effectLst>
        </p:spPr>
      </p:pic>
      <p:pic>
        <p:nvPicPr>
          <p:cNvPr id="39" name="Logo Anywhere 2017.pdf" descr="Logo Anywhere 2017.pdf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6589" y="-182609"/>
            <a:ext cx="1832197" cy="18321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40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estra n.º 5 copia (còpia)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aris-crue-degats-des-eaux.jpg" descr="paris-crue-degats-des-eaux.jpg"/>
          <p:cNvPicPr>
            <a:picLocks noChangeAspect="1"/>
          </p:cNvPicPr>
          <p:nvPr/>
        </p:nvPicPr>
        <p:blipFill>
          <a:blip r:embed="rId2" cstate="hqprint">
            <a:alphaModFix amt="82258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323723"/>
            <a:ext cx="13004800" cy="2575990"/>
          </a:xfrm>
          <a:prstGeom prst="rect">
            <a:avLst/>
          </a:prstGeom>
          <a:ln w="12700">
            <a:miter lim="400000"/>
          </a:ln>
          <a:effectLst>
            <a:reflection stA="34943" endPos="40000" dir="5400000" sy="-100000" algn="bl" rotWithShape="0"/>
          </a:effectLst>
        </p:spPr>
      </p:pic>
      <p:pic>
        <p:nvPicPr>
          <p:cNvPr id="48" name="Logo Anywhere 2017.pdf" descr="Logo Anywhere 2017.pdf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2587" y="-266771"/>
            <a:ext cx="2386199" cy="2386198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49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aestra n.º 5 copia (còpia)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aris-crue-degats-des-eaux.jpg" descr="paris-crue-degats-des-eaux.jpg"/>
          <p:cNvPicPr>
            <a:picLocks noChangeAspect="1"/>
          </p:cNvPicPr>
          <p:nvPr/>
        </p:nvPicPr>
        <p:blipFill>
          <a:blip r:embed="rId2" cstate="hqprint">
            <a:alphaModFix amt="82258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" y="0"/>
            <a:ext cx="13004803" cy="1906053"/>
          </a:xfrm>
          <a:prstGeom prst="rect">
            <a:avLst/>
          </a:prstGeom>
          <a:ln w="12700">
            <a:miter lim="400000"/>
          </a:ln>
          <a:effectLst>
            <a:reflection stA="34943" endPos="40000" dir="5400000" sy="-100000" algn="bl" rotWithShape="0"/>
          </a:effectLst>
        </p:spPr>
      </p:pic>
      <p:pic>
        <p:nvPicPr>
          <p:cNvPr id="57" name="Logo Anywhere 2017.pdf" descr="Logo Anywhere 2017.pdf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6589" y="-182609"/>
            <a:ext cx="1832197" cy="18321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58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599" y="9258300"/>
            <a:ext cx="342901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"/>
          <p:cNvSpPr/>
          <p:nvPr/>
        </p:nvSpPr>
        <p:spPr>
          <a:xfrm>
            <a:off x="-12700" y="-12700"/>
            <a:ext cx="13030200" cy="97917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  <a:effectLst>
            <a:outerShdw blurRad="25400" dist="25400" dir="18900000" rotWithShape="0">
              <a:srgbClr val="000000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defTabSz="457200">
              <a:lnSpc>
                <a:spcPts val="5000"/>
              </a:lnSpc>
              <a:tabLst>
                <a:tab pos="1066800" algn="l"/>
              </a:tabLst>
              <a:defRPr sz="42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onaco"/>
                <a:ea typeface="Monaco"/>
                <a:cs typeface="Monaco"/>
                <a:sym typeface="Monaco"/>
              </a:defRPr>
            </a:pPr>
            <a:endParaRPr/>
          </a:p>
        </p:txBody>
      </p:sp>
      <p:sp>
        <p:nvSpPr>
          <p:cNvPr id="75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0767" y="9258300"/>
            <a:ext cx="363266" cy="346711"/>
          </a:xfrm>
          <a:prstGeom prst="rect">
            <a:avLst/>
          </a:prstGeom>
          <a:effectLst>
            <a:outerShdw blurRad="25400" dist="25400" dir="1890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100"/>
              </a:lnSpc>
              <a:tabLst>
                <a:tab pos="1066800" algn="l"/>
              </a:tabLst>
              <a:defRPr sz="1800">
                <a:solidFill>
                  <a:srgbClr val="FFFFFF"/>
                </a:solidFill>
                <a:uFillTx/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NYWHERE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Logo Anywhere 2017.pdf" descr="Logo Anywhere 2017.pdf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6589" y="-182609"/>
            <a:ext cx="1832197" cy="18321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92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sca copia 2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1363937833_149671_1363943416_album_normal.jpg" descr="1363937833_149671_1363943416_album_normal.jpg"/>
          <p:cNvPicPr>
            <a:picLocks noChangeAspect="1"/>
          </p:cNvPicPr>
          <p:nvPr/>
        </p:nvPicPr>
        <p:blipFill>
          <a:blip r:embed="rId3" cstate="hqprint">
            <a:alphaModFix amt="62888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-212329"/>
            <a:ext cx="13004801" cy="2460097"/>
          </a:xfrm>
          <a:prstGeom prst="rect">
            <a:avLst/>
          </a:prstGeom>
          <a:ln w="12700">
            <a:miter lim="400000"/>
          </a:ln>
          <a:effectLst>
            <a:reflection stA="34943" endPos="40000" dir="5400000" sy="-100000" algn="bl" rotWithShape="0"/>
          </a:effectLst>
        </p:spPr>
      </p:pic>
      <p:sp>
        <p:nvSpPr>
          <p:cNvPr id="100" name="Text del títol"/>
          <p:cNvSpPr txBox="1">
            <a:spLocks noGrp="1"/>
          </p:cNvSpPr>
          <p:nvPr>
            <p:ph type="title"/>
          </p:nvPr>
        </p:nvSpPr>
        <p:spPr>
          <a:xfrm>
            <a:off x="1066800" y="3048000"/>
            <a:ext cx="10795000" cy="1231900"/>
          </a:xfrm>
          <a:prstGeom prst="rect">
            <a:avLst/>
          </a:prstGeom>
        </p:spPr>
        <p:txBody>
          <a:bodyPr/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 b="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Text del títol</a:t>
            </a:r>
          </a:p>
        </p:txBody>
      </p:sp>
      <p:sp>
        <p:nvSpPr>
          <p:cNvPr id="101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1079500" y="5080000"/>
            <a:ext cx="10833100" cy="3136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/>
          <a:lstStyle>
            <a:lvl1pPr marL="414234" marR="0" indent="-4142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4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  <a:lvl2pPr marL="1023834" marR="0" indent="-6428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4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2pPr>
            <a:lvl3pPr marL="1023834" marR="0" indent="-6301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4"/>
              </a:buBlip>
              <a:tabLst>
                <a:tab pos="1905000" algn="l"/>
              </a:tabLst>
              <a:defRPr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3pPr>
            <a:lvl4pPr marL="680934" marR="0" indent="-299934" algn="ctr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4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4pPr>
            <a:lvl5pPr marL="680934" marR="0" indent="-299934" algn="ctr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4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pic>
        <p:nvPicPr>
          <p:cNvPr id="102" name="Logo Anywhere 2017.pdf" descr="Logo Anywhere 2017.pdf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6589" y="-182609"/>
            <a:ext cx="1832197" cy="1832196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FFFFFF">
                <a:alpha val="75000"/>
              </a:srgbClr>
            </a:outerShdw>
          </a:effectLst>
        </p:spPr>
      </p:pic>
      <p:sp>
        <p:nvSpPr>
          <p:cNvPr id="103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271603" y="9216531"/>
            <a:ext cx="399594" cy="412117"/>
          </a:xfrm>
          <a:prstGeom prst="rect">
            <a:avLst/>
          </a:prstGeom>
          <a:effectLst>
            <a:outerShdw blurRad="50800" dist="38100" dir="222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600"/>
              </a:lnSpc>
              <a:tabLst>
                <a:tab pos="355600" algn="l"/>
                <a:tab pos="698500" algn="l"/>
                <a:tab pos="1066800" algn="l"/>
                <a:tab pos="1422400" algn="l"/>
                <a:tab pos="1765300" algn="l"/>
                <a:tab pos="2133600" algn="l"/>
                <a:tab pos="2489200" algn="l"/>
                <a:tab pos="2857500" algn="l"/>
                <a:tab pos="3200400" algn="l"/>
                <a:tab pos="3556000" algn="l"/>
                <a:tab pos="3924300" algn="l"/>
                <a:tab pos="4267200" algn="l"/>
              </a:tabLst>
              <a:defRPr sz="2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RAHI 2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Logo_simple_CRAHI.pdf" descr="Logo_simple_CRAHI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60100" y="8864600"/>
            <a:ext cx="1993900" cy="8646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tall.pdf" descr="tall.pdf"/>
          <p:cNvPicPr>
            <a:picLocks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5400000" flipH="1">
            <a:off x="-4791143" y="4130742"/>
            <a:ext cx="10382386" cy="1028701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112" name="TECNIO BLANC.png" descr="TECNIO BLANC.png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294379" y="8638278"/>
            <a:ext cx="1397001" cy="610217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 del títol"/>
          <p:cNvSpPr txBox="1">
            <a:spLocks noGrp="1"/>
          </p:cNvSpPr>
          <p:nvPr>
            <p:ph type="title"/>
          </p:nvPr>
        </p:nvSpPr>
        <p:spPr>
          <a:xfrm>
            <a:off x="1447800" y="101600"/>
            <a:ext cx="10795000" cy="1231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/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 b="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Text del títol</a:t>
            </a:r>
          </a:p>
        </p:txBody>
      </p:sp>
      <p:sp>
        <p:nvSpPr>
          <p:cNvPr id="114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1422400" y="1828800"/>
            <a:ext cx="10833100" cy="3136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/>
          <a:lstStyle>
            <a:lvl1pPr marL="414234" marR="0" indent="-4142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6"/>
              </a:buBlip>
              <a:tabLst>
                <a:tab pos="1511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  <a:lvl2pPr marL="1023834" marR="0" indent="-6428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6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2pPr>
            <a:lvl3pPr marL="1023834" marR="0" indent="-630134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6"/>
              </a:buBlip>
              <a:tabLst>
                <a:tab pos="1905000" algn="l"/>
              </a:tabLst>
              <a:defRPr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3pPr>
            <a:lvl4pPr marL="680934" marR="0" indent="-299934" algn="ctr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6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4pPr>
            <a:lvl5pPr marL="680934" marR="0" indent="-299934" algn="ctr" defTabSz="457200">
              <a:lnSpc>
                <a:spcPts val="4000"/>
              </a:lnSpc>
              <a:spcBef>
                <a:spcPts val="100"/>
              </a:spcBef>
              <a:buClr>
                <a:srgbClr val="000000"/>
              </a:buClr>
              <a:buSzPct val="70000"/>
              <a:buFont typeface="Gill Sans"/>
              <a:buBlip>
                <a:blip r:embed="rId6"/>
              </a:buBlip>
              <a:tabLst>
                <a:tab pos="1892300" algn="l"/>
              </a:tabLst>
              <a:defRPr sz="3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15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271603" y="9216531"/>
            <a:ext cx="399594" cy="412117"/>
          </a:xfrm>
          <a:prstGeom prst="rect">
            <a:avLst/>
          </a:prstGeom>
          <a:effectLst>
            <a:outerShdw blurRad="50800" dist="38100" dir="222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600"/>
              </a:lnSpc>
              <a:tabLst>
                <a:tab pos="355600" algn="l"/>
                <a:tab pos="698500" algn="l"/>
                <a:tab pos="1066800" algn="l"/>
                <a:tab pos="1422400" algn="l"/>
                <a:tab pos="1765300" algn="l"/>
                <a:tab pos="2133600" algn="l"/>
                <a:tab pos="2489200" algn="l"/>
                <a:tab pos="2857500" algn="l"/>
                <a:tab pos="3200400" algn="l"/>
                <a:tab pos="3556000" algn="l"/>
                <a:tab pos="3924300" algn="l"/>
                <a:tab pos="4267200" algn="l"/>
              </a:tabLst>
              <a:defRPr sz="2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 blanco copia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0767" y="9258300"/>
            <a:ext cx="363266" cy="374613"/>
          </a:xfrm>
          <a:prstGeom prst="rect">
            <a:avLst/>
          </a:prstGeom>
          <a:effectLst>
            <a:outerShdw blurRad="25400" dist="25400" dir="1890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100"/>
              </a:lnSpc>
              <a:tabLst>
                <a:tab pos="1066800" algn="l"/>
              </a:tabLst>
              <a:defRPr sz="1800">
                <a:solidFill>
                  <a:srgbClr val="FFFFFF"/>
                </a:solidFill>
                <a:uFillTx/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atrón n.º 12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asted.pdf" descr="pasted.pdf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3200" y="-520700"/>
            <a:ext cx="14388863" cy="1511300"/>
          </a:xfrm>
          <a:prstGeom prst="rect">
            <a:avLst/>
          </a:prstGeom>
          <a:ln w="12700">
            <a:miter lim="400000"/>
          </a:ln>
          <a:effectLst>
            <a:outerShdw blurRad="76200" dist="76200" dir="7740000" rotWithShape="0">
              <a:srgbClr val="000000">
                <a:alpha val="40000"/>
              </a:srgbClr>
            </a:outerShdw>
          </a:effectLst>
        </p:spPr>
      </p:pic>
      <p:pic>
        <p:nvPicPr>
          <p:cNvPr id="130" name="pasted1.pdf" descr="pasted1.pdf"/>
          <p:cNvPicPr>
            <a:picLocks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10109199" y="-1752600"/>
            <a:ext cx="1333501" cy="4584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1" name="Hydrometeorology in Catalunya"/>
          <p:cNvSpPr txBox="1"/>
          <p:nvPr/>
        </p:nvSpPr>
        <p:spPr>
          <a:xfrm>
            <a:off x="50800" y="-127000"/>
            <a:ext cx="11645900" cy="1066800"/>
          </a:xfrm>
          <a:prstGeom prst="rect">
            <a:avLst/>
          </a:prstGeom>
          <a:ln w="12700">
            <a:miter lim="400000"/>
          </a:ln>
          <a:effectLst>
            <a:outerShdw blurRad="76200" dist="76200" dir="7740000" rotWithShape="0">
              <a:srgbClr val="000000">
                <a:alpha val="8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8100" tIns="38100" rIns="38100" bIns="38100">
            <a:spAutoFit/>
          </a:bodyPr>
          <a:lstStyle>
            <a:lvl1pPr algn="l" defTabSz="457200">
              <a:lnSpc>
                <a:spcPts val="4000"/>
              </a:lnSpc>
              <a:tabLst>
                <a:tab pos="1066800" algn="l"/>
                <a:tab pos="11684000" algn="l"/>
              </a:tabLst>
              <a:defRPr sz="3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Hydrometeorology in Catalunya</a:t>
            </a:r>
          </a:p>
        </p:txBody>
      </p:sp>
      <p:pic>
        <p:nvPicPr>
          <p:cNvPr id="132" name="Logo_CRAHI_simple.png" descr="Logo_CRAHI_simple.png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200" y="190225"/>
            <a:ext cx="1854200" cy="800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logo_ACA.pdf" descr="logo_ACA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833100" y="203200"/>
            <a:ext cx="766679" cy="787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logoSMC-1.pdf" descr="logoSMC-1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734800" y="203200"/>
            <a:ext cx="1206500" cy="7874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Nivell del cos u…"/>
          <p:cNvSpPr txBox="1">
            <a:spLocks noGrp="1"/>
          </p:cNvSpPr>
          <p:nvPr>
            <p:ph type="body" idx="1"/>
          </p:nvPr>
        </p:nvSpPr>
        <p:spPr>
          <a:xfrm>
            <a:off x="1270000" y="2768600"/>
            <a:ext cx="10452100" cy="5702300"/>
          </a:xfrm>
          <a:prstGeom prst="rect">
            <a:avLst/>
          </a:prstGeom>
        </p:spPr>
        <p:txBody>
          <a:bodyPr lIns="38100" tIns="38100" rIns="38100" bIns="38100" anchor="ctr"/>
          <a:lstStyle>
            <a:lvl1pPr marL="616937" marR="0" indent="-388337" defTabSz="457200">
              <a:lnSpc>
                <a:spcPts val="4500"/>
              </a:lnSpc>
              <a:spcBef>
                <a:spcPts val="2600"/>
              </a:spcBef>
              <a:buSzPct val="171429"/>
              <a:tabLst>
                <a:tab pos="1511300" algn="l"/>
              </a:tabLst>
              <a:defRPr sz="3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  <a:lvl2pPr marL="934437" marR="0" indent="-388337" defTabSz="457200">
              <a:lnSpc>
                <a:spcPts val="4500"/>
              </a:lnSpc>
              <a:spcBef>
                <a:spcPts val="2600"/>
              </a:spcBef>
              <a:buSzPct val="171429"/>
              <a:buChar char="•"/>
              <a:tabLst>
                <a:tab pos="1968500" algn="l"/>
              </a:tabLst>
              <a:defRPr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2pPr>
            <a:lvl3pPr marL="1251937" marR="0" indent="-388337" defTabSz="457200">
              <a:lnSpc>
                <a:spcPts val="4500"/>
              </a:lnSpc>
              <a:spcBef>
                <a:spcPts val="2600"/>
              </a:spcBef>
              <a:buSzPct val="171429"/>
              <a:tabLst>
                <a:tab pos="2413000" algn="l"/>
              </a:tabLst>
              <a:defRPr sz="3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3pPr>
            <a:lvl4pPr marL="1556737" marR="0" indent="-388337" defTabSz="457200">
              <a:lnSpc>
                <a:spcPts val="4500"/>
              </a:lnSpc>
              <a:spcBef>
                <a:spcPts val="2600"/>
              </a:spcBef>
              <a:buSzPct val="171429"/>
              <a:buChar char="•"/>
              <a:tabLst>
                <a:tab pos="2857500" algn="l"/>
              </a:tabLst>
              <a:defRPr sz="3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4pPr>
            <a:lvl5pPr marL="1874237" marR="0" indent="-388337" defTabSz="457200">
              <a:lnSpc>
                <a:spcPts val="4500"/>
              </a:lnSpc>
              <a:spcBef>
                <a:spcPts val="2600"/>
              </a:spcBef>
              <a:buSzPct val="171429"/>
              <a:buChar char="•"/>
              <a:tabLst>
                <a:tab pos="3314700" algn="l"/>
              </a:tabLst>
              <a:defRPr sz="3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3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71731" y="9294001"/>
            <a:ext cx="266701" cy="292101"/>
          </a:xfrm>
          <a:prstGeom prst="rect">
            <a:avLst/>
          </a:prstGeom>
        </p:spPr>
        <p:txBody>
          <a:bodyPr lIns="25400" tIns="25400" rIns="25400" bIns="25400"/>
          <a:lstStyle>
            <a:lvl1pPr defTabSz="457200">
              <a:lnSpc>
                <a:spcPts val="1900"/>
              </a:lnSpc>
              <a:tabLst>
                <a:tab pos="1066800" algn="l"/>
              </a:tabLst>
              <a:defRPr sz="1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co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Logo_simple_CRAHI.pdf" descr="Logo_simple_CRAHI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00" y="8822341"/>
            <a:ext cx="2032000" cy="881134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sp>
        <p:nvSpPr>
          <p:cNvPr id="144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subtítulo cop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tall.pdf" descr="tall.pdf"/>
          <p:cNvPicPr>
            <a:picLocks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 flipH="1">
            <a:off x="-4791143" y="4130743"/>
            <a:ext cx="10382386" cy="1028700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152" name="Logo_simple_CRAHI.pdf" descr="Logo_simple_CRAHI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71200" y="8771541"/>
            <a:ext cx="2032000" cy="881134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153" name="1323.jpg" descr="1323.jpg"/>
          <p:cNvPicPr>
            <a:picLocks/>
          </p:cNvPicPr>
          <p:nvPr/>
        </p:nvPicPr>
        <p:blipFill>
          <a:blip r:embed="rId4">
            <a:alphaModFix amt="77015"/>
            <a:extLst/>
          </a:blip>
          <a:stretch>
            <a:fillRect/>
          </a:stretch>
        </p:blipFill>
        <p:spPr>
          <a:xfrm>
            <a:off x="-1225550" y="-342900"/>
            <a:ext cx="15468600" cy="1729561"/>
          </a:xfrm>
          <a:prstGeom prst="rect">
            <a:avLst/>
          </a:prstGeom>
        </p:spPr>
      </p:pic>
      <p:sp>
        <p:nvSpPr>
          <p:cNvPr id="154" name="FF-EWS CONCEPT First developed in Catalonia for the Water Agency and OPERATIONAL SINCE 2006"/>
          <p:cNvSpPr txBox="1"/>
          <p:nvPr/>
        </p:nvSpPr>
        <p:spPr>
          <a:xfrm>
            <a:off x="-1" y="-139701"/>
            <a:ext cx="10354767" cy="1231901"/>
          </a:xfrm>
          <a:prstGeom prst="rect">
            <a:avLst/>
          </a:prstGeom>
          <a:ln w="12700">
            <a:miter lim="400000"/>
          </a:ln>
          <a:effectLst>
            <a:outerShdw blurRad="76200" dist="38100" dir="2700000" rotWithShape="0">
              <a:srgbClr val="00000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5700"/>
              </a:lnSpc>
              <a:tabLst>
                <a:tab pos="1066800" algn="l"/>
                <a:tab pos="9550400" algn="l"/>
              </a:tabLst>
              <a:defRPr sz="48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3400" b="1"/>
              <a:t>FF-EWS</a:t>
            </a:r>
            <a:r>
              <a:rPr sz="2900" b="1"/>
              <a:t> </a:t>
            </a:r>
            <a:r>
              <a:rPr sz="3400" b="1"/>
              <a:t>CONCEPT</a:t>
            </a:r>
            <a:r>
              <a:t> </a:t>
            </a:r>
            <a:r>
              <a:rPr sz="2900" b="1"/>
              <a:t>First developed in Catalonia for the Water Agency and </a:t>
            </a:r>
            <a:r>
              <a:rPr sz="2900" b="1">
                <a:solidFill>
                  <a:srgbClr val="FF2600"/>
                </a:solidFill>
              </a:rPr>
              <a:t>OPERATIONAL SINCE 2006</a:t>
            </a:r>
          </a:p>
        </p:txBody>
      </p:sp>
      <p:pic>
        <p:nvPicPr>
          <p:cNvPr id="155" name="Imprints Logo - shared.pdf" descr="Imprints Logo - shared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354765" y="19049"/>
            <a:ext cx="2727833" cy="914401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</p:pic>
      <p:sp>
        <p:nvSpPr>
          <p:cNvPr id="15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 del títol"/>
          <p:cNvSpPr txBox="1">
            <a:spLocks noGrp="1"/>
          </p:cNvSpPr>
          <p:nvPr>
            <p:ph type="title"/>
          </p:nvPr>
        </p:nvSpPr>
        <p:spPr>
          <a:xfrm>
            <a:off x="1422400" y="1574800"/>
            <a:ext cx="10160000" cy="35560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 anchor="b"/>
          <a:lstStyle>
            <a:lvl1pPr marL="0" marR="0" algn="ctr" defTabSz="457200">
              <a:lnSpc>
                <a:spcPts val="11500"/>
              </a:lnSpc>
              <a:spcBef>
                <a:spcPts val="200"/>
              </a:spcBef>
              <a:tabLst>
                <a:tab pos="1219200" algn="l"/>
              </a:tabLst>
              <a:defRPr sz="9600" b="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Text del títol</a:t>
            </a:r>
          </a:p>
        </p:txBody>
      </p:sp>
      <p:sp>
        <p:nvSpPr>
          <p:cNvPr id="164" name="Nivell del cos u…"/>
          <p:cNvSpPr txBox="1">
            <a:spLocks noGrp="1"/>
          </p:cNvSpPr>
          <p:nvPr>
            <p:ph type="body" sz="half" idx="1"/>
          </p:nvPr>
        </p:nvSpPr>
        <p:spPr>
          <a:xfrm>
            <a:off x="1422400" y="5232400"/>
            <a:ext cx="10160000" cy="3136900"/>
          </a:xfrm>
          <a:prstGeom prst="rect">
            <a:avLst/>
          </a:prstGeom>
          <a:effectLst>
            <a:outerShdw blurRad="50800" dist="38100" dir="2700000" rotWithShape="0">
              <a:srgbClr val="000000">
                <a:alpha val="75000"/>
              </a:srgbClr>
            </a:outerShdw>
          </a:effectLst>
        </p:spPr>
        <p:txBody>
          <a:bodyPr/>
          <a:lstStyle>
            <a:lvl1pPr marL="0" marR="0" indent="0" algn="ctr" defTabSz="457200">
              <a:lnSpc>
                <a:spcPts val="4300"/>
              </a:lnSpc>
              <a:spcBef>
                <a:spcPts val="200"/>
              </a:spcBef>
              <a:buSzTx/>
              <a:buNone/>
              <a:tabLst>
                <a:tab pos="1219200" algn="l"/>
              </a:tabLst>
              <a:defRPr sz="36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  <a:lvl2pPr marL="0" marR="0" indent="0" algn="ctr" defTabSz="457200">
              <a:lnSpc>
                <a:spcPts val="4300"/>
              </a:lnSpc>
              <a:spcBef>
                <a:spcPts val="200"/>
              </a:spcBef>
              <a:buSzTx/>
              <a:buNone/>
              <a:tabLst>
                <a:tab pos="1219200" algn="l"/>
              </a:tabLst>
              <a:defRPr sz="36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2pPr>
            <a:lvl3pPr marL="0" marR="0" indent="0" algn="ctr" defTabSz="457200">
              <a:lnSpc>
                <a:spcPts val="4300"/>
              </a:lnSpc>
              <a:spcBef>
                <a:spcPts val="200"/>
              </a:spcBef>
              <a:buSzTx/>
              <a:buNone/>
              <a:tabLst>
                <a:tab pos="1219200" algn="l"/>
              </a:tabLst>
              <a:defRPr sz="36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3pPr>
            <a:lvl4pPr marL="0" marR="0" indent="0" algn="ctr" defTabSz="457200">
              <a:lnSpc>
                <a:spcPts val="4300"/>
              </a:lnSpc>
              <a:spcBef>
                <a:spcPts val="200"/>
              </a:spcBef>
              <a:buSzTx/>
              <a:buNone/>
              <a:tabLst>
                <a:tab pos="1219200" algn="l"/>
              </a:tabLst>
              <a:defRPr sz="36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4pPr>
            <a:lvl5pPr marL="0" marR="0" indent="0" algn="ctr" defTabSz="457200">
              <a:lnSpc>
                <a:spcPts val="4300"/>
              </a:lnSpc>
              <a:spcBef>
                <a:spcPts val="200"/>
              </a:spcBef>
              <a:buSzTx/>
              <a:buNone/>
              <a:tabLst>
                <a:tab pos="1219200" algn="l"/>
              </a:tabLst>
              <a:defRPr sz="36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165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257481" y="9201150"/>
            <a:ext cx="427838" cy="436882"/>
          </a:xfrm>
          <a:prstGeom prst="rect">
            <a:avLst/>
          </a:prstGeom>
          <a:effectLst>
            <a:outerShdw blurRad="50800" dist="38100" dir="2220000" rotWithShape="0">
              <a:srgbClr val="000000">
                <a:alpha val="75000"/>
              </a:srgbClr>
            </a:outerShdw>
          </a:effectLst>
        </p:spPr>
        <p:txBody>
          <a:bodyPr lIns="38100" tIns="38100" rIns="38100" bIns="38100"/>
          <a:lstStyle>
            <a:lvl1pPr defTabSz="457200">
              <a:lnSpc>
                <a:spcPts val="2800"/>
              </a:lnSpc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4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subtítulo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CRAHI_arc.pdf" descr="CRAHI_arc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631727">
            <a:off x="8483600" y="-419101"/>
            <a:ext cx="7010400" cy="13792201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pic>
        <p:nvPicPr>
          <p:cNvPr id="173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391747" y="8799443"/>
            <a:ext cx="1524001" cy="687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Logo_CRAHI_simple.png" descr="Logo_CRAHI_simpl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866" y="8635086"/>
            <a:ext cx="2354147" cy="1016001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pic>
        <p:nvPicPr>
          <p:cNvPr id="175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2106" y="-554992"/>
            <a:ext cx="9780673" cy="2366273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 del títol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marL="0" marR="0" algn="ctr" defTabSz="584200">
              <a:defRPr sz="8400" b="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Text del títol</a:t>
            </a:r>
          </a:p>
        </p:txBody>
      </p:sp>
      <p:sp>
        <p:nvSpPr>
          <p:cNvPr id="184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/>
          <a:lstStyle>
            <a:lvl1pPr marL="0" marR="0" indent="0" algn="ctr" defTabSz="584200">
              <a:spcBef>
                <a:spcPts val="0"/>
              </a:spcBef>
              <a:buSzTx/>
              <a:buNone/>
              <a:defRPr sz="3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  <a:lvl2pPr marL="0" marR="0" indent="0" algn="ctr" defTabSz="584200">
              <a:spcBef>
                <a:spcPts val="0"/>
              </a:spcBef>
              <a:buSzTx/>
              <a:buNone/>
              <a:defRPr sz="3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2pPr>
            <a:lvl3pPr marL="0" marR="0" indent="0" algn="ctr" defTabSz="584200">
              <a:spcBef>
                <a:spcPts val="0"/>
              </a:spcBef>
              <a:buSzTx/>
              <a:buNone/>
              <a:defRPr sz="3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3pPr>
            <a:lvl4pPr marL="0" marR="0" indent="0" algn="ctr" defTabSz="584200">
              <a:spcBef>
                <a:spcPts val="0"/>
              </a:spcBef>
              <a:buSzTx/>
              <a:buNone/>
              <a:defRPr sz="3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4pPr>
            <a:lvl5pPr marL="0" marR="0" indent="0" algn="ctr" defTabSz="584200">
              <a:spcBef>
                <a:spcPts val="0"/>
              </a:spcBef>
              <a:buSzTx/>
              <a:buNone/>
              <a:defRPr sz="36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pic>
        <p:nvPicPr>
          <p:cNvPr id="185" name="Logo_simple_CRAHI.pdf" descr="Logo_simple_CRAHI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53531" y="8763000"/>
            <a:ext cx="2225870" cy="9652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ulo y subtítulo cop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Logo Anywhere 2017 Horizontal.png" descr="Logo Anywhere 2017 Horizont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36095" y="25942"/>
            <a:ext cx="4132610" cy="10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euro-flag_gif.jpg" descr="euro-flag_gif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866" y="37838"/>
            <a:ext cx="1481327" cy="99221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Logo_CRAHI_simple.png" descr="Logo_CRAHI_simpl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94711" y="25942"/>
            <a:ext cx="2354147" cy="1016001"/>
          </a:xfrm>
          <a:prstGeom prst="rect">
            <a:avLst/>
          </a:prstGeom>
          <a:ln w="12700">
            <a:miter lim="400000"/>
          </a:ln>
          <a:effectLst>
            <a:outerShdw blurRad="127000" dist="76200" dir="2700000" rotWithShape="0">
              <a:srgbClr val="000000">
                <a:alpha val="75000"/>
              </a:srgbClr>
            </a:outerShdw>
          </a:effectLst>
        </p:spPr>
      </p:pic>
      <p:sp>
        <p:nvSpPr>
          <p:cNvPr id="203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ol i sub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ext del títol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marR="0" algn="ctr" defTabSz="584200">
              <a:defRPr sz="8000">
                <a:solidFill>
                  <a:srgbClr val="333333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Text del títol</a:t>
            </a:r>
          </a:p>
        </p:txBody>
      </p:sp>
      <p:sp>
        <p:nvSpPr>
          <p:cNvPr id="211" name="Nivell del cos u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584200">
              <a:spcBef>
                <a:spcPts val="0"/>
              </a:spcBef>
              <a:buSzTx/>
              <a:buNone/>
              <a:defRPr sz="3200" b="1">
                <a:solidFill>
                  <a:srgbClr val="333333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  <a:lvl2pPr marL="0" marR="0" indent="0" algn="ctr" defTabSz="584200">
              <a:spcBef>
                <a:spcPts val="0"/>
              </a:spcBef>
              <a:buSzTx/>
              <a:buNone/>
              <a:defRPr sz="3200" b="1">
                <a:solidFill>
                  <a:srgbClr val="333333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ctr" defTabSz="584200">
              <a:spcBef>
                <a:spcPts val="0"/>
              </a:spcBef>
              <a:buSzTx/>
              <a:buNone/>
              <a:defRPr sz="3200" b="1">
                <a:solidFill>
                  <a:srgbClr val="333333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ctr" defTabSz="584200">
              <a:spcBef>
                <a:spcPts val="0"/>
              </a:spcBef>
              <a:buSzTx/>
              <a:buNone/>
              <a:defRPr sz="3200" b="1">
                <a:solidFill>
                  <a:srgbClr val="333333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ctr" defTabSz="584200">
              <a:spcBef>
                <a:spcPts val="0"/>
              </a:spcBef>
              <a:buSzTx/>
              <a:buNone/>
              <a:defRPr sz="3200" b="1">
                <a:solidFill>
                  <a:srgbClr val="333333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212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11763" y="9251950"/>
            <a:ext cx="368574" cy="381000"/>
          </a:xfrm>
          <a:prstGeom prst="rect">
            <a:avLst/>
          </a:prstGeom>
        </p:spPr>
        <p:txBody>
          <a:bodyPr/>
          <a:lstStyle>
            <a:lvl1pPr defTabSz="584200">
              <a:defRPr sz="1800" b="1">
                <a:solidFill>
                  <a:srgbClr val="333333"/>
                </a:solidFill>
                <a:uFillTx/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Imatge"/>
          <p:cNvSpPr>
            <a:spLocks noGrp="1"/>
          </p:cNvSpPr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  <p:sp>
        <p:nvSpPr>
          <p:cNvPr id="220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/>
          <a:lstStyle>
            <a:lvl1pPr defTabSz="584200">
              <a:defRPr sz="160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ca cop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Logo Anywhere-2017.png" descr="Logo Anywhere-2017.png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4193" y="8921650"/>
            <a:ext cx="749592" cy="711201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yds_horizontal.pdf" descr="hyds_horizontal.pdf"/>
          <p:cNvPicPr>
            <a:picLocks noChangeAspect="1"/>
          </p:cNvPicPr>
          <p:nvPr/>
        </p:nvPicPr>
        <p:blipFill>
          <a:blip r:embed="rId23">
            <a:alphaModFix amt="50000"/>
            <a:extLst/>
          </a:blip>
          <a:stretch>
            <a:fillRect/>
          </a:stretch>
        </p:blipFill>
        <p:spPr>
          <a:xfrm>
            <a:off x="11300138" y="9055100"/>
            <a:ext cx="1653863" cy="11684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del títol"/>
          <p:cNvSpPr txBox="1">
            <a:spLocks noGrp="1"/>
          </p:cNvSpPr>
          <p:nvPr>
            <p:ph type="title"/>
          </p:nvPr>
        </p:nvSpPr>
        <p:spPr>
          <a:xfrm>
            <a:off x="647700" y="390595"/>
            <a:ext cx="11709400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/>
          <a:p>
            <a:r>
              <a:t>Text del títol</a:t>
            </a:r>
          </a:p>
        </p:txBody>
      </p:sp>
      <p:sp>
        <p:nvSpPr>
          <p:cNvPr id="4" name="Nivell del cos u…"/>
          <p:cNvSpPr txBox="1">
            <a:spLocks noGrp="1"/>
          </p:cNvSpPr>
          <p:nvPr>
            <p:ph type="body" idx="1"/>
          </p:nvPr>
        </p:nvSpPr>
        <p:spPr>
          <a:xfrm>
            <a:off x="647700" y="2273300"/>
            <a:ext cx="11709400" cy="748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900"/>
              </a:spcBef>
              <a:buChar char="–"/>
              <a:defRPr sz="3800"/>
            </a:lvl2pPr>
            <a:lvl3pPr marL="1183639" indent="-228600">
              <a:spcBef>
                <a:spcPts val="700"/>
              </a:spcBef>
              <a:defRPr sz="3400"/>
            </a:lvl3pPr>
            <a:lvl4pPr marL="1640839" indent="-228600">
              <a:spcBef>
                <a:spcPts val="600"/>
              </a:spcBef>
              <a:buChar char="–"/>
              <a:defRPr sz="2800"/>
            </a:lvl4pPr>
            <a:lvl5pPr marL="2098039" indent="-228600">
              <a:spcBef>
                <a:spcPts val="600"/>
              </a:spcBef>
              <a:buChar char="»"/>
              <a:defRPr sz="2800"/>
            </a:lvl5pPr>
          </a:lstStyle>
          <a:p>
            <a:r>
              <a:t>Nivell del cos u</a:t>
            </a:r>
          </a:p>
          <a:p>
            <a:pPr lvl="1"/>
            <a:r>
              <a:t>Nivell del cos dos</a:t>
            </a:r>
          </a:p>
          <a:p>
            <a:pPr lvl="2"/>
            <a:r>
              <a:t>Nivell del cos tres</a:t>
            </a:r>
          </a:p>
          <a:p>
            <a:pPr lvl="3"/>
            <a:r>
              <a:t>Nivell del cos quatre</a:t>
            </a:r>
          </a:p>
          <a:p>
            <a:pPr lvl="4"/>
            <a:r>
              <a:t>Nivell del cos cinc</a:t>
            </a:r>
          </a:p>
        </p:txBody>
      </p:sp>
      <p:sp>
        <p:nvSpPr>
          <p:cNvPr id="5" name="Número de la diapositiva"/>
          <p:cNvSpPr txBox="1">
            <a:spLocks noGrp="1"/>
          </p:cNvSpPr>
          <p:nvPr>
            <p:ph type="sldNum" sz="quarter" idx="2"/>
          </p:nvPr>
        </p:nvSpPr>
        <p:spPr>
          <a:xfrm>
            <a:off x="6205103" y="9080500"/>
            <a:ext cx="594594" cy="58277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defTabSz="825500">
              <a:defRPr sz="3400">
                <a:solidFill>
                  <a:srgbClr val="007AAA"/>
                </a:solidFill>
                <a:uFill>
                  <a:solidFill>
                    <a:srgbClr val="007AAA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9" r:id="rId18"/>
    <p:sldLayoutId id="2147483670" r:id="rId19"/>
    <p:sldLayoutId id="2147483671" r:id="rId20"/>
    <p:sldLayoutId id="2147483672" r:id="rId21"/>
  </p:sldLayoutIdLst>
  <p:transition spd="med"/>
  <p:txStyles>
    <p:titleStyle>
      <a:lvl1pPr marL="57799" marR="57799" indent="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1pPr>
      <a:lvl2pPr marL="57799" marR="57799" indent="2286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2pPr>
      <a:lvl3pPr marL="57799" marR="57799" indent="4572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3pPr>
      <a:lvl4pPr marL="57799" marR="57799" indent="6858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4pPr>
      <a:lvl5pPr marL="57799" marR="57799" indent="9144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5pPr>
      <a:lvl6pPr marL="57799" marR="57799" indent="11430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6pPr>
      <a:lvl7pPr marL="57799" marR="57799" indent="13716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7pPr>
      <a:lvl8pPr marL="57799" marR="57799" indent="16002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8pPr>
      <a:lvl9pPr marL="57799" marR="57799" indent="1828800" algn="l" defTabSz="1295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1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9pPr>
    </p:titleStyle>
    <p:bodyStyle>
      <a:lvl1pPr marL="383540" marR="57799" indent="-342900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1pPr>
      <a:lvl2pPr marL="828708" marR="57799" indent="-33086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2pPr>
      <a:lvl3pPr marL="1250875" marR="57799" indent="-295835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3pPr>
      <a:lvl4pPr marL="17714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4pPr>
      <a:lvl5pPr marL="22286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5pPr>
      <a:lvl6pPr marL="22286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6pPr>
      <a:lvl7pPr marL="22286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7pPr>
      <a:lvl8pPr marL="22286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8pPr>
      <a:lvl9pPr marL="2228668" marR="57799" indent="-359228" algn="l" defTabSz="129540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4400" b="0" i="0" u="none" strike="noStrike" cap="none" spc="0" baseline="0">
          <a:solidFill>
            <a:srgbClr val="007AAA"/>
          </a:solidFill>
          <a:uFill>
            <a:solidFill>
              <a:srgbClr val="007AAA"/>
            </a:solidFill>
          </a:uFill>
          <a:latin typeface="Trebuchet MS"/>
          <a:ea typeface="Trebuchet MS"/>
          <a:cs typeface="Trebuchet MS"/>
          <a:sym typeface="Trebuchet MS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400" b="0" i="0" u="none" strike="noStrike" cap="none" spc="0" baseline="0">
          <a:solidFill>
            <a:schemeClr val="tx1"/>
          </a:solidFill>
          <a:uFill>
            <a:solidFill>
              <a:srgbClr val="007AAA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hyperlink" Target="http://anywhere-h2020.eu" TargetMode="External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hyperlink" Target="http://www.anywhere-h2020.eu" TargetMode="External"/><Relationship Id="rId9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ywhere-h2020.eu/catalogue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nywhere-h2020.eu/catalogue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jpeg"/><Relationship Id="rId4" Type="http://schemas.openxmlformats.org/officeDocument/2006/relationships/image" Target="../media/image49.png"/><Relationship Id="rId9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6.png"/><Relationship Id="rId4" Type="http://schemas.openxmlformats.org/officeDocument/2006/relationships/image" Target="../media/image49.png"/><Relationship Id="rId9" Type="http://schemas.openxmlformats.org/officeDocument/2006/relationships/image" Target="../media/image5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jpeg"/><Relationship Id="rId2" Type="http://schemas.openxmlformats.org/officeDocument/2006/relationships/image" Target="../media/image58.tif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10" Type="http://schemas.openxmlformats.org/officeDocument/2006/relationships/image" Target="../media/image65.jpeg"/><Relationship Id="rId4" Type="http://schemas.openxmlformats.org/officeDocument/2006/relationships/image" Target="../media/image31.jpeg"/><Relationship Id="rId9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Imatge" descr="Imat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404244">
            <a:off x="484913" y="5560650"/>
            <a:ext cx="3937002" cy="2679702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Climatic emergencies:…"/>
          <p:cNvSpPr txBox="1"/>
          <p:nvPr/>
        </p:nvSpPr>
        <p:spPr>
          <a:xfrm>
            <a:off x="211337" y="2139950"/>
            <a:ext cx="12960417" cy="2425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defTabSz="457200">
              <a:tabLst>
                <a:tab pos="1066800" algn="l"/>
              </a:tabLst>
              <a:defRPr sz="53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Climatic emergencies: </a:t>
            </a:r>
          </a:p>
          <a:p>
            <a:pPr marR="331470" indent="21589" defTabSz="457200">
              <a:tabLst>
                <a:tab pos="1066800" algn="l"/>
              </a:tabLst>
              <a:defRPr sz="53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>
                <a:solidFill>
                  <a:srgbClr val="FF2600"/>
                </a:solidFill>
              </a:rPr>
              <a:t>Operational decision support tools</a:t>
            </a:r>
            <a:r>
              <a:t> for emergency management centres</a:t>
            </a:r>
          </a:p>
        </p:txBody>
      </p:sp>
      <p:sp>
        <p:nvSpPr>
          <p:cNvPr id="239" name="www.anywhere-h2020.eu">
            <a:hlinkClick r:id="rId3"/>
          </p:cNvPr>
          <p:cNvSpPr txBox="1"/>
          <p:nvPr/>
        </p:nvSpPr>
        <p:spPr>
          <a:xfrm>
            <a:off x="3554443" y="1314450"/>
            <a:ext cx="533711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rPr sz="34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/>
              </a:rPr>
              <a:t>www.anywhere-h2020.eu</a:t>
            </a:r>
            <a:r>
              <a:t> </a:t>
            </a:r>
          </a:p>
        </p:txBody>
      </p:sp>
      <p:pic>
        <p:nvPicPr>
          <p:cNvPr id="240" name="1363937833_149671_1363943416_album_normal.jpg" descr="1363937833_149671_1363943416_album_normal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275541">
            <a:off x="8562731" y="5638512"/>
            <a:ext cx="5815365" cy="33319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tge" descr="Imat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668784">
            <a:off x="10513582" y="7101775"/>
            <a:ext cx="2679686" cy="33910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Portada_Periodico_nevada.pdf" descr="Portada_Periodico_nevada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21049270">
            <a:off x="-417033" y="5696172"/>
            <a:ext cx="3088470" cy="43962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main_900.jpg" descr="main_900.jp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rot="556727">
            <a:off x="1725049" y="7868453"/>
            <a:ext cx="4130754" cy="263323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Inondations-l-eau-devrait-encore-monter.jpg" descr="Inondations-l-eau-devrait-encore-monter.jp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 rot="21110555">
            <a:off x="5382490" y="7856449"/>
            <a:ext cx="4446788" cy="23122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imagedDrawable.pdf" descr="imagedDrawable.pdf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 rot="560092">
            <a:off x="8816615" y="7575043"/>
            <a:ext cx="1848282" cy="287510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2106" y="-554992"/>
            <a:ext cx="9780673" cy="23662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ANYWHERE7.jpeg" descr="ANYWHERE7.jpeg"/>
          <p:cNvPicPr>
            <a:picLocks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909951" y="4894423"/>
            <a:ext cx="5184898" cy="369166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torms and Floods: challenges for a better management in a changing environment"/>
          <p:cNvSpPr txBox="1"/>
          <p:nvPr/>
        </p:nvSpPr>
        <p:spPr>
          <a:xfrm>
            <a:off x="-67188" y="1278252"/>
            <a:ext cx="13139176" cy="1346201"/>
          </a:xfrm>
          <a:prstGeom prst="rect">
            <a:avLst/>
          </a:prstGeom>
          <a:ln w="12700">
            <a:miter lim="400000"/>
          </a:ln>
          <a:effectLst>
            <a:outerShdw blurRad="76200" dist="76200" dir="2700000" rotWithShape="0">
              <a:srgbClr val="393939">
                <a:alpha val="6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marL="14604" marR="331470" indent="6985" defTabSz="457200">
              <a:tabLst>
                <a:tab pos="1066800" algn="l"/>
              </a:tabLst>
              <a:defRPr sz="42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>
              <a:defRPr>
                <a:solidFill>
                  <a:srgbClr val="323081"/>
                </a:solidFill>
              </a:defRPr>
            </a:pPr>
            <a:r>
              <a:rPr>
                <a:solidFill>
                  <a:srgbClr val="05146C"/>
                </a:solidFill>
              </a:rPr>
              <a:t> Storms and Floods: challenges for a better management in a changing environment</a:t>
            </a:r>
          </a:p>
        </p:txBody>
      </p:sp>
      <p:pic>
        <p:nvPicPr>
          <p:cNvPr id="250" name="Imatge" descr="Imat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282" y="2872657"/>
            <a:ext cx="12071363" cy="6708254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Fletxa"/>
          <p:cNvSpPr/>
          <p:nvPr/>
        </p:nvSpPr>
        <p:spPr>
          <a:xfrm rot="20634838">
            <a:off x="1026336" y="5134683"/>
            <a:ext cx="10717011" cy="647573"/>
          </a:xfrm>
          <a:prstGeom prst="rightArrow">
            <a:avLst>
              <a:gd name="adj1" fmla="val 32000"/>
              <a:gd name="adj2" fmla="val 125515"/>
            </a:avLst>
          </a:prstGeom>
          <a:solidFill>
            <a:schemeClr val="accent5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2" name="&gt; x3 from 1980"/>
          <p:cNvSpPr txBox="1"/>
          <p:nvPr/>
        </p:nvSpPr>
        <p:spPr>
          <a:xfrm>
            <a:off x="7604954" y="3131854"/>
            <a:ext cx="330398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&gt; x3 from 1980</a:t>
            </a:r>
          </a:p>
        </p:txBody>
      </p:sp>
      <p:sp>
        <p:nvSpPr>
          <p:cNvPr id="253" name="700"/>
          <p:cNvSpPr txBox="1"/>
          <p:nvPr/>
        </p:nvSpPr>
        <p:spPr>
          <a:xfrm>
            <a:off x="11723182" y="3966565"/>
            <a:ext cx="87711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700</a:t>
            </a:r>
          </a:p>
        </p:txBody>
      </p:sp>
      <p:sp>
        <p:nvSpPr>
          <p:cNvPr id="254" name="200"/>
          <p:cNvSpPr txBox="1"/>
          <p:nvPr/>
        </p:nvSpPr>
        <p:spPr>
          <a:xfrm>
            <a:off x="335969" y="6814723"/>
            <a:ext cx="87712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200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103707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grpSp>
        <p:nvGrpSpPr>
          <p:cNvPr id="269" name="Grup"/>
          <p:cNvGrpSpPr/>
          <p:nvPr/>
        </p:nvGrpSpPr>
        <p:grpSpPr>
          <a:xfrm>
            <a:off x="3801095" y="1854641"/>
            <a:ext cx="5778577" cy="2987411"/>
            <a:chOff x="0" y="0"/>
            <a:chExt cx="5778575" cy="2987410"/>
          </a:xfrm>
        </p:grpSpPr>
        <p:sp>
          <p:nvSpPr>
            <p:cNvPr id="267" name="Rectangle arrodonit"/>
            <p:cNvSpPr/>
            <p:nvPr/>
          </p:nvSpPr>
          <p:spPr>
            <a:xfrm>
              <a:off x="0" y="0"/>
              <a:ext cx="5778576" cy="2987411"/>
            </a:xfrm>
            <a:prstGeom prst="roundRect">
              <a:avLst>
                <a:gd name="adj" fmla="val 6584"/>
              </a:avLst>
            </a:prstGeom>
            <a:solidFill>
              <a:schemeClr val="accent5">
                <a:alpha val="99000"/>
              </a:scheme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68" name="CHANGE OF PARADIGM:…"/>
            <p:cNvSpPr txBox="1"/>
            <p:nvPr/>
          </p:nvSpPr>
          <p:spPr>
            <a:xfrm>
              <a:off x="57608" y="85913"/>
              <a:ext cx="5663360" cy="2815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CHANGE OF PARADIGM: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From RE-ACTIVE to 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PRO-ACTIVE RESPONSE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Advanced detection and response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Páginas extraídas sin título.pdf" descr="Páginas extraídas sin título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5687" y="334265"/>
            <a:ext cx="12113426" cy="908507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Courtesy of Sergio Delgado"/>
          <p:cNvSpPr txBox="1"/>
          <p:nvPr/>
        </p:nvSpPr>
        <p:spPr>
          <a:xfrm>
            <a:off x="5578982" y="8945136"/>
            <a:ext cx="396080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b="1" i="1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Courtesy of Sergio Delgado</a:t>
            </a:r>
          </a:p>
        </p:txBody>
      </p:sp>
      <p:sp>
        <p:nvSpPr>
          <p:cNvPr id="273" name="Evolution of the management model of weather and climatic emergencies"/>
          <p:cNvSpPr txBox="1"/>
          <p:nvPr/>
        </p:nvSpPr>
        <p:spPr>
          <a:xfrm>
            <a:off x="293319" y="589357"/>
            <a:ext cx="12697562" cy="954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 b="1" u="sng">
                <a:solidFill>
                  <a:srgbClr val="B517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Evolution of the management model of weather and climatic emergencies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Páginas extraídas sin título.pdf" descr="Páginas extraídas sin título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6399" y="334800"/>
            <a:ext cx="12114002" cy="9085502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Courtesy of Sergio Delgado"/>
          <p:cNvSpPr txBox="1"/>
          <p:nvPr/>
        </p:nvSpPr>
        <p:spPr>
          <a:xfrm>
            <a:off x="5578982" y="8945136"/>
            <a:ext cx="3960808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300" b="1" i="1">
                <a:solidFill>
                  <a:srgbClr val="333333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Courtesy of Sergio Delgado</a:t>
            </a:r>
          </a:p>
        </p:txBody>
      </p:sp>
      <p:sp>
        <p:nvSpPr>
          <p:cNvPr id="277" name="Evolution of the management model of weather and climatic emergencies"/>
          <p:cNvSpPr txBox="1"/>
          <p:nvPr/>
        </p:nvSpPr>
        <p:spPr>
          <a:xfrm>
            <a:off x="293319" y="589357"/>
            <a:ext cx="12697562" cy="954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 b="1" u="sng">
                <a:solidFill>
                  <a:srgbClr val="B5170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Evolution of the management model of weather and climatic emergencies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103707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grpSp>
        <p:nvGrpSpPr>
          <p:cNvPr id="282" name="Grup"/>
          <p:cNvGrpSpPr/>
          <p:nvPr/>
        </p:nvGrpSpPr>
        <p:grpSpPr>
          <a:xfrm>
            <a:off x="3801095" y="1854641"/>
            <a:ext cx="5778577" cy="2987411"/>
            <a:chOff x="0" y="0"/>
            <a:chExt cx="5778575" cy="2987410"/>
          </a:xfrm>
        </p:grpSpPr>
        <p:sp>
          <p:nvSpPr>
            <p:cNvPr id="280" name="Rectangle arrodonit"/>
            <p:cNvSpPr/>
            <p:nvPr/>
          </p:nvSpPr>
          <p:spPr>
            <a:xfrm>
              <a:off x="0" y="0"/>
              <a:ext cx="5778576" cy="2987411"/>
            </a:xfrm>
            <a:prstGeom prst="roundRect">
              <a:avLst>
                <a:gd name="adj" fmla="val 6584"/>
              </a:avLst>
            </a:prstGeom>
            <a:solidFill>
              <a:schemeClr val="accent5">
                <a:alpha val="99000"/>
              </a:scheme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81" name="CHANGE OF PARADIGM:…"/>
            <p:cNvSpPr txBox="1"/>
            <p:nvPr/>
          </p:nvSpPr>
          <p:spPr>
            <a:xfrm>
              <a:off x="57608" y="85913"/>
              <a:ext cx="5663360" cy="2815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CHANGE OF PARADIGM: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From RE-ACTIVE to 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PRO-ACTIVE RESPONSE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Advanced detection and response</a:t>
              </a:r>
            </a:p>
          </p:txBody>
        </p:sp>
      </p:grpSp>
      <p:grpSp>
        <p:nvGrpSpPr>
          <p:cNvPr id="285" name="Grup"/>
          <p:cNvGrpSpPr/>
          <p:nvPr/>
        </p:nvGrpSpPr>
        <p:grpSpPr>
          <a:xfrm>
            <a:off x="882318" y="5712321"/>
            <a:ext cx="4969075" cy="2477296"/>
            <a:chOff x="0" y="0"/>
            <a:chExt cx="4969073" cy="2477294"/>
          </a:xfrm>
        </p:grpSpPr>
        <p:sp>
          <p:nvSpPr>
            <p:cNvPr id="283" name="Rectangle arrodonit"/>
            <p:cNvSpPr/>
            <p:nvPr/>
          </p:nvSpPr>
          <p:spPr>
            <a:xfrm>
              <a:off x="0" y="0"/>
              <a:ext cx="4969074" cy="2477295"/>
            </a:xfrm>
            <a:prstGeom prst="roundRect">
              <a:avLst>
                <a:gd name="adj" fmla="val 7899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284" name="Translate best adapted METEOROLOGICAL FORECASTS into IMPACT FORECASTS"/>
            <p:cNvSpPr txBox="1"/>
            <p:nvPr/>
          </p:nvSpPr>
          <p:spPr>
            <a:xfrm>
              <a:off x="57313" y="288056"/>
              <a:ext cx="4854448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rup"/>
          <p:cNvGrpSpPr/>
          <p:nvPr/>
        </p:nvGrpSpPr>
        <p:grpSpPr>
          <a:xfrm>
            <a:off x="129198" y="2382960"/>
            <a:ext cx="12888053" cy="7237292"/>
            <a:chOff x="0" y="0"/>
            <a:chExt cx="12888052" cy="7237290"/>
          </a:xfrm>
        </p:grpSpPr>
        <p:pic>
          <p:nvPicPr>
            <p:cNvPr id="303" name="Captura de pantalla 2018-11-13 a les 1.13.44.jpg" descr="Captura de pantalla 2018-11-13 a les 1.13.44.jpg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1962479"/>
              <a:ext cx="12888053" cy="48613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06" name="Grup"/>
            <p:cNvGrpSpPr/>
            <p:nvPr/>
          </p:nvGrpSpPr>
          <p:grpSpPr>
            <a:xfrm>
              <a:off x="8455157" y="0"/>
              <a:ext cx="4201157" cy="1794273"/>
              <a:chOff x="0" y="0"/>
              <a:chExt cx="4201155" cy="1794272"/>
            </a:xfrm>
          </p:grpSpPr>
          <p:sp>
            <p:nvSpPr>
              <p:cNvPr id="304" name="Rectangle arrodonit"/>
              <p:cNvSpPr/>
              <p:nvPr/>
            </p:nvSpPr>
            <p:spPr>
              <a:xfrm>
                <a:off x="0" y="0"/>
                <a:ext cx="4201156" cy="1794273"/>
              </a:xfrm>
              <a:prstGeom prst="roundRect">
                <a:avLst>
                  <a:gd name="adj" fmla="val 10718"/>
                </a:avLst>
              </a:prstGeom>
              <a:solidFill>
                <a:schemeClr val="accent2">
                  <a:lumOff val="-5333"/>
                </a:schemeClr>
              </a:solidFill>
              <a:ln w="38100" cap="flat">
                <a:solidFill>
                  <a:srgbClr val="FFFFFF">
                    <a:alpha val="99000"/>
                  </a:srgbClr>
                </a:solidFill>
                <a:prstDash val="solid"/>
                <a:miter lim="400000"/>
              </a:ln>
              <a:effectLst>
                <a:outerShdw blurRad="50800" dist="1270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7200">
                  <a:lnSpc>
                    <a:spcPts val="3600"/>
                  </a:lnSpc>
                  <a:tabLst>
                    <a:tab pos="914400" algn="l"/>
                    <a:tab pos="1828800" algn="l"/>
                    <a:tab pos="4965700" algn="l"/>
                  </a:tabLst>
                  <a:defRPr sz="3000" b="1" i="1">
                    <a:latin typeface="+mj-lt"/>
                    <a:ea typeface="+mj-ea"/>
                    <a:cs typeface="+mj-cs"/>
                    <a:sym typeface="Helvetica"/>
                  </a:defRPr>
                </a:pPr>
                <a:endParaRPr/>
              </a:p>
            </p:txBody>
          </p:sp>
          <p:sp>
            <p:nvSpPr>
              <p:cNvPr id="305" name="Multi Hazard…"/>
              <p:cNvSpPr/>
              <p:nvPr/>
            </p:nvSpPr>
            <p:spPr>
              <a:xfrm>
                <a:off x="56326" y="897136"/>
                <a:ext cx="4088504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8100" tIns="38100" rIns="38100" bIns="38100" numCol="1" anchor="ctr">
                <a:spAutoFit/>
              </a:bodyPr>
              <a:lstStyle/>
              <a:p>
                <a:pPr defTabSz="457200">
                  <a:lnSpc>
                    <a:spcPts val="3600"/>
                  </a:lnSpc>
                  <a:tabLst>
                    <a:tab pos="914400" algn="l"/>
                    <a:tab pos="1828800" algn="l"/>
                    <a:tab pos="4965700" algn="l"/>
                  </a:tabLst>
                  <a:defRPr sz="3000" b="1" i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Helvetica"/>
                  </a:defRPr>
                </a:pPr>
                <a:r>
                  <a:t>Multi Hazard </a:t>
                </a:r>
              </a:p>
              <a:p>
                <a:pPr defTabSz="457200">
                  <a:lnSpc>
                    <a:spcPts val="3600"/>
                  </a:lnSpc>
                  <a:tabLst>
                    <a:tab pos="914400" algn="l"/>
                    <a:tab pos="1828800" algn="l"/>
                    <a:tab pos="4965700" algn="l"/>
                  </a:tabLst>
                  <a:defRPr sz="3000" b="1" i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Helvetica"/>
                  </a:defRPr>
                </a:pPr>
                <a:r>
                  <a:t>Early Warning System</a:t>
                </a:r>
              </a:p>
              <a:p>
                <a:pPr defTabSz="457200">
                  <a:lnSpc>
                    <a:spcPts val="3600"/>
                  </a:lnSpc>
                  <a:tabLst>
                    <a:tab pos="914400" algn="l"/>
                    <a:tab pos="1828800" algn="l"/>
                    <a:tab pos="4965700" algn="l"/>
                  </a:tabLst>
                  <a:defRPr sz="3000" b="1" i="1">
                    <a:solidFill>
                      <a:srgbClr val="FFFFFF"/>
                    </a:solidFill>
                    <a:latin typeface="+mj-lt"/>
                    <a:ea typeface="+mj-ea"/>
                    <a:cs typeface="+mj-cs"/>
                    <a:sym typeface="Helvetica"/>
                  </a:defRPr>
                </a:pPr>
                <a:r>
                  <a:t>MH-EWS products</a:t>
                </a:r>
              </a:p>
            </p:txBody>
          </p:sp>
        </p:grpSp>
        <p:grpSp>
          <p:nvGrpSpPr>
            <p:cNvPr id="309" name="Grup"/>
            <p:cNvGrpSpPr/>
            <p:nvPr/>
          </p:nvGrpSpPr>
          <p:grpSpPr>
            <a:xfrm>
              <a:off x="2323620" y="6536989"/>
              <a:ext cx="7102413" cy="700302"/>
              <a:chOff x="0" y="0"/>
              <a:chExt cx="7102411" cy="700301"/>
            </a:xfrm>
          </p:grpSpPr>
          <p:sp>
            <p:nvSpPr>
              <p:cNvPr id="307" name="Rectangle arrodonit"/>
              <p:cNvSpPr/>
              <p:nvPr/>
            </p:nvSpPr>
            <p:spPr>
              <a:xfrm>
                <a:off x="0" y="0"/>
                <a:ext cx="7102412" cy="700302"/>
              </a:xfrm>
              <a:prstGeom prst="roundRect">
                <a:avLst>
                  <a:gd name="adj" fmla="val 29727"/>
                </a:avLst>
              </a:prstGeom>
              <a:solidFill>
                <a:srgbClr val="C1FB75">
                  <a:alpha val="99000"/>
                </a:srgbClr>
              </a:solidFill>
              <a:ln w="38100" cap="flat">
                <a:solidFill>
                  <a:srgbClr val="FFFFFF">
                    <a:alpha val="99000"/>
                  </a:srgbClr>
                </a:solidFill>
                <a:prstDash val="solid"/>
                <a:miter lim="400000"/>
              </a:ln>
              <a:effectLst>
                <a:outerShdw blurRad="50800" dist="127000" dir="2700000" rotWithShape="0">
                  <a:srgbClr val="000000">
                    <a:alpha val="75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457200">
                  <a:lnSpc>
                    <a:spcPts val="3600"/>
                  </a:lnSpc>
                  <a:tabLst>
                    <a:tab pos="914400" algn="l"/>
                    <a:tab pos="1828800" algn="l"/>
                    <a:tab pos="4965700" algn="l"/>
                  </a:tabLst>
                  <a:defRPr sz="3000" b="1" i="1">
                    <a:latin typeface="+mj-lt"/>
                    <a:ea typeface="+mj-ea"/>
                    <a:cs typeface="+mj-cs"/>
                    <a:sym typeface="Helvetica"/>
                  </a:defRPr>
                </a:pPr>
                <a:endParaRPr/>
              </a:p>
            </p:txBody>
          </p:sp>
          <p:sp>
            <p:nvSpPr>
              <p:cNvPr id="308" name="www.anywhere-h2020.eu/catalogue"/>
              <p:cNvSpPr/>
              <p:nvPr/>
            </p:nvSpPr>
            <p:spPr>
              <a:xfrm>
                <a:off x="60972" y="350150"/>
                <a:ext cx="6980467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8100" tIns="38100" rIns="38100" bIns="38100" numCol="1" anchor="ctr">
                <a:spAutoFit/>
              </a:bodyPr>
              <a:lstStyle>
                <a:lvl1pPr defTabSz="457200">
                  <a:lnSpc>
                    <a:spcPts val="3600"/>
                  </a:lnSpc>
                  <a:tabLst>
                    <a:tab pos="914400" algn="l"/>
                    <a:tab pos="1828800" algn="l"/>
                    <a:tab pos="4965700" algn="l"/>
                  </a:tabLst>
                  <a:defRPr sz="3000" b="1" i="1" u="sng">
                    <a:solidFill>
                      <a:srgbClr val="0000FF"/>
                    </a:solidFill>
                    <a:uFill>
                      <a:solidFill>
                        <a:srgbClr val="0000FF"/>
                      </a:solidFill>
                    </a:uFill>
                    <a:latin typeface="+mj-lt"/>
                    <a:ea typeface="+mj-ea"/>
                    <a:cs typeface="+mj-cs"/>
                    <a:sym typeface="Helvetica"/>
                    <a:hlinkClick r:id="rId3"/>
                  </a:defRPr>
                </a:lvl1pPr>
              </a:lstStyle>
              <a:p>
                <a:pPr>
                  <a:defRPr u="none">
                    <a:solidFill>
                      <a:srgbClr val="000000"/>
                    </a:solidFill>
                    <a:uFillTx/>
                  </a:defRPr>
                </a:pPr>
                <a:r>
                  <a:rPr u="sng">
                    <a:solidFill>
                      <a:srgbClr val="0000FF"/>
                    </a:solidFill>
                    <a:uFill>
                      <a:solidFill>
                        <a:srgbClr val="0000FF"/>
                      </a:solidFill>
                    </a:uFill>
                    <a:hlinkClick r:id="rId3"/>
                  </a:rPr>
                  <a:t>www.anywhere-h2020.eu/catalogue</a:t>
                </a:r>
              </a:p>
            </p:txBody>
          </p:sp>
        </p:grpSp>
      </p:grpSp>
      <p:grpSp>
        <p:nvGrpSpPr>
          <p:cNvPr id="313" name="Grup"/>
          <p:cNvGrpSpPr/>
          <p:nvPr/>
        </p:nvGrpSpPr>
        <p:grpSpPr>
          <a:xfrm>
            <a:off x="211670" y="1562355"/>
            <a:ext cx="4969076" cy="2238113"/>
            <a:chOff x="0" y="0"/>
            <a:chExt cx="4969074" cy="2238111"/>
          </a:xfrm>
        </p:grpSpPr>
        <p:sp>
          <p:nvSpPr>
            <p:cNvPr id="311" name="Rectangle arrodonit"/>
            <p:cNvSpPr/>
            <p:nvPr/>
          </p:nvSpPr>
          <p:spPr>
            <a:xfrm>
              <a:off x="0" y="0"/>
              <a:ext cx="4969075" cy="2238112"/>
            </a:xfrm>
            <a:prstGeom prst="roundRect">
              <a:avLst>
                <a:gd name="adj" fmla="val 8744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12" name="Translate best adapted METEOROLOGICAL FORECASTS into IMPACT FORECASTS"/>
            <p:cNvSpPr txBox="1"/>
            <p:nvPr/>
          </p:nvSpPr>
          <p:spPr>
            <a:xfrm>
              <a:off x="57318" y="168464"/>
              <a:ext cx="4854439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  <p:sp>
        <p:nvSpPr>
          <p:cNvPr id="314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" grpId="1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Imatge" descr="Imat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869" y="33020"/>
            <a:ext cx="7881994" cy="968756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9" name="Grup"/>
          <p:cNvGrpSpPr/>
          <p:nvPr/>
        </p:nvGrpSpPr>
        <p:grpSpPr>
          <a:xfrm>
            <a:off x="7821638" y="1986564"/>
            <a:ext cx="4969075" cy="2477295"/>
            <a:chOff x="0" y="0"/>
            <a:chExt cx="4969073" cy="2477294"/>
          </a:xfrm>
        </p:grpSpPr>
        <p:sp>
          <p:nvSpPr>
            <p:cNvPr id="317" name="Rectangle arrodonit"/>
            <p:cNvSpPr/>
            <p:nvPr/>
          </p:nvSpPr>
          <p:spPr>
            <a:xfrm>
              <a:off x="0" y="0"/>
              <a:ext cx="4969074" cy="2477295"/>
            </a:xfrm>
            <a:prstGeom prst="roundRect">
              <a:avLst>
                <a:gd name="adj" fmla="val 7899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18" name="Translate best adapted METEOROLOGICAL FORECASTS into IMPACT FORECASTS"/>
            <p:cNvSpPr txBox="1"/>
            <p:nvPr/>
          </p:nvSpPr>
          <p:spPr>
            <a:xfrm>
              <a:off x="57313" y="288056"/>
              <a:ext cx="4854448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  <p:grpSp>
        <p:nvGrpSpPr>
          <p:cNvPr id="322" name="Grup"/>
          <p:cNvGrpSpPr/>
          <p:nvPr/>
        </p:nvGrpSpPr>
        <p:grpSpPr>
          <a:xfrm>
            <a:off x="6158140" y="8972171"/>
            <a:ext cx="6738245" cy="664395"/>
            <a:chOff x="0" y="0"/>
            <a:chExt cx="6738244" cy="664394"/>
          </a:xfrm>
        </p:grpSpPr>
        <p:sp>
          <p:nvSpPr>
            <p:cNvPr id="320" name="Rectangle arrodonit"/>
            <p:cNvSpPr/>
            <p:nvPr/>
          </p:nvSpPr>
          <p:spPr>
            <a:xfrm>
              <a:off x="0" y="0"/>
              <a:ext cx="6738245" cy="664395"/>
            </a:xfrm>
            <a:prstGeom prst="roundRect">
              <a:avLst>
                <a:gd name="adj" fmla="val 29727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21" name="www.anywhere-h2020.eu/catalogue"/>
            <p:cNvSpPr txBox="1"/>
            <p:nvPr/>
          </p:nvSpPr>
          <p:spPr>
            <a:xfrm>
              <a:off x="57846" y="80982"/>
              <a:ext cx="6622552" cy="5024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latin typeface="+mj-lt"/>
                  <a:ea typeface="+mj-ea"/>
                  <a:cs typeface="+mj-cs"/>
                  <a:sym typeface="Helvetica"/>
                  <a:hlinkClick r:id="rId3"/>
                </a:defRPr>
              </a:lvl1pPr>
            </a:lstStyle>
            <a:p>
              <a:pPr>
                <a:defRPr u="none">
                  <a:solidFill>
                    <a:srgbClr val="000000"/>
                  </a:solidFill>
                  <a:uFillTx/>
                </a:defRPr>
              </a:pPr>
              <a:r>
                <a:rPr u="sng">
                  <a:solidFill>
                    <a:srgbClr val="0000FF"/>
                  </a:solidFill>
                  <a:uFill>
                    <a:solidFill>
                      <a:srgbClr val="0000FF"/>
                    </a:solidFill>
                  </a:uFill>
                  <a:hlinkClick r:id="rId3"/>
                </a:rPr>
                <a:t>www.anywhere-h2020.eu/catalogue</a:t>
              </a:r>
            </a:p>
          </p:txBody>
        </p:sp>
      </p:grpSp>
      <p:grpSp>
        <p:nvGrpSpPr>
          <p:cNvPr id="325" name="Grup"/>
          <p:cNvGrpSpPr/>
          <p:nvPr/>
        </p:nvGrpSpPr>
        <p:grpSpPr>
          <a:xfrm>
            <a:off x="8378746" y="5381432"/>
            <a:ext cx="4201157" cy="1794274"/>
            <a:chOff x="0" y="0"/>
            <a:chExt cx="4201155" cy="1794272"/>
          </a:xfrm>
        </p:grpSpPr>
        <p:sp>
          <p:nvSpPr>
            <p:cNvPr id="323" name="Rectangle arrodonit"/>
            <p:cNvSpPr/>
            <p:nvPr/>
          </p:nvSpPr>
          <p:spPr>
            <a:xfrm>
              <a:off x="0" y="0"/>
              <a:ext cx="4201156" cy="1794273"/>
            </a:xfrm>
            <a:prstGeom prst="roundRect">
              <a:avLst>
                <a:gd name="adj" fmla="val 10718"/>
              </a:avLst>
            </a:prstGeom>
            <a:solidFill>
              <a:schemeClr val="accent2">
                <a:lumOff val="-5333"/>
              </a:scheme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324" name="Multi Hazard…"/>
            <p:cNvSpPr txBox="1"/>
            <p:nvPr/>
          </p:nvSpPr>
          <p:spPr>
            <a:xfrm>
              <a:off x="56326" y="175144"/>
              <a:ext cx="4088504" cy="14439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Multi Hazard 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Early Warning System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MH-EWS products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103707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grpSp>
        <p:nvGrpSpPr>
          <p:cNvPr id="467" name="Grup"/>
          <p:cNvGrpSpPr/>
          <p:nvPr/>
        </p:nvGrpSpPr>
        <p:grpSpPr>
          <a:xfrm>
            <a:off x="3801095" y="1854641"/>
            <a:ext cx="5778577" cy="2987411"/>
            <a:chOff x="0" y="0"/>
            <a:chExt cx="5778575" cy="2987410"/>
          </a:xfrm>
        </p:grpSpPr>
        <p:sp>
          <p:nvSpPr>
            <p:cNvPr id="465" name="Rectangle arrodonit"/>
            <p:cNvSpPr/>
            <p:nvPr/>
          </p:nvSpPr>
          <p:spPr>
            <a:xfrm>
              <a:off x="0" y="0"/>
              <a:ext cx="5778576" cy="2987411"/>
            </a:xfrm>
            <a:prstGeom prst="roundRect">
              <a:avLst>
                <a:gd name="adj" fmla="val 6584"/>
              </a:avLst>
            </a:prstGeom>
            <a:solidFill>
              <a:schemeClr val="accent5">
                <a:alpha val="99000"/>
              </a:scheme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6" name="CHANGE OF PARADIGM:…"/>
            <p:cNvSpPr txBox="1"/>
            <p:nvPr/>
          </p:nvSpPr>
          <p:spPr>
            <a:xfrm>
              <a:off x="57608" y="85913"/>
              <a:ext cx="5663360" cy="2815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CHANGE OF PARADIGM: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From RE-ACTIVE to 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PRO-ACTIVE RESPONSE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Advanced detection and response</a:t>
              </a:r>
            </a:p>
          </p:txBody>
        </p:sp>
      </p:grpSp>
      <p:grpSp>
        <p:nvGrpSpPr>
          <p:cNvPr id="470" name="Grup"/>
          <p:cNvGrpSpPr/>
          <p:nvPr/>
        </p:nvGrpSpPr>
        <p:grpSpPr>
          <a:xfrm>
            <a:off x="882318" y="5712321"/>
            <a:ext cx="4969075" cy="2477296"/>
            <a:chOff x="0" y="0"/>
            <a:chExt cx="4969073" cy="2477294"/>
          </a:xfrm>
        </p:grpSpPr>
        <p:sp>
          <p:nvSpPr>
            <p:cNvPr id="468" name="Rectangle arrodonit"/>
            <p:cNvSpPr/>
            <p:nvPr/>
          </p:nvSpPr>
          <p:spPr>
            <a:xfrm>
              <a:off x="0" y="0"/>
              <a:ext cx="4969074" cy="2477295"/>
            </a:xfrm>
            <a:prstGeom prst="roundRect">
              <a:avLst>
                <a:gd name="adj" fmla="val 7899"/>
              </a:avLst>
            </a:prstGeom>
            <a:solidFill>
              <a:srgbClr val="C1FB75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69" name="Translate best adapted METEOROLOGICAL FORECASTS into IMPACT FORECASTS"/>
            <p:cNvSpPr txBox="1"/>
            <p:nvPr/>
          </p:nvSpPr>
          <p:spPr>
            <a:xfrm>
              <a:off x="57313" y="288056"/>
              <a:ext cx="4854448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latin typeface="+mj-lt"/>
                  <a:ea typeface="+mj-ea"/>
                  <a:cs typeface="+mj-cs"/>
                  <a:sym typeface="Helvetica"/>
                </a:defRPr>
              </a:pPr>
              <a:r>
                <a:t>Translate best adapted METEOROLOGICAL FORECASTS into </a:t>
              </a:r>
              <a:r>
                <a:rPr>
                  <a:solidFill>
                    <a:srgbClr val="FF2600"/>
                  </a:solidFill>
                </a:rPr>
                <a:t>IMPACT FORECASTS</a:t>
              </a:r>
            </a:p>
          </p:txBody>
        </p:sp>
      </p:grpSp>
      <p:grpSp>
        <p:nvGrpSpPr>
          <p:cNvPr id="473" name="Grup"/>
          <p:cNvGrpSpPr/>
          <p:nvPr/>
        </p:nvGrpSpPr>
        <p:grpSpPr>
          <a:xfrm>
            <a:off x="7080045" y="5457264"/>
            <a:ext cx="5409842" cy="2987411"/>
            <a:chOff x="0" y="0"/>
            <a:chExt cx="5409841" cy="2987410"/>
          </a:xfrm>
        </p:grpSpPr>
        <p:sp>
          <p:nvSpPr>
            <p:cNvPr id="471" name="Rectangle arrodonit"/>
            <p:cNvSpPr/>
            <p:nvPr/>
          </p:nvSpPr>
          <p:spPr>
            <a:xfrm>
              <a:off x="0" y="0"/>
              <a:ext cx="5409842" cy="2987411"/>
            </a:xfrm>
            <a:prstGeom prst="roundRect">
              <a:avLst>
                <a:gd name="adj" fmla="val 6584"/>
              </a:avLst>
            </a:prstGeom>
            <a:solidFill>
              <a:srgbClr val="00AE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472" name="Connect them to the local needs to SUPPORT DECISION MAKING in EMERGENCY COMMAND CENTRES"/>
            <p:cNvSpPr txBox="1"/>
            <p:nvPr/>
          </p:nvSpPr>
          <p:spPr>
            <a:xfrm>
              <a:off x="57609" y="314513"/>
              <a:ext cx="5294623" cy="23583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Connect them to the local needs to SUPPORT </a:t>
              </a:r>
              <a:r>
                <a:rPr>
                  <a:solidFill>
                    <a:srgbClr val="FF2600"/>
                  </a:solidFill>
                </a:rPr>
                <a:t>DECISION MAKING in EMERGENCY COMMAND CENTRES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ANYWHERE A4EU capabilitie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/>
          <a:p>
            <a: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pPr>
            <a:r>
              <a:rPr b="0">
                <a:latin typeface="Marker Felt"/>
                <a:ea typeface="Marker Felt"/>
                <a:cs typeface="Marker Felt"/>
                <a:sym typeface="Marker Felt"/>
              </a:rPr>
              <a:t>ANYWHERE</a:t>
            </a:r>
            <a:r>
              <a:t> A4EU capabilities</a:t>
            </a:r>
          </a:p>
        </p:txBody>
      </p:sp>
      <p:grpSp>
        <p:nvGrpSpPr>
          <p:cNvPr id="498" name="Grup"/>
          <p:cNvGrpSpPr/>
          <p:nvPr/>
        </p:nvGrpSpPr>
        <p:grpSpPr>
          <a:xfrm>
            <a:off x="5431678" y="1194819"/>
            <a:ext cx="7535222" cy="4203770"/>
            <a:chOff x="15" y="-65"/>
            <a:chExt cx="7535220" cy="4203768"/>
          </a:xfrm>
        </p:grpSpPr>
        <p:sp>
          <p:nvSpPr>
            <p:cNvPr id="486" name="Rectangle arrodonit"/>
            <p:cNvSpPr/>
            <p:nvPr/>
          </p:nvSpPr>
          <p:spPr>
            <a:xfrm>
              <a:off x="2743480" y="211731"/>
              <a:ext cx="1236547" cy="502765"/>
            </a:xfrm>
            <a:prstGeom prst="roundRect">
              <a:avLst>
                <a:gd name="adj" fmla="val 24822"/>
              </a:avLst>
            </a:prstGeom>
            <a:solidFill>
              <a:srgbClr val="94175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pic>
          <p:nvPicPr>
            <p:cNvPr id="487" name="Captura de Pantalla 2018-11-15 a les 15.23.40.png" descr="Captura de Pantalla 2018-11-15 a les 15.23.40.png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5" y="-66"/>
              <a:ext cx="2054210" cy="4203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1" h="21592" extrusionOk="0">
                  <a:moveTo>
                    <a:pt x="3171" y="5"/>
                  </a:moveTo>
                  <a:cubicBezTo>
                    <a:pt x="1987" y="12"/>
                    <a:pt x="1717" y="29"/>
                    <a:pt x="1510" y="62"/>
                  </a:cubicBezTo>
                  <a:cubicBezTo>
                    <a:pt x="923" y="154"/>
                    <a:pt x="445" y="365"/>
                    <a:pt x="218" y="632"/>
                  </a:cubicBezTo>
                  <a:lnTo>
                    <a:pt x="40" y="844"/>
                  </a:lnTo>
                  <a:lnTo>
                    <a:pt x="40" y="10747"/>
                  </a:lnTo>
                  <a:cubicBezTo>
                    <a:pt x="41" y="20495"/>
                    <a:pt x="45" y="20652"/>
                    <a:pt x="201" y="20834"/>
                  </a:cubicBezTo>
                  <a:cubicBezTo>
                    <a:pt x="289" y="20935"/>
                    <a:pt x="491" y="21081"/>
                    <a:pt x="650" y="21158"/>
                  </a:cubicBezTo>
                  <a:cubicBezTo>
                    <a:pt x="809" y="21235"/>
                    <a:pt x="918" y="21311"/>
                    <a:pt x="896" y="21329"/>
                  </a:cubicBezTo>
                  <a:cubicBezTo>
                    <a:pt x="874" y="21347"/>
                    <a:pt x="632" y="21376"/>
                    <a:pt x="355" y="21393"/>
                  </a:cubicBezTo>
                  <a:cubicBezTo>
                    <a:pt x="-689" y="21453"/>
                    <a:pt x="617" y="21526"/>
                    <a:pt x="3615" y="21574"/>
                  </a:cubicBezTo>
                  <a:cubicBezTo>
                    <a:pt x="4707" y="21591"/>
                    <a:pt x="8425" y="21597"/>
                    <a:pt x="11877" y="21588"/>
                  </a:cubicBezTo>
                  <a:cubicBezTo>
                    <a:pt x="17598" y="21574"/>
                    <a:pt x="20005" y="21540"/>
                    <a:pt x="20669" y="21462"/>
                  </a:cubicBezTo>
                  <a:lnTo>
                    <a:pt x="20911" y="21433"/>
                  </a:lnTo>
                  <a:lnTo>
                    <a:pt x="20588" y="21403"/>
                  </a:lnTo>
                  <a:cubicBezTo>
                    <a:pt x="20410" y="21386"/>
                    <a:pt x="20090" y="21369"/>
                    <a:pt x="19881" y="21368"/>
                  </a:cubicBezTo>
                  <a:cubicBezTo>
                    <a:pt x="19672" y="21367"/>
                    <a:pt x="19484" y="21350"/>
                    <a:pt x="19461" y="21331"/>
                  </a:cubicBezTo>
                  <a:cubicBezTo>
                    <a:pt x="19437" y="21312"/>
                    <a:pt x="19544" y="21236"/>
                    <a:pt x="19695" y="21162"/>
                  </a:cubicBezTo>
                  <a:cubicBezTo>
                    <a:pt x="19846" y="21088"/>
                    <a:pt x="20049" y="20933"/>
                    <a:pt x="20147" y="20818"/>
                  </a:cubicBezTo>
                  <a:lnTo>
                    <a:pt x="20325" y="20608"/>
                  </a:lnTo>
                  <a:lnTo>
                    <a:pt x="20362" y="14829"/>
                  </a:lnTo>
                  <a:cubicBezTo>
                    <a:pt x="20381" y="11650"/>
                    <a:pt x="20412" y="9042"/>
                    <a:pt x="20430" y="9033"/>
                  </a:cubicBezTo>
                  <a:cubicBezTo>
                    <a:pt x="20493" y="9001"/>
                    <a:pt x="20467" y="8104"/>
                    <a:pt x="20402" y="8065"/>
                  </a:cubicBezTo>
                  <a:cubicBezTo>
                    <a:pt x="20366" y="8043"/>
                    <a:pt x="20363" y="7776"/>
                    <a:pt x="20394" y="7472"/>
                  </a:cubicBezTo>
                  <a:cubicBezTo>
                    <a:pt x="20457" y="6846"/>
                    <a:pt x="20486" y="4503"/>
                    <a:pt x="20430" y="4475"/>
                  </a:cubicBezTo>
                  <a:cubicBezTo>
                    <a:pt x="20410" y="4465"/>
                    <a:pt x="20375" y="3642"/>
                    <a:pt x="20353" y="2646"/>
                  </a:cubicBezTo>
                  <a:cubicBezTo>
                    <a:pt x="20316" y="915"/>
                    <a:pt x="20307" y="826"/>
                    <a:pt x="20143" y="639"/>
                  </a:cubicBezTo>
                  <a:cubicBezTo>
                    <a:pt x="19911" y="373"/>
                    <a:pt x="19544" y="192"/>
                    <a:pt x="19049" y="98"/>
                  </a:cubicBezTo>
                  <a:cubicBezTo>
                    <a:pt x="18654" y="24"/>
                    <a:pt x="18266" y="20"/>
                    <a:pt x="10298" y="7"/>
                  </a:cubicBezTo>
                  <a:cubicBezTo>
                    <a:pt x="6451" y="0"/>
                    <a:pt x="4354" y="-3"/>
                    <a:pt x="3171" y="5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88" name="Screenshot_20181115-144332.jpg" descr="Screenshot_20181115-144332.jpg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933" y="437472"/>
              <a:ext cx="1873232" cy="33301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89" name="112 Calls"/>
            <p:cNvSpPr txBox="1"/>
            <p:nvPr/>
          </p:nvSpPr>
          <p:spPr>
            <a:xfrm>
              <a:off x="2745326" y="258982"/>
              <a:ext cx="1205254" cy="3946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defRPr sz="16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112 Calls</a:t>
              </a:r>
            </a:p>
          </p:txBody>
        </p:sp>
        <p:pic>
          <p:nvPicPr>
            <p:cNvPr id="490" name="112_vermell.png" descr="112_vermell.png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3759" y="940743"/>
              <a:ext cx="209722" cy="2097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1" name="112_Taronja.png" descr="112_Taronja.png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3759" y="1177082"/>
              <a:ext cx="205101" cy="2051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2" name="112_Groc.png" descr="112_Groc.png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3759" y="1413421"/>
              <a:ext cx="240959" cy="2409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93" name="Last 30 min"/>
            <p:cNvSpPr txBox="1"/>
            <p:nvPr/>
          </p:nvSpPr>
          <p:spPr>
            <a:xfrm>
              <a:off x="2810574" y="934650"/>
              <a:ext cx="1083319" cy="3254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Last 30 min</a:t>
              </a:r>
            </a:p>
          </p:txBody>
        </p:sp>
        <p:sp>
          <p:nvSpPr>
            <p:cNvPr id="494" name="(30, 60] min ago"/>
            <p:cNvSpPr txBox="1"/>
            <p:nvPr/>
          </p:nvSpPr>
          <p:spPr>
            <a:xfrm>
              <a:off x="2810574" y="1177082"/>
              <a:ext cx="1385733" cy="306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(30, 60] min ago</a:t>
              </a:r>
            </a:p>
          </p:txBody>
        </p:sp>
        <p:sp>
          <p:nvSpPr>
            <p:cNvPr id="495" name="(60, 90] min ago"/>
            <p:cNvSpPr txBox="1"/>
            <p:nvPr/>
          </p:nvSpPr>
          <p:spPr>
            <a:xfrm>
              <a:off x="2813548" y="1376457"/>
              <a:ext cx="1377187" cy="305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(60, 90] min ago</a:t>
              </a:r>
            </a:p>
          </p:txBody>
        </p:sp>
        <p:sp>
          <p:nvSpPr>
            <p:cNvPr id="496" name="Rectangle"/>
            <p:cNvSpPr/>
            <p:nvPr/>
          </p:nvSpPr>
          <p:spPr>
            <a:xfrm>
              <a:off x="1744527" y="459485"/>
              <a:ext cx="162383" cy="1134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497" name="112 calls and crowdsourcing"/>
            <p:cNvSpPr/>
            <p:nvPr/>
          </p:nvSpPr>
          <p:spPr>
            <a:xfrm>
              <a:off x="3893892" y="475597"/>
              <a:ext cx="364134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112 calls and crowdsourcing</a:t>
              </a:r>
            </a:p>
          </p:txBody>
        </p:sp>
      </p:grpSp>
      <p:grpSp>
        <p:nvGrpSpPr>
          <p:cNvPr id="501" name="Grup"/>
          <p:cNvGrpSpPr/>
          <p:nvPr/>
        </p:nvGrpSpPr>
        <p:grpSpPr>
          <a:xfrm>
            <a:off x="8425283" y="2840633"/>
            <a:ext cx="4597870" cy="3386969"/>
            <a:chOff x="0" y="0"/>
            <a:chExt cx="4597868" cy="3386967"/>
          </a:xfrm>
        </p:grpSpPr>
        <p:pic>
          <p:nvPicPr>
            <p:cNvPr id="499" name="FLOOD-AREA.jpg" descr="FLOOD-AREA.jpg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1428" y="991378"/>
              <a:ext cx="3213495" cy="2395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0" name="EU Flood Directive Risk Maps"/>
            <p:cNvSpPr txBox="1"/>
            <p:nvPr/>
          </p:nvSpPr>
          <p:spPr>
            <a:xfrm>
              <a:off x="0" y="0"/>
              <a:ext cx="4597869" cy="1008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R="331470" indent="21589" algn="r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EU Flood Directive Risk Maps</a:t>
              </a:r>
            </a:p>
          </p:txBody>
        </p:sp>
      </p:grpSp>
      <p:grpSp>
        <p:nvGrpSpPr>
          <p:cNvPr id="504" name="Grup"/>
          <p:cNvGrpSpPr/>
          <p:nvPr/>
        </p:nvGrpSpPr>
        <p:grpSpPr>
          <a:xfrm>
            <a:off x="9490561" y="6298929"/>
            <a:ext cx="4597869" cy="3793291"/>
            <a:chOff x="0" y="0"/>
            <a:chExt cx="4597868" cy="3793289"/>
          </a:xfrm>
        </p:grpSpPr>
        <p:pic>
          <p:nvPicPr>
            <p:cNvPr id="502" name="sensors-a4cat.jpg" descr="sensors-a4cat.jp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3346" y="551594"/>
              <a:ext cx="3037967" cy="32416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3" name="Local sensors"/>
            <p:cNvSpPr/>
            <p:nvPr/>
          </p:nvSpPr>
          <p:spPr>
            <a:xfrm>
              <a:off x="0" y="0"/>
              <a:ext cx="4597869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Local sensors</a:t>
              </a:r>
            </a:p>
          </p:txBody>
        </p:sp>
      </p:grpSp>
      <p:grpSp>
        <p:nvGrpSpPr>
          <p:cNvPr id="507" name="Grup"/>
          <p:cNvGrpSpPr/>
          <p:nvPr/>
        </p:nvGrpSpPr>
        <p:grpSpPr>
          <a:xfrm>
            <a:off x="5135731" y="5359996"/>
            <a:ext cx="4900193" cy="5397011"/>
            <a:chOff x="0" y="0"/>
            <a:chExt cx="4900191" cy="5397010"/>
          </a:xfrm>
        </p:grpSpPr>
        <p:pic>
          <p:nvPicPr>
            <p:cNvPr id="505" name="critical points.jpg" descr="critical points.jpg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741" y="939246"/>
              <a:ext cx="3850490" cy="44577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6" name="Automatic activation…"/>
            <p:cNvSpPr/>
            <p:nvPr/>
          </p:nvSpPr>
          <p:spPr>
            <a:xfrm>
              <a:off x="0" y="0"/>
              <a:ext cx="4900192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Automatic activation</a:t>
              </a:r>
            </a:p>
            <a:p>
              <a: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of critical points</a:t>
              </a:r>
            </a:p>
          </p:txBody>
        </p:sp>
      </p:grpSp>
      <p:grpSp>
        <p:nvGrpSpPr>
          <p:cNvPr id="510" name="Grup"/>
          <p:cNvGrpSpPr/>
          <p:nvPr/>
        </p:nvGrpSpPr>
        <p:grpSpPr>
          <a:xfrm>
            <a:off x="141121" y="1814177"/>
            <a:ext cx="4840624" cy="3251844"/>
            <a:chOff x="0" y="0"/>
            <a:chExt cx="4840623" cy="3251842"/>
          </a:xfrm>
        </p:grpSpPr>
        <p:sp>
          <p:nvSpPr>
            <p:cNvPr id="508" name="Rectangle arrodonit"/>
            <p:cNvSpPr/>
            <p:nvPr/>
          </p:nvSpPr>
          <p:spPr>
            <a:xfrm>
              <a:off x="0" y="0"/>
              <a:ext cx="4840624" cy="3251843"/>
            </a:xfrm>
            <a:prstGeom prst="roundRect">
              <a:avLst>
                <a:gd name="adj" fmla="val 6812"/>
              </a:avLst>
            </a:prstGeom>
            <a:solidFill>
              <a:srgbClr val="00AE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509" name="Integrate IMPACT FORECASTS with local layers to SUPPORT DECISION MAKING in EMERGENCY COMMAND CENTRES"/>
            <p:cNvSpPr txBox="1"/>
            <p:nvPr/>
          </p:nvSpPr>
          <p:spPr>
            <a:xfrm>
              <a:off x="49696" y="175274"/>
              <a:ext cx="4741231" cy="2937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t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Integrate IMPACT FORECASTS with local layers to </a:t>
              </a:r>
              <a:r>
                <a:rPr>
                  <a:solidFill>
                    <a:srgbClr val="FF2600"/>
                  </a:solidFill>
                </a:rPr>
                <a:t>SUPPORT DECISION MAKING </a:t>
              </a:r>
              <a:r>
                <a:t>in EMERGENCY COMMAND CENTRES</a:t>
              </a:r>
            </a:p>
          </p:txBody>
        </p:sp>
      </p:grpSp>
      <p:sp>
        <p:nvSpPr>
          <p:cNvPr id="511" name="Meteorological…"/>
          <p:cNvSpPr txBox="1"/>
          <p:nvPr/>
        </p:nvSpPr>
        <p:spPr>
          <a:xfrm>
            <a:off x="563010" y="8050069"/>
            <a:ext cx="3996846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algn="l" defTabSz="457200">
              <a:tabLst>
                <a:tab pos="1066800" algn="l"/>
              </a:tabLst>
              <a:defRPr sz="35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Meteorological</a:t>
            </a:r>
          </a:p>
          <a:p>
            <a:pPr marR="331470" indent="21589" algn="l" defTabSz="457200">
              <a:tabLst>
                <a:tab pos="1066800" algn="l"/>
              </a:tabLst>
              <a:defRPr sz="35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Forecasting</a:t>
            </a:r>
          </a:p>
        </p:txBody>
      </p:sp>
      <p:pic>
        <p:nvPicPr>
          <p:cNvPr id="512" name="ANYWHERE8.jpeg" descr="ANYWHERE8.jpe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57255" y="5504910"/>
            <a:ext cx="4608356" cy="2515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9" presetClass="entr" fill="hold" grpId="3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7" presetID="9" presetClass="entr" fill="hold" grpId="4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8" grpId="2" animBg="1" advAuto="0"/>
      <p:bldP spid="501" grpId="3" animBg="1" advAuto="0"/>
      <p:bldP spid="504" grpId="1" animBg="1" advAuto="0"/>
      <p:bldP spid="507" grpId="4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ANYWHERE A4EU capabilitie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/>
          <a:p>
            <a: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pPr>
            <a:r>
              <a:rPr b="0">
                <a:latin typeface="Marker Felt"/>
                <a:ea typeface="Marker Felt"/>
                <a:cs typeface="Marker Felt"/>
                <a:sym typeface="Marker Felt"/>
              </a:rPr>
              <a:t>ANYWHERE</a:t>
            </a:r>
            <a:r>
              <a:t> A4EU capabilities</a:t>
            </a:r>
          </a:p>
        </p:txBody>
      </p:sp>
      <p:grpSp>
        <p:nvGrpSpPr>
          <p:cNvPr id="527" name="Grup"/>
          <p:cNvGrpSpPr/>
          <p:nvPr/>
        </p:nvGrpSpPr>
        <p:grpSpPr>
          <a:xfrm>
            <a:off x="5431678" y="1194819"/>
            <a:ext cx="7535222" cy="4203770"/>
            <a:chOff x="15" y="-65"/>
            <a:chExt cx="7535220" cy="4203768"/>
          </a:xfrm>
        </p:grpSpPr>
        <p:sp>
          <p:nvSpPr>
            <p:cNvPr id="515" name="Rectangle arrodonit"/>
            <p:cNvSpPr/>
            <p:nvPr/>
          </p:nvSpPr>
          <p:spPr>
            <a:xfrm>
              <a:off x="2743480" y="211731"/>
              <a:ext cx="1236547" cy="502765"/>
            </a:xfrm>
            <a:prstGeom prst="roundRect">
              <a:avLst>
                <a:gd name="adj" fmla="val 24822"/>
              </a:avLst>
            </a:prstGeom>
            <a:solidFill>
              <a:srgbClr val="94175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pic>
          <p:nvPicPr>
            <p:cNvPr id="516" name="Captura de Pantalla 2018-11-15 a les 15.23.40.png" descr="Captura de Pantalla 2018-11-15 a les 15.23.40.png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5" y="-66"/>
              <a:ext cx="2054210" cy="4203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1" h="21592" extrusionOk="0">
                  <a:moveTo>
                    <a:pt x="3171" y="5"/>
                  </a:moveTo>
                  <a:cubicBezTo>
                    <a:pt x="1987" y="12"/>
                    <a:pt x="1717" y="29"/>
                    <a:pt x="1510" y="62"/>
                  </a:cubicBezTo>
                  <a:cubicBezTo>
                    <a:pt x="923" y="154"/>
                    <a:pt x="445" y="365"/>
                    <a:pt x="218" y="632"/>
                  </a:cubicBezTo>
                  <a:lnTo>
                    <a:pt x="40" y="844"/>
                  </a:lnTo>
                  <a:lnTo>
                    <a:pt x="40" y="10747"/>
                  </a:lnTo>
                  <a:cubicBezTo>
                    <a:pt x="41" y="20495"/>
                    <a:pt x="45" y="20652"/>
                    <a:pt x="201" y="20834"/>
                  </a:cubicBezTo>
                  <a:cubicBezTo>
                    <a:pt x="289" y="20935"/>
                    <a:pt x="491" y="21081"/>
                    <a:pt x="650" y="21158"/>
                  </a:cubicBezTo>
                  <a:cubicBezTo>
                    <a:pt x="809" y="21235"/>
                    <a:pt x="918" y="21311"/>
                    <a:pt x="896" y="21329"/>
                  </a:cubicBezTo>
                  <a:cubicBezTo>
                    <a:pt x="874" y="21347"/>
                    <a:pt x="632" y="21376"/>
                    <a:pt x="355" y="21393"/>
                  </a:cubicBezTo>
                  <a:cubicBezTo>
                    <a:pt x="-689" y="21453"/>
                    <a:pt x="617" y="21526"/>
                    <a:pt x="3615" y="21574"/>
                  </a:cubicBezTo>
                  <a:cubicBezTo>
                    <a:pt x="4707" y="21591"/>
                    <a:pt x="8425" y="21597"/>
                    <a:pt x="11877" y="21588"/>
                  </a:cubicBezTo>
                  <a:cubicBezTo>
                    <a:pt x="17598" y="21574"/>
                    <a:pt x="20005" y="21540"/>
                    <a:pt x="20669" y="21462"/>
                  </a:cubicBezTo>
                  <a:lnTo>
                    <a:pt x="20911" y="21433"/>
                  </a:lnTo>
                  <a:lnTo>
                    <a:pt x="20588" y="21403"/>
                  </a:lnTo>
                  <a:cubicBezTo>
                    <a:pt x="20410" y="21386"/>
                    <a:pt x="20090" y="21369"/>
                    <a:pt x="19881" y="21368"/>
                  </a:cubicBezTo>
                  <a:cubicBezTo>
                    <a:pt x="19672" y="21367"/>
                    <a:pt x="19484" y="21350"/>
                    <a:pt x="19461" y="21331"/>
                  </a:cubicBezTo>
                  <a:cubicBezTo>
                    <a:pt x="19437" y="21312"/>
                    <a:pt x="19544" y="21236"/>
                    <a:pt x="19695" y="21162"/>
                  </a:cubicBezTo>
                  <a:cubicBezTo>
                    <a:pt x="19846" y="21088"/>
                    <a:pt x="20049" y="20933"/>
                    <a:pt x="20147" y="20818"/>
                  </a:cubicBezTo>
                  <a:lnTo>
                    <a:pt x="20325" y="20608"/>
                  </a:lnTo>
                  <a:lnTo>
                    <a:pt x="20362" y="14829"/>
                  </a:lnTo>
                  <a:cubicBezTo>
                    <a:pt x="20381" y="11650"/>
                    <a:pt x="20412" y="9042"/>
                    <a:pt x="20430" y="9033"/>
                  </a:cubicBezTo>
                  <a:cubicBezTo>
                    <a:pt x="20493" y="9001"/>
                    <a:pt x="20467" y="8104"/>
                    <a:pt x="20402" y="8065"/>
                  </a:cubicBezTo>
                  <a:cubicBezTo>
                    <a:pt x="20366" y="8043"/>
                    <a:pt x="20363" y="7776"/>
                    <a:pt x="20394" y="7472"/>
                  </a:cubicBezTo>
                  <a:cubicBezTo>
                    <a:pt x="20457" y="6846"/>
                    <a:pt x="20486" y="4503"/>
                    <a:pt x="20430" y="4475"/>
                  </a:cubicBezTo>
                  <a:cubicBezTo>
                    <a:pt x="20410" y="4465"/>
                    <a:pt x="20375" y="3642"/>
                    <a:pt x="20353" y="2646"/>
                  </a:cubicBezTo>
                  <a:cubicBezTo>
                    <a:pt x="20316" y="915"/>
                    <a:pt x="20307" y="826"/>
                    <a:pt x="20143" y="639"/>
                  </a:cubicBezTo>
                  <a:cubicBezTo>
                    <a:pt x="19911" y="373"/>
                    <a:pt x="19544" y="192"/>
                    <a:pt x="19049" y="98"/>
                  </a:cubicBezTo>
                  <a:cubicBezTo>
                    <a:pt x="18654" y="24"/>
                    <a:pt x="18266" y="20"/>
                    <a:pt x="10298" y="7"/>
                  </a:cubicBezTo>
                  <a:cubicBezTo>
                    <a:pt x="6451" y="0"/>
                    <a:pt x="4354" y="-3"/>
                    <a:pt x="3171" y="5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517" name="Screenshot_20181115-144332.jpg" descr="Screenshot_20181115-144332.jpg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933" y="437472"/>
              <a:ext cx="1873232" cy="33301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18" name="112 Calls"/>
            <p:cNvSpPr txBox="1"/>
            <p:nvPr/>
          </p:nvSpPr>
          <p:spPr>
            <a:xfrm>
              <a:off x="2745326" y="258982"/>
              <a:ext cx="1205254" cy="3946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defRPr sz="16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112 Calls</a:t>
              </a:r>
            </a:p>
          </p:txBody>
        </p:sp>
        <p:pic>
          <p:nvPicPr>
            <p:cNvPr id="519" name="112_vermell.png" descr="112_vermell.png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3759" y="940743"/>
              <a:ext cx="209722" cy="2097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0" name="112_Taronja.png" descr="112_Taronja.png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3759" y="1177082"/>
              <a:ext cx="205101" cy="2051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1" name="112_Groc.png" descr="112_Groc.png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3759" y="1413421"/>
              <a:ext cx="240959" cy="2409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2" name="Last 30 min"/>
            <p:cNvSpPr txBox="1"/>
            <p:nvPr/>
          </p:nvSpPr>
          <p:spPr>
            <a:xfrm>
              <a:off x="2810574" y="934650"/>
              <a:ext cx="1083319" cy="3254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Last 30 min</a:t>
              </a:r>
            </a:p>
          </p:txBody>
        </p:sp>
        <p:sp>
          <p:nvSpPr>
            <p:cNvPr id="523" name="(30, 60] min ago"/>
            <p:cNvSpPr txBox="1"/>
            <p:nvPr/>
          </p:nvSpPr>
          <p:spPr>
            <a:xfrm>
              <a:off x="2810574" y="1177082"/>
              <a:ext cx="1385733" cy="3068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(30, 60] min ago</a:t>
              </a:r>
            </a:p>
          </p:txBody>
        </p:sp>
        <p:sp>
          <p:nvSpPr>
            <p:cNvPr id="524" name="(60, 90] min ago"/>
            <p:cNvSpPr txBox="1"/>
            <p:nvPr/>
          </p:nvSpPr>
          <p:spPr>
            <a:xfrm>
              <a:off x="2813548" y="1376457"/>
              <a:ext cx="1377187" cy="305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l" defTabSz="457200">
                <a:defRPr sz="1400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(60, 90] min ago</a:t>
              </a:r>
            </a:p>
          </p:txBody>
        </p:sp>
        <p:sp>
          <p:nvSpPr>
            <p:cNvPr id="525" name="Rectangle"/>
            <p:cNvSpPr/>
            <p:nvPr/>
          </p:nvSpPr>
          <p:spPr>
            <a:xfrm>
              <a:off x="1744527" y="459485"/>
              <a:ext cx="162383" cy="1134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sp>
          <p:nvSpPr>
            <p:cNvPr id="526" name="112 calls and crowdsourcing"/>
            <p:cNvSpPr/>
            <p:nvPr/>
          </p:nvSpPr>
          <p:spPr>
            <a:xfrm>
              <a:off x="3893892" y="475597"/>
              <a:ext cx="3641344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112 calls and crowdsourcing</a:t>
              </a:r>
            </a:p>
          </p:txBody>
        </p:sp>
      </p:grpSp>
      <p:grpSp>
        <p:nvGrpSpPr>
          <p:cNvPr id="530" name="Grup"/>
          <p:cNvGrpSpPr/>
          <p:nvPr/>
        </p:nvGrpSpPr>
        <p:grpSpPr>
          <a:xfrm>
            <a:off x="8425283" y="2840633"/>
            <a:ext cx="4597870" cy="3386969"/>
            <a:chOff x="0" y="0"/>
            <a:chExt cx="4597868" cy="3386967"/>
          </a:xfrm>
        </p:grpSpPr>
        <p:pic>
          <p:nvPicPr>
            <p:cNvPr id="528" name="FLOOD-AREA.jpg" descr="FLOOD-AREA.jpg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51428" y="991378"/>
              <a:ext cx="3213495" cy="23955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29" name="EU Flood Directive Risk Maps"/>
            <p:cNvSpPr txBox="1"/>
            <p:nvPr/>
          </p:nvSpPr>
          <p:spPr>
            <a:xfrm>
              <a:off x="0" y="0"/>
              <a:ext cx="4597869" cy="1008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R="331470" indent="21589" algn="r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EU Flood Directive Risk Maps</a:t>
              </a:r>
            </a:p>
          </p:txBody>
        </p:sp>
      </p:grpSp>
      <p:grpSp>
        <p:nvGrpSpPr>
          <p:cNvPr id="533" name="Grup"/>
          <p:cNvGrpSpPr/>
          <p:nvPr/>
        </p:nvGrpSpPr>
        <p:grpSpPr>
          <a:xfrm>
            <a:off x="9490561" y="6298929"/>
            <a:ext cx="4597869" cy="3793291"/>
            <a:chOff x="0" y="0"/>
            <a:chExt cx="4597868" cy="3793289"/>
          </a:xfrm>
        </p:grpSpPr>
        <p:pic>
          <p:nvPicPr>
            <p:cNvPr id="531" name="sensors-a4cat.jpg" descr="sensors-a4cat.jp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33346" y="551594"/>
              <a:ext cx="3037967" cy="32416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32" name="Local sensors"/>
            <p:cNvSpPr/>
            <p:nvPr/>
          </p:nvSpPr>
          <p:spPr>
            <a:xfrm>
              <a:off x="0" y="0"/>
              <a:ext cx="4597869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Local sensors</a:t>
              </a:r>
            </a:p>
          </p:txBody>
        </p:sp>
      </p:grpSp>
      <p:grpSp>
        <p:nvGrpSpPr>
          <p:cNvPr id="536" name="Grup"/>
          <p:cNvGrpSpPr/>
          <p:nvPr/>
        </p:nvGrpSpPr>
        <p:grpSpPr>
          <a:xfrm>
            <a:off x="5135731" y="5359996"/>
            <a:ext cx="4900193" cy="5397011"/>
            <a:chOff x="0" y="0"/>
            <a:chExt cx="4900191" cy="5397010"/>
          </a:xfrm>
        </p:grpSpPr>
        <p:pic>
          <p:nvPicPr>
            <p:cNvPr id="534" name="critical points.jpg" descr="critical points.jpg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741" y="939246"/>
              <a:ext cx="3850490" cy="44577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35" name="Automatic activation…"/>
            <p:cNvSpPr/>
            <p:nvPr/>
          </p:nvSpPr>
          <p:spPr>
            <a:xfrm>
              <a:off x="0" y="0"/>
              <a:ext cx="4900192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Automatic activation</a:t>
              </a:r>
            </a:p>
            <a:p>
              <a:pPr marR="331470" indent="21589" algn="l" defTabSz="457200">
                <a:lnSpc>
                  <a:spcPct val="70000"/>
                </a:lnSpc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of critical points</a:t>
              </a:r>
            </a:p>
          </p:txBody>
        </p:sp>
      </p:grpSp>
      <p:grpSp>
        <p:nvGrpSpPr>
          <p:cNvPr id="539" name="Grup"/>
          <p:cNvGrpSpPr/>
          <p:nvPr/>
        </p:nvGrpSpPr>
        <p:grpSpPr>
          <a:xfrm>
            <a:off x="141121" y="1814177"/>
            <a:ext cx="4840624" cy="3251844"/>
            <a:chOff x="0" y="0"/>
            <a:chExt cx="4840623" cy="3251842"/>
          </a:xfrm>
        </p:grpSpPr>
        <p:sp>
          <p:nvSpPr>
            <p:cNvPr id="537" name="Rectangle arrodonit"/>
            <p:cNvSpPr/>
            <p:nvPr/>
          </p:nvSpPr>
          <p:spPr>
            <a:xfrm>
              <a:off x="0" y="0"/>
              <a:ext cx="4840624" cy="3251843"/>
            </a:xfrm>
            <a:prstGeom prst="roundRect">
              <a:avLst>
                <a:gd name="adj" fmla="val 6812"/>
              </a:avLst>
            </a:prstGeom>
            <a:solidFill>
              <a:srgbClr val="00AE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538" name="Integrate IMPACT FORECASTS with local layers to SUPPORT DECISION MAKING in EMERGENCY COMMAND CENTRES"/>
            <p:cNvSpPr txBox="1"/>
            <p:nvPr/>
          </p:nvSpPr>
          <p:spPr>
            <a:xfrm>
              <a:off x="49696" y="175274"/>
              <a:ext cx="4741231" cy="2937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t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Integrate IMPACT FORECASTS with local layers to </a:t>
              </a:r>
              <a:r>
                <a:rPr>
                  <a:solidFill>
                    <a:srgbClr val="FF2600"/>
                  </a:solidFill>
                </a:rPr>
                <a:t>SUPPORT DECISION MAKING </a:t>
              </a:r>
              <a:r>
                <a:t>in EMERGENCY COMMAND CENTRES</a:t>
              </a:r>
            </a:p>
          </p:txBody>
        </p:sp>
      </p:grpSp>
      <p:grpSp>
        <p:nvGrpSpPr>
          <p:cNvPr id="542" name="Grup"/>
          <p:cNvGrpSpPr/>
          <p:nvPr/>
        </p:nvGrpSpPr>
        <p:grpSpPr>
          <a:xfrm>
            <a:off x="178736" y="5648297"/>
            <a:ext cx="4765395" cy="3289943"/>
            <a:chOff x="0" y="0"/>
            <a:chExt cx="4765394" cy="3289942"/>
          </a:xfrm>
        </p:grpSpPr>
        <p:pic>
          <p:nvPicPr>
            <p:cNvPr id="540" name="Captura de pantalla 2015-11-17 a les 13.13.18.png" descr="Captura de pantalla 2015-11-17 a les 13.13.18.png"/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9744" y="609600"/>
              <a:ext cx="4625651" cy="26803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41" name="Vulnerability Maps"/>
            <p:cNvSpPr/>
            <p:nvPr/>
          </p:nvSpPr>
          <p:spPr>
            <a:xfrm>
              <a:off x="0" y="0"/>
              <a:ext cx="4726913" cy="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Vulnerability Maps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7" name="Grup"/>
          <p:cNvGrpSpPr/>
          <p:nvPr/>
        </p:nvGrpSpPr>
        <p:grpSpPr>
          <a:xfrm>
            <a:off x="5884399" y="1876069"/>
            <a:ext cx="6268464" cy="5385429"/>
            <a:chOff x="0" y="0"/>
            <a:chExt cx="6268462" cy="5385427"/>
          </a:xfrm>
        </p:grpSpPr>
        <p:pic>
          <p:nvPicPr>
            <p:cNvPr id="544" name="Captura de pantalla 2015-11-17 a les 13.13.18.png" descr="Captura de pantalla 2015-11-17 a les 13.13.18.png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39744" y="609600"/>
              <a:ext cx="6128719" cy="35512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45" name="Vulnerability Maps"/>
            <p:cNvSpPr txBox="1"/>
            <p:nvPr/>
          </p:nvSpPr>
          <p:spPr>
            <a:xfrm>
              <a:off x="0" y="0"/>
              <a:ext cx="5740169" cy="609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algn="l" defTabSz="457200">
                <a:tabLst>
                  <a:tab pos="1066800" algn="l"/>
                </a:tabLst>
                <a:defRPr sz="3500" b="1">
                  <a:solidFill>
                    <a:srgbClr val="323081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Vulnerability Maps</a:t>
              </a:r>
            </a:p>
          </p:txBody>
        </p:sp>
        <p:sp>
          <p:nvSpPr>
            <p:cNvPr id="546" name="From EU scale to BUILDING scale"/>
            <p:cNvSpPr txBox="1"/>
            <p:nvPr/>
          </p:nvSpPr>
          <p:spPr>
            <a:xfrm>
              <a:off x="139744" y="4267827"/>
              <a:ext cx="5976558" cy="1117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R="331470" indent="21589" defTabSz="457200">
                <a:tabLst>
                  <a:tab pos="1066800" algn="l"/>
                </a:tabLst>
                <a:defRPr sz="3500" b="1">
                  <a:solidFill>
                    <a:srgbClr val="FF2600"/>
                  </a:solidFill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From EU scale to BUILDING scale</a:t>
              </a:r>
            </a:p>
          </p:txBody>
        </p:sp>
      </p:grpSp>
      <p:grpSp>
        <p:nvGrpSpPr>
          <p:cNvPr id="550" name="Grup"/>
          <p:cNvGrpSpPr/>
          <p:nvPr/>
        </p:nvGrpSpPr>
        <p:grpSpPr>
          <a:xfrm>
            <a:off x="6633122" y="7482788"/>
            <a:ext cx="4959359" cy="2081489"/>
            <a:chOff x="0" y="0"/>
            <a:chExt cx="4959357" cy="2081488"/>
          </a:xfrm>
        </p:grpSpPr>
        <p:sp>
          <p:nvSpPr>
            <p:cNvPr id="548" name="Rectangle arrodonit"/>
            <p:cNvSpPr/>
            <p:nvPr/>
          </p:nvSpPr>
          <p:spPr>
            <a:xfrm>
              <a:off x="19050" y="203278"/>
              <a:ext cx="4940308" cy="1674932"/>
            </a:xfrm>
            <a:prstGeom prst="roundRect">
              <a:avLst>
                <a:gd name="adj" fmla="val 9400"/>
              </a:avLst>
            </a:prstGeom>
            <a:solidFill>
              <a:srgbClr val="00FD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93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549" name="KEY TOOL For Flood Risk Management Plans in the EU FLOOD DIRECTIVE"/>
            <p:cNvSpPr txBox="1"/>
            <p:nvPr/>
          </p:nvSpPr>
          <p:spPr>
            <a:xfrm>
              <a:off x="0" y="0"/>
              <a:ext cx="4948699" cy="20814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2600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KEY TOOL For Flood Risk Management Plans in the EU FLOOD DIRECTIVE</a:t>
              </a:r>
            </a:p>
          </p:txBody>
        </p:sp>
      </p:grpSp>
      <p:sp>
        <p:nvSpPr>
          <p:cNvPr id="551" name="ANYWHERE A4EU capabilitie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/>
          <a:p>
            <a: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pPr>
            <a:r>
              <a:rPr b="0">
                <a:latin typeface="Marker Felt"/>
                <a:ea typeface="Marker Felt"/>
                <a:cs typeface="Marker Felt"/>
                <a:sym typeface="Marker Felt"/>
              </a:rPr>
              <a:t>ANYWHERE</a:t>
            </a:r>
            <a:r>
              <a:t> A4EU capabilities</a:t>
            </a:r>
          </a:p>
        </p:txBody>
      </p:sp>
      <p:grpSp>
        <p:nvGrpSpPr>
          <p:cNvPr id="554" name="Grup"/>
          <p:cNvGrpSpPr/>
          <p:nvPr/>
        </p:nvGrpSpPr>
        <p:grpSpPr>
          <a:xfrm>
            <a:off x="141121" y="1814177"/>
            <a:ext cx="4840624" cy="3251844"/>
            <a:chOff x="0" y="0"/>
            <a:chExt cx="4840623" cy="3251842"/>
          </a:xfrm>
        </p:grpSpPr>
        <p:sp>
          <p:nvSpPr>
            <p:cNvPr id="552" name="Rectangle arrodonit"/>
            <p:cNvSpPr/>
            <p:nvPr/>
          </p:nvSpPr>
          <p:spPr>
            <a:xfrm>
              <a:off x="0" y="0"/>
              <a:ext cx="4840624" cy="3251843"/>
            </a:xfrm>
            <a:prstGeom prst="roundRect">
              <a:avLst>
                <a:gd name="adj" fmla="val 6812"/>
              </a:avLst>
            </a:prstGeom>
            <a:solidFill>
              <a:srgbClr val="00AEFF">
                <a:alpha val="99000"/>
              </a:srgb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553" name="Integrate IMPACT FORECASTS with local layers to SUPPORT DECISION MAKING in EMERGENCY COMMAND CENTRES"/>
            <p:cNvSpPr txBox="1"/>
            <p:nvPr/>
          </p:nvSpPr>
          <p:spPr>
            <a:xfrm>
              <a:off x="49696" y="175274"/>
              <a:ext cx="4741231" cy="2937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t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Integrate IMPACT FORECASTS with local layers to </a:t>
              </a:r>
              <a:r>
                <a:rPr>
                  <a:solidFill>
                    <a:srgbClr val="FF2600"/>
                  </a:solidFill>
                </a:rPr>
                <a:t>SUPPORT DECISION MAKING </a:t>
              </a:r>
              <a:r>
                <a:t>in EMERGENCY COMMAND CENTRES</a:t>
              </a:r>
            </a:p>
          </p:txBody>
        </p:sp>
      </p:grpSp>
      <p:sp>
        <p:nvSpPr>
          <p:cNvPr id="555" name="Meteorological…"/>
          <p:cNvSpPr txBox="1"/>
          <p:nvPr/>
        </p:nvSpPr>
        <p:spPr>
          <a:xfrm>
            <a:off x="563010" y="8050069"/>
            <a:ext cx="3996846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algn="l" defTabSz="457200">
              <a:tabLst>
                <a:tab pos="1066800" algn="l"/>
              </a:tabLst>
              <a:defRPr sz="35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Meteorological</a:t>
            </a:r>
          </a:p>
          <a:p>
            <a:pPr marR="331470" indent="21589" algn="l" defTabSz="457200">
              <a:tabLst>
                <a:tab pos="1066800" algn="l"/>
              </a:tabLst>
              <a:defRPr sz="35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Forecasting</a:t>
            </a:r>
          </a:p>
        </p:txBody>
      </p:sp>
      <p:pic>
        <p:nvPicPr>
          <p:cNvPr id="556" name="ANYWHERE8.jpeg" descr="ANYWHERE8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7255" y="5504910"/>
            <a:ext cx="4608356" cy="25153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" grpId="1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Imatge" descr="Imatge"/>
          <p:cNvPicPr>
            <a:picLocks noChangeAspect="1"/>
          </p:cNvPicPr>
          <p:nvPr/>
        </p:nvPicPr>
        <p:blipFill>
          <a:blip r:embed="rId2">
            <a:alphaModFix amt="43512"/>
            <a:extLst/>
          </a:blip>
          <a:stretch>
            <a:fillRect/>
          </a:stretch>
        </p:blipFill>
        <p:spPr>
          <a:xfrm>
            <a:off x="-877157" y="-38100"/>
            <a:ext cx="14759114" cy="9829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9" name="Logo Anywhere 2017 Horizontal.png" descr="Logo Anywhere 2017 Horizonta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690132" y="8992142"/>
            <a:ext cx="3310873" cy="813978"/>
          </a:xfrm>
          <a:prstGeom prst="rect">
            <a:avLst/>
          </a:prstGeom>
          <a:ln w="12700">
            <a:miter lim="400000"/>
          </a:ln>
        </p:spPr>
      </p:pic>
      <p:pic>
        <p:nvPicPr>
          <p:cNvPr id="560" name="euro-flag_gif.jpg" descr="euro-flag_gif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666" y="9049173"/>
            <a:ext cx="1044946" cy="699917"/>
          </a:xfrm>
          <a:prstGeom prst="rect">
            <a:avLst/>
          </a:prstGeom>
          <a:ln w="12700">
            <a:miter lim="400000"/>
          </a:ln>
        </p:spPr>
      </p:pic>
      <p:pic>
        <p:nvPicPr>
          <p:cNvPr id="561" name="ANYWHERE4.jpeg" descr="ANYWHERE4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-13528"/>
            <a:ext cx="13004800" cy="698767"/>
          </a:xfrm>
          <a:prstGeom prst="rect">
            <a:avLst/>
          </a:prstGeom>
          <a:ln w="12700">
            <a:miter lim="400000"/>
          </a:ln>
        </p:spPr>
      </p:pic>
      <p:sp>
        <p:nvSpPr>
          <p:cNvPr id="562" name="Meteorological forecasts"/>
          <p:cNvSpPr txBox="1"/>
          <p:nvPr/>
        </p:nvSpPr>
        <p:spPr>
          <a:xfrm>
            <a:off x="81590" y="6368225"/>
            <a:ext cx="2839592" cy="1030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000" b="1">
                <a:solidFill>
                  <a:srgbClr val="0433FF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Meteorological forecasts</a:t>
            </a:r>
          </a:p>
        </p:txBody>
      </p:sp>
      <p:sp>
        <p:nvSpPr>
          <p:cNvPr id="563" name="The ANYWHERE approach based on impact forecasting…"/>
          <p:cNvSpPr txBox="1"/>
          <p:nvPr/>
        </p:nvSpPr>
        <p:spPr>
          <a:xfrm>
            <a:off x="252247" y="927119"/>
            <a:ext cx="12500306" cy="1764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>
                <a:latin typeface="+mn-lt"/>
                <a:ea typeface="+mn-ea"/>
                <a:cs typeface="+mn-cs"/>
                <a:sym typeface="Helvetica Neue"/>
              </a:defRPr>
            </a:pPr>
            <a:r>
              <a:t>The ANYWHERE approach based on </a:t>
            </a:r>
            <a:r>
              <a:rPr>
                <a:solidFill>
                  <a:srgbClr val="EE220C"/>
                </a:solidFill>
              </a:rPr>
              <a:t>impact forecasting</a:t>
            </a:r>
            <a:r>
              <a:t> </a:t>
            </a:r>
          </a:p>
          <a:p>
            <a:pPr>
              <a:defRPr b="1">
                <a:latin typeface="+mn-lt"/>
                <a:ea typeface="+mn-ea"/>
                <a:cs typeface="+mn-cs"/>
                <a:sym typeface="Helvetica Neue"/>
              </a:defRPr>
            </a:pPr>
            <a:r>
              <a:t>represents a disruptive innovation in the field of the </a:t>
            </a:r>
          </a:p>
          <a:p>
            <a:pPr>
              <a:defRPr b="1">
                <a:solidFill>
                  <a:srgbClr val="EE220C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t>climatic emergencies operational management</a:t>
            </a:r>
          </a:p>
        </p:txBody>
      </p:sp>
      <p:grpSp>
        <p:nvGrpSpPr>
          <p:cNvPr id="566" name="Grup"/>
          <p:cNvGrpSpPr/>
          <p:nvPr/>
        </p:nvGrpSpPr>
        <p:grpSpPr>
          <a:xfrm>
            <a:off x="7647119" y="4112836"/>
            <a:ext cx="2839592" cy="3247639"/>
            <a:chOff x="0" y="0"/>
            <a:chExt cx="2839591" cy="3247637"/>
          </a:xfrm>
        </p:grpSpPr>
        <p:sp>
          <p:nvSpPr>
            <p:cNvPr id="564" name="Actionable decisions"/>
            <p:cNvSpPr txBox="1"/>
            <p:nvPr/>
          </p:nvSpPr>
          <p:spPr>
            <a:xfrm>
              <a:off x="0" y="2217288"/>
              <a:ext cx="2839592" cy="1030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000" b="1">
                  <a:solidFill>
                    <a:srgbClr val="F8BA00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t>Actionable decisions</a:t>
              </a:r>
            </a:p>
          </p:txBody>
        </p:sp>
        <p:pic>
          <p:nvPicPr>
            <p:cNvPr id="565" name="timeline04-circle.png" descr="timeline04-circl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339318" y="0"/>
              <a:ext cx="2160954" cy="21609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69" name="Grup"/>
          <p:cNvGrpSpPr/>
          <p:nvPr/>
        </p:nvGrpSpPr>
        <p:grpSpPr>
          <a:xfrm>
            <a:off x="5069904" y="4180563"/>
            <a:ext cx="2839592" cy="3218012"/>
            <a:chOff x="0" y="0"/>
            <a:chExt cx="2839591" cy="3218011"/>
          </a:xfrm>
        </p:grpSpPr>
        <p:sp>
          <p:nvSpPr>
            <p:cNvPr id="567" name="Cercle"/>
            <p:cNvSpPr/>
            <p:nvPr/>
          </p:nvSpPr>
          <p:spPr>
            <a:xfrm>
              <a:off x="352018" y="0"/>
              <a:ext cx="2160955" cy="2160954"/>
            </a:xfrm>
            <a:prstGeom prst="ellipse">
              <a:avLst/>
            </a:prstGeom>
            <a:blipFill rotWithShape="1">
              <a:blip r:embed="rId7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568" name="Impact forecasts"/>
            <p:cNvSpPr txBox="1"/>
            <p:nvPr/>
          </p:nvSpPr>
          <p:spPr>
            <a:xfrm>
              <a:off x="0" y="2187662"/>
              <a:ext cx="2839592" cy="1030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000" b="1">
                  <a:solidFill>
                    <a:srgbClr val="FF2600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t>Impact forecasts</a:t>
              </a:r>
            </a:p>
          </p:txBody>
        </p:sp>
      </p:grpSp>
      <p:grpSp>
        <p:nvGrpSpPr>
          <p:cNvPr id="572" name="Grup"/>
          <p:cNvGrpSpPr/>
          <p:nvPr/>
        </p:nvGrpSpPr>
        <p:grpSpPr>
          <a:xfrm>
            <a:off x="2638462" y="4180563"/>
            <a:ext cx="2839592" cy="3218012"/>
            <a:chOff x="0" y="0"/>
            <a:chExt cx="2839591" cy="3218011"/>
          </a:xfrm>
        </p:grpSpPr>
        <p:sp>
          <p:nvSpPr>
            <p:cNvPr id="570" name="Hazard forecasts"/>
            <p:cNvSpPr txBox="1"/>
            <p:nvPr/>
          </p:nvSpPr>
          <p:spPr>
            <a:xfrm>
              <a:off x="0" y="2187662"/>
              <a:ext cx="2839592" cy="10303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000" b="1">
                  <a:solidFill>
                    <a:srgbClr val="531B93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t>Hazard forecasts</a:t>
              </a:r>
            </a:p>
          </p:txBody>
        </p:sp>
        <p:pic>
          <p:nvPicPr>
            <p:cNvPr id="571" name="timeline03-circle-1-300x300.png" descr="timeline03-circle-1-300x300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39318" y="0"/>
              <a:ext cx="2160955" cy="21609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75" name="Grup"/>
          <p:cNvGrpSpPr/>
          <p:nvPr/>
        </p:nvGrpSpPr>
        <p:grpSpPr>
          <a:xfrm>
            <a:off x="10275143" y="4184246"/>
            <a:ext cx="2839592" cy="3214329"/>
            <a:chOff x="0" y="163115"/>
            <a:chExt cx="2839591" cy="3214327"/>
          </a:xfrm>
        </p:grpSpPr>
        <p:sp>
          <p:nvSpPr>
            <p:cNvPr id="573" name="Operational solutions"/>
            <p:cNvSpPr txBox="1"/>
            <p:nvPr/>
          </p:nvSpPr>
          <p:spPr>
            <a:xfrm>
              <a:off x="0" y="2347094"/>
              <a:ext cx="2839592" cy="10303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000" b="1">
                  <a:solidFill>
                    <a:srgbClr val="FFFB00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t>Operational solutions</a:t>
              </a:r>
            </a:p>
          </p:txBody>
        </p:sp>
        <p:pic>
          <p:nvPicPr>
            <p:cNvPr id="574" name="ANYWHERE6.png" descr="ANYWHERE6.png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97036" y="163115"/>
              <a:ext cx="2245463" cy="1919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211" y="0"/>
                  </a:moveTo>
                  <a:cubicBezTo>
                    <a:pt x="4483" y="516"/>
                    <a:pt x="3794" y="1131"/>
                    <a:pt x="3165" y="1867"/>
                  </a:cubicBezTo>
                  <a:cubicBezTo>
                    <a:pt x="1056" y="4334"/>
                    <a:pt x="0" y="7566"/>
                    <a:pt x="0" y="10800"/>
                  </a:cubicBezTo>
                  <a:cubicBezTo>
                    <a:pt x="0" y="14034"/>
                    <a:pt x="1056" y="17266"/>
                    <a:pt x="3165" y="19733"/>
                  </a:cubicBezTo>
                  <a:cubicBezTo>
                    <a:pt x="3794" y="20469"/>
                    <a:pt x="4483" y="21084"/>
                    <a:pt x="5211" y="21600"/>
                  </a:cubicBezTo>
                  <a:lnTo>
                    <a:pt x="16389" y="21600"/>
                  </a:lnTo>
                  <a:cubicBezTo>
                    <a:pt x="17117" y="21084"/>
                    <a:pt x="17806" y="20469"/>
                    <a:pt x="18435" y="19733"/>
                  </a:cubicBezTo>
                  <a:cubicBezTo>
                    <a:pt x="20544" y="17266"/>
                    <a:pt x="21600" y="14034"/>
                    <a:pt x="21600" y="10800"/>
                  </a:cubicBezTo>
                  <a:cubicBezTo>
                    <a:pt x="21600" y="7566"/>
                    <a:pt x="20544" y="4334"/>
                    <a:pt x="18435" y="1867"/>
                  </a:cubicBezTo>
                  <a:cubicBezTo>
                    <a:pt x="17806" y="1131"/>
                    <a:pt x="17117" y="516"/>
                    <a:pt x="16389" y="0"/>
                  </a:cubicBezTo>
                  <a:lnTo>
                    <a:pt x="5211" y="0"/>
                  </a:ln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pic>
        <p:nvPicPr>
          <p:cNvPr id="576" name="ANYWHERE9.jpeg" descr="ANYWHERE9.jpeg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0726" y="4180464"/>
            <a:ext cx="2161320" cy="2161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1" y="0"/>
                </a:moveTo>
                <a:cubicBezTo>
                  <a:pt x="7323" y="0"/>
                  <a:pt x="4802" y="1004"/>
                  <a:pt x="2881" y="3014"/>
                </a:cubicBezTo>
                <a:cubicBezTo>
                  <a:pt x="-961" y="7035"/>
                  <a:pt x="-961" y="13558"/>
                  <a:pt x="2881" y="17579"/>
                </a:cubicBezTo>
                <a:cubicBezTo>
                  <a:pt x="6723" y="21600"/>
                  <a:pt x="12955" y="21600"/>
                  <a:pt x="16797" y="17579"/>
                </a:cubicBezTo>
                <a:cubicBezTo>
                  <a:pt x="20639" y="13558"/>
                  <a:pt x="20639" y="7035"/>
                  <a:pt x="16797" y="3014"/>
                </a:cubicBezTo>
                <a:cubicBezTo>
                  <a:pt x="14876" y="1004"/>
                  <a:pt x="12359" y="0"/>
                  <a:pt x="9841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577" name="Fletxa"/>
          <p:cNvSpPr/>
          <p:nvPr/>
        </p:nvSpPr>
        <p:spPr>
          <a:xfrm>
            <a:off x="1056886" y="7595924"/>
            <a:ext cx="11246628" cy="947274"/>
          </a:xfrm>
          <a:prstGeom prst="rightArrow">
            <a:avLst>
              <a:gd name="adj1" fmla="val 33330"/>
              <a:gd name="adj2" fmla="val 174583"/>
            </a:avLst>
          </a:prstGeom>
          <a:solidFill>
            <a:srgbClr val="00A2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578" name="www.anywhere-h2020.eu"/>
          <p:cNvSpPr txBox="1"/>
          <p:nvPr/>
        </p:nvSpPr>
        <p:spPr>
          <a:xfrm>
            <a:off x="4370679" y="9117801"/>
            <a:ext cx="3755442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400" b="1">
                <a:solidFill>
                  <a:srgbClr val="004D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www.anywhere-h2020.eu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9" presetClass="entr" fill="hold" grpId="3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00"/>
                            </p:stCondLst>
                            <p:childTnLst>
                              <p:par>
                                <p:cTn id="17" presetID="9" presetClass="entr" fill="hold" grpId="4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300"/>
                            </p:stCondLst>
                            <p:childTnLst>
                              <p:par>
                                <p:cTn id="21" presetID="22" presetClass="entr" presetSubtype="8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6" grpId="3" animBg="1" advAuto="0"/>
      <p:bldP spid="569" grpId="2" animBg="1" advAuto="0"/>
      <p:bldP spid="572" grpId="1" animBg="1" advAuto="0"/>
      <p:bldP spid="575" grpId="4" animBg="1" advAuto="0"/>
      <p:bldP spid="577" grpId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Logo Anywhere-2017.png" descr="Logo Anywhere-2017.png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64193" y="8921650"/>
            <a:ext cx="749592" cy="711201"/>
          </a:xfrm>
          <a:prstGeom prst="rect">
            <a:avLst/>
          </a:prstGeom>
          <a:ln w="12700">
            <a:miter lim="400000"/>
          </a:ln>
        </p:spPr>
      </p:pic>
      <p:sp>
        <p:nvSpPr>
          <p:cNvPr id="581" name="MH-EWS…"/>
          <p:cNvSpPr/>
          <p:nvPr/>
        </p:nvSpPr>
        <p:spPr>
          <a:xfrm>
            <a:off x="1711442" y="2819619"/>
            <a:ext cx="3006379" cy="3676859"/>
          </a:xfrm>
          <a:prstGeom prst="roundRect">
            <a:avLst>
              <a:gd name="adj" fmla="val 3606"/>
            </a:avLst>
          </a:prstGeom>
          <a:solidFill>
            <a:schemeClr val="accent5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/>
          <a:p>
            <a:pPr marL="355599" indent="-228599" algn="l">
              <a:buSzPct val="100000"/>
              <a:buChar char="•"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r>
              <a:t>MH-EWS</a:t>
            </a:r>
          </a:p>
          <a:p>
            <a:pPr marL="355599" indent="-228599" algn="l">
              <a:buSzPct val="100000"/>
              <a:buChar char="•"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r>
              <a:t>Sensors</a:t>
            </a:r>
          </a:p>
          <a:p>
            <a:pPr marL="355599" indent="-228599" algn="l">
              <a:buSzPct val="100000"/>
              <a:buChar char="•"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r>
              <a:t>Official Warnings</a:t>
            </a:r>
          </a:p>
          <a:p>
            <a:pPr marL="355599" indent="-228599" algn="l">
              <a:buSzPct val="100000"/>
              <a:buChar char="•"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r>
              <a:t>Local products</a:t>
            </a:r>
          </a:p>
          <a:p>
            <a:pPr marL="355599" indent="-228599" algn="l">
              <a:buSzPct val="100000"/>
              <a:buChar char="•"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r>
              <a:t>…</a:t>
            </a:r>
          </a:p>
        </p:txBody>
      </p:sp>
      <p:sp>
        <p:nvSpPr>
          <p:cNvPr id="582" name="Hazard…"/>
          <p:cNvSpPr txBox="1"/>
          <p:nvPr/>
        </p:nvSpPr>
        <p:spPr>
          <a:xfrm>
            <a:off x="2319355" y="1955947"/>
            <a:ext cx="1790553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2400" b="1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Hazard</a:t>
            </a:r>
          </a:p>
          <a:p>
            <a:pPr defTabSz="457200">
              <a:defRPr sz="2400" b="1">
                <a:solidFill>
                  <a:schemeClr val="accent5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information</a:t>
            </a:r>
          </a:p>
        </p:txBody>
      </p:sp>
      <p:sp>
        <p:nvSpPr>
          <p:cNvPr id="583" name="ANYWHERE FOR EU (A4EU): MULTI-HAZARD EARLY WARNING AND DECISION SUPPORT SYSTEM"/>
          <p:cNvSpPr/>
          <p:nvPr/>
        </p:nvSpPr>
        <p:spPr>
          <a:xfrm>
            <a:off x="406400" y="191259"/>
            <a:ext cx="12192000" cy="1463898"/>
          </a:xfrm>
          <a:prstGeom prst="roundRect">
            <a:avLst>
              <a:gd name="adj" fmla="val 13013"/>
            </a:avLst>
          </a:prstGeom>
          <a:solidFill>
            <a:srgbClr val="1773B7"/>
          </a:solidFill>
          <a:effectLst>
            <a:outerShdw blurRad="76200" dist="76200" dir="2700000" rotWithShape="0">
              <a:srgbClr val="000000">
                <a:alpha val="63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marL="57799" marR="57799" defTabSz="1295400">
              <a:defRPr b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ANYWHERE FOR EU (A4EU): MULTI-HAZARD EARLY WARNING AND DECISION SUPPORT SYSTEM</a:t>
            </a:r>
          </a:p>
        </p:txBody>
      </p:sp>
      <p:grpSp>
        <p:nvGrpSpPr>
          <p:cNvPr id="586" name="Grup"/>
          <p:cNvGrpSpPr/>
          <p:nvPr/>
        </p:nvGrpSpPr>
        <p:grpSpPr>
          <a:xfrm>
            <a:off x="5178542" y="2352274"/>
            <a:ext cx="3006379" cy="4144204"/>
            <a:chOff x="0" y="419100"/>
            <a:chExt cx="3006377" cy="4144202"/>
          </a:xfrm>
        </p:grpSpPr>
        <p:sp>
          <p:nvSpPr>
            <p:cNvPr id="584" name="Risk maps…"/>
            <p:cNvSpPr/>
            <p:nvPr/>
          </p:nvSpPr>
          <p:spPr>
            <a:xfrm>
              <a:off x="0" y="886445"/>
              <a:ext cx="3006378" cy="3676858"/>
            </a:xfrm>
            <a:prstGeom prst="roundRect">
              <a:avLst>
                <a:gd name="adj" fmla="val 3329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Risk maps</a:t>
              </a:r>
            </a:p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Vulnerable elements</a:t>
              </a:r>
            </a:p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Critical points</a:t>
              </a:r>
            </a:p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…</a:t>
              </a:r>
            </a:p>
          </p:txBody>
        </p:sp>
        <p:sp>
          <p:nvSpPr>
            <p:cNvPr id="585" name="Vulnerability…"/>
            <p:cNvSpPr/>
            <p:nvPr/>
          </p:nvSpPr>
          <p:spPr>
            <a:xfrm>
              <a:off x="1503188" y="419100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defTabSz="457200">
                <a:defRPr sz="2400" b="1">
                  <a:solidFill>
                    <a:schemeClr val="accent1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Vulnerability</a:t>
              </a:r>
            </a:p>
            <a:p>
              <a:pPr defTabSz="457200">
                <a:defRPr sz="2400" b="1">
                  <a:solidFill>
                    <a:schemeClr val="accent1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information</a:t>
              </a:r>
            </a:p>
          </p:txBody>
        </p:sp>
      </p:grpSp>
      <p:grpSp>
        <p:nvGrpSpPr>
          <p:cNvPr id="590" name="Grup"/>
          <p:cNvGrpSpPr/>
          <p:nvPr/>
        </p:nvGrpSpPr>
        <p:grpSpPr>
          <a:xfrm>
            <a:off x="1463594" y="1854144"/>
            <a:ext cx="6941642" cy="6531138"/>
            <a:chOff x="0" y="0"/>
            <a:chExt cx="6941641" cy="6531137"/>
          </a:xfrm>
        </p:grpSpPr>
        <p:sp>
          <p:nvSpPr>
            <p:cNvPr id="587" name="Impact"/>
            <p:cNvSpPr/>
            <p:nvPr/>
          </p:nvSpPr>
          <p:spPr>
            <a:xfrm>
              <a:off x="3470820" y="5066208"/>
              <a:ext cx="1270001" cy="1270001"/>
            </a:xfrm>
            <a:prstGeom prst="line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457200">
                <a:defRPr sz="2400" b="1">
                  <a:solidFill>
                    <a:schemeClr val="accent6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Impact</a:t>
              </a:r>
            </a:p>
          </p:txBody>
        </p:sp>
        <p:sp>
          <p:nvSpPr>
            <p:cNvPr id="588" name="Elements potentially affected"/>
            <p:cNvSpPr/>
            <p:nvPr/>
          </p:nvSpPr>
          <p:spPr>
            <a:xfrm>
              <a:off x="0" y="5331023"/>
              <a:ext cx="6941642" cy="1200115"/>
            </a:xfrm>
            <a:prstGeom prst="roundRect">
              <a:avLst>
                <a:gd name="adj" fmla="val 8338"/>
              </a:avLst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indent="1270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Elements potentially affected</a:t>
              </a:r>
            </a:p>
          </p:txBody>
        </p:sp>
        <p:sp>
          <p:nvSpPr>
            <p:cNvPr id="589" name="Rectangle arrodonit"/>
            <p:cNvSpPr/>
            <p:nvPr/>
          </p:nvSpPr>
          <p:spPr>
            <a:xfrm>
              <a:off x="22026" y="0"/>
              <a:ext cx="6897589" cy="5356537"/>
            </a:xfrm>
            <a:prstGeom prst="roundRect">
              <a:avLst>
                <a:gd name="adj" fmla="val 1970"/>
              </a:avLst>
            </a:prstGeom>
            <a:noFill/>
            <a:ln w="63500" cap="flat">
              <a:solidFill>
                <a:schemeClr val="accent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indent="1270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</p:grpSp>
      <p:grpSp>
        <p:nvGrpSpPr>
          <p:cNvPr id="593" name="Grup"/>
          <p:cNvGrpSpPr/>
          <p:nvPr/>
        </p:nvGrpSpPr>
        <p:grpSpPr>
          <a:xfrm>
            <a:off x="9616838" y="1673066"/>
            <a:ext cx="3006379" cy="4327752"/>
            <a:chOff x="0" y="0"/>
            <a:chExt cx="3006377" cy="4327750"/>
          </a:xfrm>
        </p:grpSpPr>
        <p:sp>
          <p:nvSpPr>
            <p:cNvPr id="591" name="Incidents"/>
            <p:cNvSpPr txBox="1"/>
            <p:nvPr/>
          </p:nvSpPr>
          <p:spPr>
            <a:xfrm>
              <a:off x="659525" y="-1"/>
              <a:ext cx="1452266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457200">
                <a:defRPr sz="2400" b="1">
                  <a:solidFill>
                    <a:srgbClr val="BD5B0C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Incidents</a:t>
              </a:r>
            </a:p>
          </p:txBody>
        </p:sp>
        <p:sp>
          <p:nvSpPr>
            <p:cNvPr id="592" name="112 Calls…"/>
            <p:cNvSpPr/>
            <p:nvPr/>
          </p:nvSpPr>
          <p:spPr>
            <a:xfrm>
              <a:off x="0" y="650892"/>
              <a:ext cx="3006378" cy="3676859"/>
            </a:xfrm>
            <a:prstGeom prst="roundRect">
              <a:avLst>
                <a:gd name="adj" fmla="val 3329"/>
              </a:avLst>
            </a:prstGeom>
            <a:solidFill>
              <a:srgbClr val="BD5B0C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112 Calls</a:t>
              </a:r>
            </a:p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Transit incidents</a:t>
              </a:r>
            </a:p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Crowdsourcing</a:t>
              </a:r>
            </a:p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…</a:t>
              </a:r>
            </a:p>
          </p:txBody>
        </p:sp>
      </p:grpSp>
      <p:grpSp>
        <p:nvGrpSpPr>
          <p:cNvPr id="596" name="Grup"/>
          <p:cNvGrpSpPr/>
          <p:nvPr/>
        </p:nvGrpSpPr>
        <p:grpSpPr>
          <a:xfrm>
            <a:off x="9616838" y="6018727"/>
            <a:ext cx="3006379" cy="2692140"/>
            <a:chOff x="0" y="0"/>
            <a:chExt cx="3006377" cy="2692138"/>
          </a:xfrm>
        </p:grpSpPr>
        <p:sp>
          <p:nvSpPr>
            <p:cNvPr id="594" name="Cartography…"/>
            <p:cNvSpPr/>
            <p:nvPr/>
          </p:nvSpPr>
          <p:spPr>
            <a:xfrm>
              <a:off x="0" y="515716"/>
              <a:ext cx="3006378" cy="2176423"/>
            </a:xfrm>
            <a:prstGeom prst="roundRect">
              <a:avLst>
                <a:gd name="adj" fmla="val 4598"/>
              </a:avLst>
            </a:prstGeom>
            <a:solidFill>
              <a:srgbClr val="0B5D18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Cartography</a:t>
              </a:r>
            </a:p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Searcher</a:t>
              </a:r>
            </a:p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Help Wiki</a:t>
              </a:r>
            </a:p>
            <a:p>
              <a:pPr marL="355599" indent="-228599" algn="l">
                <a:buSzPct val="100000"/>
                <a:buChar char="•"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t>…</a:t>
              </a:r>
            </a:p>
          </p:txBody>
        </p:sp>
        <p:sp>
          <p:nvSpPr>
            <p:cNvPr id="595" name="Tools"/>
            <p:cNvSpPr txBox="1"/>
            <p:nvPr/>
          </p:nvSpPr>
          <p:spPr>
            <a:xfrm>
              <a:off x="918536" y="-1"/>
              <a:ext cx="904578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457200">
                <a:defRPr sz="2400" b="1">
                  <a:solidFill>
                    <a:srgbClr val="0B5D18"/>
                  </a:solidFill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r>
                <a:t>Tools</a:t>
              </a:r>
            </a:p>
          </p:txBody>
        </p:sp>
      </p:grpSp>
      <p:grpSp>
        <p:nvGrpSpPr>
          <p:cNvPr id="601" name="Grup"/>
          <p:cNvGrpSpPr/>
          <p:nvPr/>
        </p:nvGrpSpPr>
        <p:grpSpPr>
          <a:xfrm>
            <a:off x="57803" y="8584270"/>
            <a:ext cx="9297569" cy="1071342"/>
            <a:chOff x="0" y="0"/>
            <a:chExt cx="9297568" cy="1071341"/>
          </a:xfrm>
        </p:grpSpPr>
        <p:sp>
          <p:nvSpPr>
            <p:cNvPr id="597" name="HYDS"/>
            <p:cNvSpPr/>
            <p:nvPr/>
          </p:nvSpPr>
          <p:spPr>
            <a:xfrm>
              <a:off x="2330240" y="0"/>
              <a:ext cx="2159619" cy="1071342"/>
            </a:xfrm>
            <a:prstGeom prst="roundRect">
              <a:avLst>
                <a:gd name="adj" fmla="val 2819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HYDS</a:t>
              </a:r>
            </a:p>
          </p:txBody>
        </p:sp>
        <p:sp>
          <p:nvSpPr>
            <p:cNvPr id="598" name="CIMA"/>
            <p:cNvSpPr/>
            <p:nvPr/>
          </p:nvSpPr>
          <p:spPr>
            <a:xfrm>
              <a:off x="0" y="0"/>
              <a:ext cx="2266037" cy="1071342"/>
            </a:xfrm>
            <a:prstGeom prst="roundRect">
              <a:avLst>
                <a:gd name="adj" fmla="val 2819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CIMA</a:t>
              </a:r>
            </a:p>
          </p:txBody>
        </p:sp>
        <p:sp>
          <p:nvSpPr>
            <p:cNvPr id="599" name="AIRBUS"/>
            <p:cNvSpPr/>
            <p:nvPr/>
          </p:nvSpPr>
          <p:spPr>
            <a:xfrm>
              <a:off x="7134671" y="0"/>
              <a:ext cx="2162898" cy="1071342"/>
            </a:xfrm>
            <a:prstGeom prst="roundRect">
              <a:avLst>
                <a:gd name="adj" fmla="val 2819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AIRBUS</a:t>
              </a:r>
            </a:p>
          </p:txBody>
        </p:sp>
        <p:sp>
          <p:nvSpPr>
            <p:cNvPr id="600" name="PREDICT"/>
            <p:cNvSpPr/>
            <p:nvPr/>
          </p:nvSpPr>
          <p:spPr>
            <a:xfrm>
              <a:off x="4571581" y="23961"/>
              <a:ext cx="2473486" cy="1011038"/>
            </a:xfrm>
            <a:prstGeom prst="roundRect">
              <a:avLst>
                <a:gd name="adj" fmla="val 28536"/>
              </a:avLst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PREDICT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" grpId="1" animBg="1" advAuto="0"/>
      <p:bldP spid="590" grpId="2" animBg="1" advAuto="0"/>
      <p:bldP spid="593" grpId="3" animBg="1" advAuto="0"/>
      <p:bldP spid="596" grpId="4" animBg="1" advAuto="0"/>
      <p:bldP spid="601" grpId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ANYWHERE2.jpeg" descr="ANYWHERE2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86694" y="-6840"/>
            <a:ext cx="8033114" cy="9767280"/>
          </a:xfrm>
          <a:prstGeom prst="rect">
            <a:avLst/>
          </a:prstGeom>
          <a:ln w="12700">
            <a:miter lim="400000"/>
          </a:ln>
        </p:spPr>
      </p:pic>
      <p:sp>
        <p:nvSpPr>
          <p:cNvPr id="703" name="(but can be implemented ANYWHERE in EUROPE…)"/>
          <p:cNvSpPr txBox="1"/>
          <p:nvPr/>
        </p:nvSpPr>
        <p:spPr>
          <a:xfrm>
            <a:off x="137463" y="8718368"/>
            <a:ext cx="4701034" cy="96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1218924">
              <a:tabLst>
                <a:tab pos="508000" algn="l"/>
                <a:tab pos="1028700" algn="l"/>
                <a:tab pos="1562100" algn="l"/>
                <a:tab pos="2082800" algn="l"/>
                <a:tab pos="2603500" algn="l"/>
                <a:tab pos="3124200" algn="l"/>
                <a:tab pos="3644900" algn="l"/>
                <a:tab pos="4165600" algn="l"/>
                <a:tab pos="4686300" algn="l"/>
                <a:tab pos="5207000" algn="l"/>
                <a:tab pos="5727700" algn="l"/>
                <a:tab pos="6248400" algn="l"/>
                <a:tab pos="6769100" algn="l"/>
                <a:tab pos="7289800" algn="l"/>
                <a:tab pos="7810500" algn="l"/>
                <a:tab pos="8331200" algn="l"/>
                <a:tab pos="8864600" algn="l"/>
                <a:tab pos="9385300" algn="l"/>
                <a:tab pos="9906000" algn="l"/>
                <a:tab pos="10426700" algn="l"/>
              </a:tabLst>
              <a:defRPr sz="2800" b="1" i="1">
                <a:solidFill>
                  <a:srgbClr val="22228B"/>
                </a:solidFill>
                <a:latin typeface="TradeGothicNo.2"/>
                <a:ea typeface="TradeGothicNo.2"/>
                <a:cs typeface="TradeGothicNo.2"/>
                <a:sym typeface="TradeGothicNo.2"/>
              </a:defRPr>
            </a:lvl1pPr>
          </a:lstStyle>
          <a:p>
            <a:r>
              <a:t>(but can be implemented ANYWHERE in EUROPE…)</a:t>
            </a:r>
          </a:p>
        </p:txBody>
      </p:sp>
      <p:pic>
        <p:nvPicPr>
          <p:cNvPr id="704" name="Logo Anywhere 2017 Horizontal-small.png" descr="Logo Anywhere 2017 Horizontal-smal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4443" y="142269"/>
            <a:ext cx="4507074" cy="1108063"/>
          </a:xfrm>
          <a:prstGeom prst="rect">
            <a:avLst/>
          </a:prstGeom>
          <a:ln w="12700">
            <a:miter lim="400000"/>
          </a:ln>
        </p:spPr>
      </p:pic>
      <p:sp>
        <p:nvSpPr>
          <p:cNvPr id="705" name="OPERATIONAL…"/>
          <p:cNvSpPr txBox="1"/>
          <p:nvPr/>
        </p:nvSpPr>
        <p:spPr>
          <a:xfrm>
            <a:off x="91135" y="2660687"/>
            <a:ext cx="4909379" cy="2547675"/>
          </a:xfrm>
          <a:prstGeom prst="rect">
            <a:avLst/>
          </a:prstGeom>
          <a:ln w="12700">
            <a:miter lim="400000"/>
          </a:ln>
          <a:effectLst>
            <a:outerShdw blurRad="63500" dist="63500" dir="2700000" rotWithShape="0">
              <a:srgbClr val="FFFFFF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 defTabSz="457200">
              <a:lnSpc>
                <a:spcPts val="6300"/>
              </a:lnSpc>
              <a:spcBef>
                <a:spcPts val="100"/>
              </a:spcBef>
              <a:tabLst>
                <a:tab pos="1231900" algn="l"/>
              </a:tabLst>
              <a:defRPr sz="5300" b="1">
                <a:latin typeface="Optima"/>
                <a:ea typeface="Optima"/>
                <a:cs typeface="Optima"/>
                <a:sym typeface="Optima"/>
              </a:defRPr>
            </a:pPr>
            <a:r>
              <a:t>OPERATIONAL </a:t>
            </a:r>
          </a:p>
          <a:p>
            <a:pPr algn="l" defTabSz="457200">
              <a:lnSpc>
                <a:spcPts val="6300"/>
              </a:lnSpc>
              <a:spcBef>
                <a:spcPts val="100"/>
              </a:spcBef>
              <a:tabLst>
                <a:tab pos="1231900" algn="l"/>
              </a:tabLst>
              <a:defRPr sz="5300" b="1">
                <a:latin typeface="Optima"/>
                <a:ea typeface="Optima"/>
                <a:cs typeface="Optima"/>
                <a:sym typeface="Optima"/>
              </a:defRPr>
            </a:pPr>
            <a:r>
              <a:t>from </a:t>
            </a:r>
          </a:p>
          <a:p>
            <a:pPr algn="l" defTabSz="457200">
              <a:lnSpc>
                <a:spcPts val="6300"/>
              </a:lnSpc>
              <a:spcBef>
                <a:spcPts val="100"/>
              </a:spcBef>
              <a:tabLst>
                <a:tab pos="1231900" algn="l"/>
              </a:tabLst>
              <a:defRPr sz="5300" b="1">
                <a:latin typeface="Optima"/>
                <a:ea typeface="Optima"/>
                <a:cs typeface="Optima"/>
                <a:sym typeface="Optima"/>
              </a:defRPr>
            </a:pPr>
            <a:r>
              <a:t>OCTOBER 2018</a:t>
            </a:r>
          </a:p>
        </p:txBody>
      </p:sp>
      <p:sp>
        <p:nvSpPr>
          <p:cNvPr id="706" name="SPAIN (national)"/>
          <p:cNvSpPr txBox="1"/>
          <p:nvPr/>
        </p:nvSpPr>
        <p:spPr>
          <a:xfrm>
            <a:off x="5444094" y="8150481"/>
            <a:ext cx="2775124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 b="1">
                <a:solidFill>
                  <a:srgbClr val="0076BA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SPAIN (national)</a:t>
            </a:r>
          </a:p>
        </p:txBody>
      </p:sp>
      <p:sp>
        <p:nvSpPr>
          <p:cNvPr id="707" name="7 Pilot Sites: Operational Demonstrations"/>
          <p:cNvSpPr txBox="1"/>
          <p:nvPr/>
        </p:nvSpPr>
        <p:spPr>
          <a:xfrm>
            <a:off x="122469" y="940179"/>
            <a:ext cx="12874359" cy="1040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5500" b="1"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7 Pilot Sites: Operational Demonstrations</a:t>
            </a:r>
          </a:p>
        </p:txBody>
      </p:sp>
      <p:sp>
        <p:nvSpPr>
          <p:cNvPr id="708" name="Corsica"/>
          <p:cNvSpPr txBox="1"/>
          <p:nvPr/>
        </p:nvSpPr>
        <p:spPr>
          <a:xfrm>
            <a:off x="9345948" y="6829681"/>
            <a:ext cx="1372215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 b="1">
                <a:solidFill>
                  <a:srgbClr val="004D8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Corsica</a:t>
            </a:r>
          </a:p>
        </p:txBody>
      </p:sp>
      <p:sp>
        <p:nvSpPr>
          <p:cNvPr id="709" name="Liguria"/>
          <p:cNvSpPr txBox="1"/>
          <p:nvPr/>
        </p:nvSpPr>
        <p:spPr>
          <a:xfrm>
            <a:off x="9301777" y="6118481"/>
            <a:ext cx="1257357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 b="1">
                <a:solidFill>
                  <a:srgbClr val="004D8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Liguria</a:t>
            </a:r>
          </a:p>
        </p:txBody>
      </p:sp>
      <p:sp>
        <p:nvSpPr>
          <p:cNvPr id="710" name="Canton Bern"/>
          <p:cNvSpPr txBox="1"/>
          <p:nvPr/>
        </p:nvSpPr>
        <p:spPr>
          <a:xfrm>
            <a:off x="8527105" y="5318381"/>
            <a:ext cx="2171701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 b="1">
                <a:solidFill>
                  <a:srgbClr val="004D8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Canton Bern</a:t>
            </a:r>
          </a:p>
        </p:txBody>
      </p:sp>
      <p:sp>
        <p:nvSpPr>
          <p:cNvPr id="711" name="Catalonia"/>
          <p:cNvSpPr txBox="1"/>
          <p:nvPr/>
        </p:nvSpPr>
        <p:spPr>
          <a:xfrm>
            <a:off x="7158513" y="6296281"/>
            <a:ext cx="1657686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 b="1">
                <a:solidFill>
                  <a:srgbClr val="004D8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Catalonia</a:t>
            </a:r>
          </a:p>
        </p:txBody>
      </p:sp>
      <p:sp>
        <p:nvSpPr>
          <p:cNvPr id="712" name="Rogaland"/>
          <p:cNvSpPr txBox="1"/>
          <p:nvPr/>
        </p:nvSpPr>
        <p:spPr>
          <a:xfrm>
            <a:off x="8038032" y="2310233"/>
            <a:ext cx="1676438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 b="1">
                <a:solidFill>
                  <a:srgbClr val="004D8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Rogaland</a:t>
            </a:r>
          </a:p>
        </p:txBody>
      </p:sp>
      <p:sp>
        <p:nvSpPr>
          <p:cNvPr id="713" name="South Savo"/>
          <p:cNvSpPr txBox="1"/>
          <p:nvPr/>
        </p:nvSpPr>
        <p:spPr>
          <a:xfrm>
            <a:off x="10619242" y="2310233"/>
            <a:ext cx="2000418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00" b="1">
                <a:solidFill>
                  <a:srgbClr val="004D80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South Savo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dissolve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Challenges to Goals"/>
          <p:cNvSpPr txBox="1">
            <a:spLocks noGrp="1"/>
          </p:cNvSpPr>
          <p:nvPr>
            <p:ph type="title" idx="4294967295"/>
          </p:nvPr>
        </p:nvSpPr>
        <p:spPr>
          <a:xfrm>
            <a:off x="486899" y="-1"/>
            <a:ext cx="10795001" cy="1231903"/>
          </a:xfrm>
          <a:prstGeom prst="rect">
            <a:avLst/>
          </a:prstGeom>
          <a:effectLst>
            <a:outerShdw blurRad="63500" dist="63500" dir="2700000" rotWithShape="0">
              <a:srgbClr val="000000">
                <a:alpha val="75000"/>
              </a:srgbClr>
            </a:outerShdw>
          </a:effectLst>
        </p:spPr>
        <p:txBody>
          <a:bodyPr>
            <a:normAutofit/>
          </a:bodyPr>
          <a:lstStyle>
            <a:lvl1pPr marL="0" marR="0" defTabSz="457200">
              <a:lnSpc>
                <a:spcPts val="7400"/>
              </a:lnSpc>
              <a:spcBef>
                <a:spcPts val="100"/>
              </a:spcBef>
              <a:tabLst>
                <a:tab pos="1231900" algn="l"/>
              </a:tabLst>
              <a:defRPr sz="6200">
                <a:solidFill>
                  <a:srgbClr val="FFFFFF"/>
                </a:solidFill>
                <a:uFillTx/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t>Challenges to Goals</a:t>
            </a:r>
          </a:p>
        </p:txBody>
      </p:sp>
      <p:pic>
        <p:nvPicPr>
          <p:cNvPr id="716" name="Captura de pantalla 2018-12-05 a les 9.25.12.png" descr="Captura de pantalla 2018-12-05 a les 9.25.12.png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03721" y="3973445"/>
            <a:ext cx="9034333" cy="58315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21" name="Grup"/>
          <p:cNvGrpSpPr/>
          <p:nvPr/>
        </p:nvGrpSpPr>
        <p:grpSpPr>
          <a:xfrm>
            <a:off x="5545696" y="1649586"/>
            <a:ext cx="7102461" cy="2028857"/>
            <a:chOff x="0" y="0"/>
            <a:chExt cx="7102460" cy="2028856"/>
          </a:xfrm>
        </p:grpSpPr>
        <p:grpSp>
          <p:nvGrpSpPr>
            <p:cNvPr id="719" name="Grup"/>
            <p:cNvGrpSpPr/>
            <p:nvPr/>
          </p:nvGrpSpPr>
          <p:grpSpPr>
            <a:xfrm>
              <a:off x="2391603" y="623599"/>
              <a:ext cx="4710858" cy="1405258"/>
              <a:chOff x="0" y="0"/>
              <a:chExt cx="4710856" cy="1405257"/>
            </a:xfrm>
          </p:grpSpPr>
          <p:sp>
            <p:nvSpPr>
              <p:cNvPr id="717" name="Rectangle arrodonit"/>
              <p:cNvSpPr/>
              <p:nvPr/>
            </p:nvSpPr>
            <p:spPr>
              <a:xfrm>
                <a:off x="6068" y="0"/>
                <a:ext cx="4691280" cy="1405258"/>
              </a:xfrm>
              <a:prstGeom prst="roundRect">
                <a:avLst>
                  <a:gd name="adj" fmla="val 10615"/>
                </a:avLst>
              </a:prstGeom>
              <a:solidFill>
                <a:schemeClr val="accent2">
                  <a:satOff val="-55555"/>
                  <a:lumOff val="18333"/>
                </a:schemeClr>
              </a:solidFill>
              <a:ln w="12700" cap="flat">
                <a:noFill/>
                <a:miter lim="400000"/>
              </a:ln>
              <a:effectLst>
                <a:outerShdw blurRad="50800" dist="12700" rotWithShape="0">
                  <a:srgbClr val="00000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/>
              </a:p>
            </p:txBody>
          </p:sp>
          <p:sp>
            <p:nvSpPr>
              <p:cNvPr id="718" name="Services to support…"/>
              <p:cNvSpPr/>
              <p:nvPr/>
            </p:nvSpPr>
            <p:spPr>
              <a:xfrm>
                <a:off x="0" y="702628"/>
                <a:ext cx="4710857" cy="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38100" tIns="38100" rIns="38100" bIns="38100" numCol="1" anchor="ctr">
                <a:spAutoFit/>
              </a:bodyPr>
              <a:lstStyle/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Services to support</a:t>
                </a:r>
              </a:p>
              <a:p>
                <a:pPr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r>
                  <a:t>SELF-PROTECTION</a:t>
                </a:r>
              </a:p>
            </p:txBody>
          </p:sp>
        </p:grpSp>
        <p:sp>
          <p:nvSpPr>
            <p:cNvPr id="720" name="Fletxa"/>
            <p:cNvSpPr/>
            <p:nvPr/>
          </p:nvSpPr>
          <p:spPr>
            <a:xfrm rot="752878">
              <a:off x="49112" y="244472"/>
              <a:ext cx="2328387" cy="708102"/>
            </a:xfrm>
            <a:prstGeom prst="rightArrow">
              <a:avLst>
                <a:gd name="adj1" fmla="val 41082"/>
                <a:gd name="adj2" fmla="val 99756"/>
              </a:avLst>
            </a:prstGeom>
            <a:solidFill>
              <a:schemeClr val="accent2">
                <a:satOff val="-55555"/>
                <a:lumOff val="18333"/>
              </a:schemeClr>
            </a:solidFill>
            <a:ln w="12700" cap="flat">
              <a:noFill/>
              <a:miter lim="400000"/>
            </a:ln>
            <a:effectLst>
              <a:outerShdw blurRad="50800" dist="127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 b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</p:grpSp>
      <p:grpSp>
        <p:nvGrpSpPr>
          <p:cNvPr id="724" name="Grup"/>
          <p:cNvGrpSpPr/>
          <p:nvPr/>
        </p:nvGrpSpPr>
        <p:grpSpPr>
          <a:xfrm>
            <a:off x="-171217" y="1057425"/>
            <a:ext cx="5971273" cy="2701722"/>
            <a:chOff x="0" y="0"/>
            <a:chExt cx="5971271" cy="2701721"/>
          </a:xfrm>
        </p:grpSpPr>
        <p:sp>
          <p:nvSpPr>
            <p:cNvPr id="722" name="Rectangle arrodonit"/>
            <p:cNvSpPr/>
            <p:nvPr/>
          </p:nvSpPr>
          <p:spPr>
            <a:xfrm>
              <a:off x="421011" y="0"/>
              <a:ext cx="5217810" cy="2701722"/>
            </a:xfrm>
            <a:prstGeom prst="roundRect">
              <a:avLst>
                <a:gd name="adj" fmla="val 7520"/>
              </a:avLst>
            </a:prstGeom>
            <a:solidFill>
              <a:schemeClr val="accent5">
                <a:alpha val="99000"/>
              </a:scheme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723" name="CHANGE OF PARADIGM:…"/>
            <p:cNvSpPr txBox="1"/>
            <p:nvPr/>
          </p:nvSpPr>
          <p:spPr>
            <a:xfrm>
              <a:off x="0" y="157312"/>
              <a:ext cx="5971272" cy="24866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CHANGE OF PARADIGM: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From RE-ACTIVE to 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B00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PRO-ACTIVE RESPONSE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Advanced detection and response</a:t>
              </a:r>
            </a:p>
          </p:txBody>
        </p:sp>
      </p:grpSp>
      <p:grpSp>
        <p:nvGrpSpPr>
          <p:cNvPr id="729" name="Grup"/>
          <p:cNvGrpSpPr/>
          <p:nvPr/>
        </p:nvGrpSpPr>
        <p:grpSpPr>
          <a:xfrm>
            <a:off x="473714" y="4551126"/>
            <a:ext cx="3270401" cy="4881181"/>
            <a:chOff x="0" y="0"/>
            <a:chExt cx="3270399" cy="4881179"/>
          </a:xfrm>
        </p:grpSpPr>
        <p:sp>
          <p:nvSpPr>
            <p:cNvPr id="725" name="A4Schools"/>
            <p:cNvSpPr/>
            <p:nvPr/>
          </p:nvSpPr>
          <p:spPr>
            <a:xfrm>
              <a:off x="0" y="0"/>
              <a:ext cx="3034013" cy="933238"/>
            </a:xfrm>
            <a:prstGeom prst="roundRect">
              <a:avLst>
                <a:gd name="adj" fmla="val 32362"/>
              </a:avLst>
            </a:prstGeom>
            <a:solidFill>
              <a:srgbClr val="017100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A4Schools</a:t>
              </a:r>
            </a:p>
          </p:txBody>
        </p:sp>
        <p:sp>
          <p:nvSpPr>
            <p:cNvPr id="726" name="A4Campsites"/>
            <p:cNvSpPr/>
            <p:nvPr/>
          </p:nvSpPr>
          <p:spPr>
            <a:xfrm>
              <a:off x="2988" y="1315980"/>
              <a:ext cx="3267412" cy="933239"/>
            </a:xfrm>
            <a:prstGeom prst="roundRect">
              <a:avLst>
                <a:gd name="adj" fmla="val 32362"/>
              </a:avLst>
            </a:prstGeom>
            <a:solidFill>
              <a:srgbClr val="61D836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A4Campsites</a:t>
              </a:r>
            </a:p>
          </p:txBody>
        </p:sp>
        <p:sp>
          <p:nvSpPr>
            <p:cNvPr id="727" name="A4Electricity"/>
            <p:cNvSpPr/>
            <p:nvPr/>
          </p:nvSpPr>
          <p:spPr>
            <a:xfrm>
              <a:off x="2988" y="2631961"/>
              <a:ext cx="3267412" cy="933239"/>
            </a:xfrm>
            <a:prstGeom prst="roundRect">
              <a:avLst>
                <a:gd name="adj" fmla="val 32362"/>
              </a:avLst>
            </a:prstGeom>
            <a:solidFill>
              <a:srgbClr val="00A89D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A4Electricity</a:t>
              </a:r>
            </a:p>
          </p:txBody>
        </p:sp>
        <p:sp>
          <p:nvSpPr>
            <p:cNvPr id="728" name="A4Mobility"/>
            <p:cNvSpPr/>
            <p:nvPr/>
          </p:nvSpPr>
          <p:spPr>
            <a:xfrm>
              <a:off x="2988" y="3947941"/>
              <a:ext cx="3267412" cy="933239"/>
            </a:xfrm>
            <a:prstGeom prst="roundRect">
              <a:avLst>
                <a:gd name="adj" fmla="val 32362"/>
              </a:avLst>
            </a:prstGeom>
            <a:solidFill>
              <a:srgbClr val="88FA4E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A4Mobility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fill="hold" grpId="3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" grpId="2" animBg="1" advAuto="0"/>
      <p:bldP spid="721" grpId="1" animBg="1" advAuto="0"/>
      <p:bldP spid="729" grpId="3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1" name="Grup"/>
          <p:cNvGrpSpPr/>
          <p:nvPr/>
        </p:nvGrpSpPr>
        <p:grpSpPr>
          <a:xfrm>
            <a:off x="3333998" y="1889247"/>
            <a:ext cx="5707271" cy="2223758"/>
            <a:chOff x="0" y="0"/>
            <a:chExt cx="5707269" cy="2223757"/>
          </a:xfrm>
        </p:grpSpPr>
        <p:sp>
          <p:nvSpPr>
            <p:cNvPr id="749" name="Rectangle arrodonit"/>
            <p:cNvSpPr/>
            <p:nvPr/>
          </p:nvSpPr>
          <p:spPr>
            <a:xfrm>
              <a:off x="0" y="0"/>
              <a:ext cx="5707270" cy="2223758"/>
            </a:xfrm>
            <a:prstGeom prst="roundRect">
              <a:avLst>
                <a:gd name="adj" fmla="val 8736"/>
              </a:avLst>
            </a:prstGeom>
            <a:solidFill>
              <a:schemeClr val="accent5">
                <a:alpha val="99000"/>
              </a:scheme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750" name="Ensuring MARKET UPTAKE:…"/>
            <p:cNvSpPr txBox="1"/>
            <p:nvPr/>
          </p:nvSpPr>
          <p:spPr>
            <a:xfrm>
              <a:off x="56898" y="161287"/>
              <a:ext cx="5593474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Ensuring MARKET UPTAKE: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>
                  <a:solidFill>
                    <a:srgbClr val="FFFB00"/>
                  </a:solidFill>
                </a:rPr>
                <a:t>Making sustainable</a:t>
              </a:r>
              <a:r>
                <a:t> the maintenance of the </a:t>
              </a:r>
              <a:r>
                <a:rPr>
                  <a:solidFill>
                    <a:srgbClr val="FFFB00"/>
                  </a:solidFill>
                </a:rPr>
                <a:t>systems and services</a:t>
              </a:r>
            </a:p>
          </p:txBody>
        </p:sp>
      </p:grpSp>
      <p:pic>
        <p:nvPicPr>
          <p:cNvPr id="752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2106" y="-299997"/>
            <a:ext cx="9780674" cy="2366273"/>
          </a:xfrm>
          <a:prstGeom prst="rect">
            <a:avLst/>
          </a:prstGeom>
          <a:ln w="12700">
            <a:miter lim="400000"/>
          </a:ln>
        </p:spPr>
      </p:pic>
      <p:sp>
        <p:nvSpPr>
          <p:cNvPr id="753" name="A4Cities"/>
          <p:cNvSpPr/>
          <p:nvPr/>
        </p:nvSpPr>
        <p:spPr>
          <a:xfrm>
            <a:off x="4867030" y="7402132"/>
            <a:ext cx="3034014" cy="1261945"/>
          </a:xfrm>
          <a:prstGeom prst="roundRect">
            <a:avLst>
              <a:gd name="adj" fmla="val 27492"/>
            </a:avLst>
          </a:prstGeom>
          <a:solidFill>
            <a:srgbClr val="56C1FF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000" b="1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A4Cities</a:t>
            </a:r>
          </a:p>
        </p:txBody>
      </p:sp>
      <p:sp>
        <p:nvSpPr>
          <p:cNvPr id="754" name="A4Schools"/>
          <p:cNvSpPr/>
          <p:nvPr/>
        </p:nvSpPr>
        <p:spPr>
          <a:xfrm>
            <a:off x="473714" y="4551126"/>
            <a:ext cx="3034014" cy="933239"/>
          </a:xfrm>
          <a:prstGeom prst="roundRect">
            <a:avLst>
              <a:gd name="adj" fmla="val 32362"/>
            </a:avLst>
          </a:prstGeom>
          <a:solidFill>
            <a:srgbClr val="017100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A4Schools</a:t>
            </a:r>
          </a:p>
        </p:txBody>
      </p:sp>
      <p:sp>
        <p:nvSpPr>
          <p:cNvPr id="755" name="A4Campsites"/>
          <p:cNvSpPr/>
          <p:nvPr/>
        </p:nvSpPr>
        <p:spPr>
          <a:xfrm>
            <a:off x="476703" y="5867106"/>
            <a:ext cx="3267412" cy="933239"/>
          </a:xfrm>
          <a:prstGeom prst="roundRect">
            <a:avLst>
              <a:gd name="adj" fmla="val 32362"/>
            </a:avLst>
          </a:prstGeom>
          <a:solidFill>
            <a:srgbClr val="61D836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A4Campsites</a:t>
            </a:r>
          </a:p>
        </p:txBody>
      </p:sp>
      <p:grpSp>
        <p:nvGrpSpPr>
          <p:cNvPr id="758" name="Grup"/>
          <p:cNvGrpSpPr/>
          <p:nvPr/>
        </p:nvGrpSpPr>
        <p:grpSpPr>
          <a:xfrm>
            <a:off x="4685368" y="4361654"/>
            <a:ext cx="3277585" cy="2049547"/>
            <a:chOff x="0" y="0"/>
            <a:chExt cx="3277583" cy="2049546"/>
          </a:xfrm>
        </p:grpSpPr>
        <p:sp>
          <p:nvSpPr>
            <p:cNvPr id="756" name="A4EU"/>
            <p:cNvSpPr/>
            <p:nvPr/>
          </p:nvSpPr>
          <p:spPr>
            <a:xfrm>
              <a:off x="0" y="0"/>
              <a:ext cx="3277584" cy="1434793"/>
            </a:xfrm>
            <a:prstGeom prst="roundRect">
              <a:avLst>
                <a:gd name="adj" fmla="val 2819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800" b="1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A4EU</a:t>
              </a:r>
            </a:p>
          </p:txBody>
        </p:sp>
        <p:sp>
          <p:nvSpPr>
            <p:cNvPr id="757" name="Emergency Management Control Centres"/>
            <p:cNvSpPr/>
            <p:nvPr/>
          </p:nvSpPr>
          <p:spPr>
            <a:xfrm>
              <a:off x="237853" y="2049546"/>
              <a:ext cx="2801877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400" b="1"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t>Emergency Management Control Centres</a:t>
              </a:r>
            </a:p>
          </p:txBody>
        </p:sp>
      </p:grpSp>
      <p:sp>
        <p:nvSpPr>
          <p:cNvPr id="759" name="A4Snow"/>
          <p:cNvSpPr/>
          <p:nvPr/>
        </p:nvSpPr>
        <p:spPr>
          <a:xfrm>
            <a:off x="9606319" y="4260183"/>
            <a:ext cx="2641207" cy="933239"/>
          </a:xfrm>
          <a:prstGeom prst="roundRect">
            <a:avLst>
              <a:gd name="adj" fmla="val 32362"/>
            </a:avLst>
          </a:prstGeom>
          <a:solidFill>
            <a:srgbClr val="73FDEA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000"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A4Snow</a:t>
            </a:r>
          </a:p>
        </p:txBody>
      </p:sp>
      <p:sp>
        <p:nvSpPr>
          <p:cNvPr id="760" name="A4Fire"/>
          <p:cNvSpPr/>
          <p:nvPr/>
        </p:nvSpPr>
        <p:spPr>
          <a:xfrm>
            <a:off x="9606319" y="5490164"/>
            <a:ext cx="2641207" cy="933239"/>
          </a:xfrm>
          <a:prstGeom prst="roundRect">
            <a:avLst>
              <a:gd name="adj" fmla="val 32362"/>
            </a:avLst>
          </a:prstGeom>
          <a:gradFill>
            <a:gsLst>
              <a:gs pos="0">
                <a:srgbClr val="FFFC66"/>
              </a:gs>
              <a:gs pos="100000">
                <a:srgbClr val="EE220C"/>
              </a:gs>
            </a:gsLst>
            <a:lin ang="5400000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A4Fire</a:t>
            </a:r>
          </a:p>
        </p:txBody>
      </p:sp>
      <p:sp>
        <p:nvSpPr>
          <p:cNvPr id="761" name="A4Electricity"/>
          <p:cNvSpPr/>
          <p:nvPr/>
        </p:nvSpPr>
        <p:spPr>
          <a:xfrm>
            <a:off x="476703" y="7183087"/>
            <a:ext cx="3267412" cy="933239"/>
          </a:xfrm>
          <a:prstGeom prst="roundRect">
            <a:avLst>
              <a:gd name="adj" fmla="val 32362"/>
            </a:avLst>
          </a:prstGeom>
          <a:solidFill>
            <a:srgbClr val="00A89D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A4Electricity</a:t>
            </a:r>
          </a:p>
        </p:txBody>
      </p:sp>
      <p:sp>
        <p:nvSpPr>
          <p:cNvPr id="762" name="A4Mobility"/>
          <p:cNvSpPr/>
          <p:nvPr/>
        </p:nvSpPr>
        <p:spPr>
          <a:xfrm>
            <a:off x="476703" y="8499068"/>
            <a:ext cx="3267412" cy="933239"/>
          </a:xfrm>
          <a:prstGeom prst="roundRect">
            <a:avLst>
              <a:gd name="adj" fmla="val 32362"/>
            </a:avLst>
          </a:prstGeom>
          <a:solidFill>
            <a:srgbClr val="88FA4E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A4Mobility</a:t>
            </a:r>
          </a:p>
        </p:txBody>
      </p:sp>
      <p:sp>
        <p:nvSpPr>
          <p:cNvPr id="763" name="A4Industries"/>
          <p:cNvSpPr/>
          <p:nvPr/>
        </p:nvSpPr>
        <p:spPr>
          <a:xfrm>
            <a:off x="9333288" y="6720145"/>
            <a:ext cx="3187267" cy="933239"/>
          </a:xfrm>
          <a:prstGeom prst="roundRect">
            <a:avLst>
              <a:gd name="adj" fmla="val 32362"/>
            </a:avLst>
          </a:prstGeom>
          <a:solidFill>
            <a:srgbClr val="99195E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A4Industries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fill="hold" grpId="7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fill="hold" grpId="8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fill="hold" grpId="9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1000"/>
                                        <p:tgtEl>
                                          <p:spTgt spid="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3" grpId="2" animBg="1" advAuto="0"/>
      <p:bldP spid="754" grpId="3" animBg="1" advAuto="0"/>
      <p:bldP spid="755" grpId="4" animBg="1" advAuto="0"/>
      <p:bldP spid="758" grpId="1" animBg="1" advAuto="0"/>
      <p:bldP spid="759" grpId="7" animBg="1" advAuto="0"/>
      <p:bldP spid="760" grpId="8" animBg="1" advAuto="0"/>
      <p:bldP spid="761" grpId="5" animBg="1" advAuto="0"/>
      <p:bldP spid="762" grpId="6" animBg="1" advAuto="0"/>
      <p:bldP spid="763" grpId="9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7" name="Grup"/>
          <p:cNvGrpSpPr/>
          <p:nvPr/>
        </p:nvGrpSpPr>
        <p:grpSpPr>
          <a:xfrm>
            <a:off x="3333998" y="1889247"/>
            <a:ext cx="5707271" cy="2223758"/>
            <a:chOff x="0" y="0"/>
            <a:chExt cx="5707269" cy="2223757"/>
          </a:xfrm>
        </p:grpSpPr>
        <p:sp>
          <p:nvSpPr>
            <p:cNvPr id="765" name="Rectangle arrodonit"/>
            <p:cNvSpPr/>
            <p:nvPr/>
          </p:nvSpPr>
          <p:spPr>
            <a:xfrm>
              <a:off x="0" y="0"/>
              <a:ext cx="5707270" cy="2223758"/>
            </a:xfrm>
            <a:prstGeom prst="roundRect">
              <a:avLst>
                <a:gd name="adj" fmla="val 8736"/>
              </a:avLst>
            </a:prstGeom>
            <a:solidFill>
              <a:schemeClr val="accent5">
                <a:alpha val="99000"/>
              </a:scheme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766" name="Ensuring MARKET UPTAKE:…"/>
            <p:cNvSpPr txBox="1"/>
            <p:nvPr/>
          </p:nvSpPr>
          <p:spPr>
            <a:xfrm>
              <a:off x="56898" y="161287"/>
              <a:ext cx="5593474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Ensuring MARKET UPTAKE: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>
                  <a:solidFill>
                    <a:srgbClr val="FFFB00"/>
                  </a:solidFill>
                </a:rPr>
                <a:t>Making sustainable</a:t>
              </a:r>
              <a:r>
                <a:t> the maintenance of the </a:t>
              </a:r>
              <a:r>
                <a:rPr>
                  <a:solidFill>
                    <a:srgbClr val="FFFB00"/>
                  </a:solidFill>
                </a:rPr>
                <a:t>systems and services</a:t>
              </a:r>
            </a:p>
          </p:txBody>
        </p:sp>
      </p:grpSp>
      <p:pic>
        <p:nvPicPr>
          <p:cNvPr id="768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2106" y="-299997"/>
            <a:ext cx="9780674" cy="236627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1" name="Grup"/>
          <p:cNvGrpSpPr/>
          <p:nvPr/>
        </p:nvGrpSpPr>
        <p:grpSpPr>
          <a:xfrm>
            <a:off x="3558531" y="5186641"/>
            <a:ext cx="5258206" cy="2349543"/>
            <a:chOff x="0" y="0"/>
            <a:chExt cx="5258205" cy="2349541"/>
          </a:xfrm>
        </p:grpSpPr>
        <p:sp>
          <p:nvSpPr>
            <p:cNvPr id="769" name="A4U"/>
            <p:cNvSpPr/>
            <p:nvPr/>
          </p:nvSpPr>
          <p:spPr>
            <a:xfrm>
              <a:off x="990310" y="0"/>
              <a:ext cx="3277585" cy="1434793"/>
            </a:xfrm>
            <a:prstGeom prst="roundRect">
              <a:avLst>
                <a:gd name="adj" fmla="val 28190"/>
              </a:avLst>
            </a:prstGeom>
            <a:solidFill>
              <a:srgbClr val="73FDFF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sz="4800" b="1">
                  <a:solidFill>
                    <a:srgbClr val="004D80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lvl1pPr>
            </a:lstStyle>
            <a:p>
              <a:r>
                <a:t>A4U</a:t>
              </a:r>
            </a:p>
          </p:txBody>
        </p:sp>
        <p:sp>
          <p:nvSpPr>
            <p:cNvPr id="770" name="Get your OWN customised SERVICE"/>
            <p:cNvSpPr/>
            <p:nvPr/>
          </p:nvSpPr>
          <p:spPr>
            <a:xfrm>
              <a:off x="0" y="2349541"/>
              <a:ext cx="5258206" cy="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4000" b="1"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r>
                <a:t>Get your OWN customised SERVICE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1" grpId="1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Preparing ANYWHERE…"/>
          <p:cNvSpPr txBox="1"/>
          <p:nvPr/>
        </p:nvSpPr>
        <p:spPr>
          <a:xfrm>
            <a:off x="22192" y="2206613"/>
            <a:ext cx="12960416" cy="1703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defTabSz="457200">
              <a:tabLst>
                <a:tab pos="1066800" algn="l"/>
              </a:tabLst>
              <a:defRPr sz="54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Preparing </a:t>
            </a:r>
            <a:r>
              <a:rPr>
                <a:latin typeface="Marker Felt"/>
                <a:ea typeface="Marker Felt"/>
                <a:cs typeface="Marker Felt"/>
                <a:sym typeface="Marker Felt"/>
              </a:rPr>
              <a:t>ANYWHERE</a:t>
            </a:r>
          </a:p>
          <a:p>
            <a:pPr marR="331470" indent="21589" defTabSz="457200">
              <a:tabLst>
                <a:tab pos="1066800" algn="l"/>
              </a:tabLst>
              <a:defRPr sz="5400" b="1">
                <a:solidFill>
                  <a:srgbClr val="05146C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Market Uptake</a:t>
            </a:r>
          </a:p>
        </p:txBody>
      </p:sp>
      <p:grpSp>
        <p:nvGrpSpPr>
          <p:cNvPr id="776" name="Grup"/>
          <p:cNvGrpSpPr/>
          <p:nvPr/>
        </p:nvGrpSpPr>
        <p:grpSpPr>
          <a:xfrm>
            <a:off x="3468996" y="4259210"/>
            <a:ext cx="5707271" cy="2223758"/>
            <a:chOff x="0" y="0"/>
            <a:chExt cx="5707269" cy="2223757"/>
          </a:xfrm>
        </p:grpSpPr>
        <p:sp>
          <p:nvSpPr>
            <p:cNvPr id="774" name="Rectangle arrodonit"/>
            <p:cNvSpPr/>
            <p:nvPr/>
          </p:nvSpPr>
          <p:spPr>
            <a:xfrm>
              <a:off x="0" y="0"/>
              <a:ext cx="5707270" cy="2223758"/>
            </a:xfrm>
            <a:prstGeom prst="roundRect">
              <a:avLst>
                <a:gd name="adj" fmla="val 8736"/>
              </a:avLst>
            </a:prstGeom>
            <a:solidFill>
              <a:schemeClr val="accent5">
                <a:alpha val="99000"/>
              </a:schemeClr>
            </a:solidFill>
            <a:ln w="38100" cap="flat">
              <a:solidFill>
                <a:srgbClr val="FFFFFF">
                  <a:alpha val="99000"/>
                </a:srgbClr>
              </a:solidFill>
              <a:prstDash val="solid"/>
              <a:miter lim="400000"/>
            </a:ln>
            <a:effectLst>
              <a:outerShdw blurRad="50800" dist="127000" dir="27000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endParaRPr/>
            </a:p>
          </p:txBody>
        </p:sp>
        <p:sp>
          <p:nvSpPr>
            <p:cNvPr id="775" name="Ensuring MARKET UPTAKE:…"/>
            <p:cNvSpPr txBox="1"/>
            <p:nvPr/>
          </p:nvSpPr>
          <p:spPr>
            <a:xfrm>
              <a:off x="56898" y="161287"/>
              <a:ext cx="5593474" cy="19011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t>Ensuring MARKET UPTAKE:</a:t>
              </a:r>
            </a:p>
            <a:p>
              <a:pPr defTabSz="457200">
                <a:lnSpc>
                  <a:spcPts val="3600"/>
                </a:lnSpc>
                <a:tabLst>
                  <a:tab pos="914400" algn="l"/>
                  <a:tab pos="1828800" algn="l"/>
                  <a:tab pos="4965700" algn="l"/>
                </a:tabLst>
                <a:defRPr sz="3000" b="1" i="1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Helvetica"/>
                </a:defRPr>
              </a:pPr>
              <a:r>
                <a:rPr>
                  <a:solidFill>
                    <a:srgbClr val="FFFB00"/>
                  </a:solidFill>
                </a:rPr>
                <a:t>Making sustainable</a:t>
              </a:r>
              <a:r>
                <a:t> the maintenance of the </a:t>
              </a:r>
              <a:r>
                <a:rPr>
                  <a:solidFill>
                    <a:srgbClr val="FFFB00"/>
                  </a:solidFill>
                </a:rPr>
                <a:t>systems and services</a:t>
              </a:r>
            </a:p>
          </p:txBody>
        </p:sp>
      </p:grpSp>
      <p:grpSp>
        <p:nvGrpSpPr>
          <p:cNvPr id="779" name="Grup"/>
          <p:cNvGrpSpPr/>
          <p:nvPr/>
        </p:nvGrpSpPr>
        <p:grpSpPr>
          <a:xfrm>
            <a:off x="242119" y="6832299"/>
            <a:ext cx="6141950" cy="1603141"/>
            <a:chOff x="0" y="0"/>
            <a:chExt cx="6141949" cy="1603140"/>
          </a:xfrm>
        </p:grpSpPr>
        <p:pic>
          <p:nvPicPr>
            <p:cNvPr id="777" name="Guardarropa Anywhere 160x70 2 copias.pdf" descr="Guardarropa Anywhere 160x70 2 copias.pdf"/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6141950" cy="14859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78" name="FOUNDATION"/>
            <p:cNvSpPr txBox="1"/>
            <p:nvPr/>
          </p:nvSpPr>
          <p:spPr>
            <a:xfrm>
              <a:off x="1417639" y="1007528"/>
              <a:ext cx="2971064" cy="5956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>
                <a:defRPr b="1">
                  <a:latin typeface="Marker Felt"/>
                  <a:ea typeface="Marker Felt"/>
                  <a:cs typeface="Marker Felt"/>
                  <a:sym typeface="Marker Felt"/>
                </a:defRPr>
              </a:lvl1pPr>
            </a:lstStyle>
            <a:p>
              <a:r>
                <a:t>FOUNDATION</a:t>
              </a:r>
            </a:p>
          </p:txBody>
        </p:sp>
      </p:grpSp>
      <p:sp>
        <p:nvSpPr>
          <p:cNvPr id="780" name="From A4EU…"/>
          <p:cNvSpPr txBox="1"/>
          <p:nvPr/>
        </p:nvSpPr>
        <p:spPr>
          <a:xfrm>
            <a:off x="7132342" y="6717744"/>
            <a:ext cx="5707271" cy="24307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R="331470" indent="21589" defTabSz="457200">
              <a:lnSpc>
                <a:spcPct val="70000"/>
              </a:lnSpc>
              <a:tabLst>
                <a:tab pos="1066800" algn="l"/>
              </a:tabLst>
              <a:defRPr sz="5400" b="1">
                <a:solidFill>
                  <a:srgbClr val="011993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5000"/>
              <a:t>From A4EU</a:t>
            </a:r>
            <a:r>
              <a:t> </a:t>
            </a:r>
          </a:p>
          <a:p>
            <a:pPr marR="331470" indent="21589" defTabSz="457200">
              <a:lnSpc>
                <a:spcPct val="70000"/>
              </a:lnSpc>
              <a:tabLst>
                <a:tab pos="1066800" algn="l"/>
              </a:tabLst>
              <a:defRPr sz="54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 sz="4000">
                <a:solidFill>
                  <a:srgbClr val="011993"/>
                </a:solidFill>
              </a:rPr>
              <a:t>(Civil Protections) </a:t>
            </a:r>
            <a:r>
              <a:rPr sz="5000">
                <a:solidFill>
                  <a:srgbClr val="011993"/>
                </a:solidFill>
              </a:rPr>
              <a:t>TO</a:t>
            </a:r>
            <a:r>
              <a:t> </a:t>
            </a:r>
          </a:p>
          <a:p>
            <a:pPr marR="331470" indent="21589" defTabSz="457200">
              <a:lnSpc>
                <a:spcPct val="70000"/>
              </a:lnSpc>
              <a:tabLst>
                <a:tab pos="1066800" algn="l"/>
              </a:tabLst>
              <a:defRPr sz="5400" b="1">
                <a:solidFill>
                  <a:srgbClr val="FF2600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A4U</a:t>
            </a:r>
          </a:p>
        </p:txBody>
      </p:sp>
      <p:pic>
        <p:nvPicPr>
          <p:cNvPr id="781" name="Guardarropa Anywhere 160x70 2 copias.pdf" descr="Guardarropa Anywhere 160x70 2 copias.pdf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2106" y="-299997"/>
            <a:ext cx="9780674" cy="23662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9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9" grpId="1" animBg="1" advAuto="0"/>
      <p:bldP spid="780" grpId="2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More details at the…"/>
          <p:cNvSpPr txBox="1"/>
          <p:nvPr/>
        </p:nvSpPr>
        <p:spPr>
          <a:xfrm>
            <a:off x="88747" y="1716310"/>
            <a:ext cx="13139176" cy="2895601"/>
          </a:xfrm>
          <a:prstGeom prst="rect">
            <a:avLst/>
          </a:prstGeom>
          <a:ln w="12700">
            <a:miter lim="400000"/>
          </a:ln>
          <a:effectLst>
            <a:outerShdw blurRad="76200" dist="76200" dir="2700000" rotWithShape="0">
              <a:srgbClr val="393939">
                <a:alpha val="6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14604" marR="331470" indent="6985" defTabSz="457200">
              <a:tabLst>
                <a:tab pos="1066800" algn="l"/>
              </a:tabLst>
              <a:defRPr sz="48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More details at the</a:t>
            </a:r>
          </a:p>
          <a:p>
            <a:pPr marL="14604" marR="331470" indent="6985" defTabSz="457200">
              <a:tabLst>
                <a:tab pos="1066800" algn="l"/>
              </a:tabLst>
              <a:defRPr sz="48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rPr>
                <a:solidFill>
                  <a:srgbClr val="05146C"/>
                </a:solidFill>
              </a:rPr>
              <a:t>LIVE EXHIBITS and Posters</a:t>
            </a:r>
          </a:p>
          <a:p>
            <a:pPr marL="14604" marR="331470" indent="6985" defTabSz="457200">
              <a:tabLst>
                <a:tab pos="1066800" algn="l"/>
              </a:tabLst>
              <a:defRPr sz="4800" b="1">
                <a:solidFill>
                  <a:srgbClr val="323081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rgbClr val="05146C"/>
              </a:solidFill>
            </a:endParaRPr>
          </a:p>
        </p:txBody>
      </p:sp>
      <p:pic>
        <p:nvPicPr>
          <p:cNvPr id="820" name="ANYWHERE@SRE2018.png" descr="ANYWHERE@SRE20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26237" y="3459717"/>
            <a:ext cx="9264195" cy="53655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548</Words>
  <Application>Microsoft Macintosh PowerPoint</Application>
  <PresentationFormat>Personalizado</PresentationFormat>
  <Paragraphs>163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33" baseType="lpstr">
      <vt:lpstr>Arial</vt:lpstr>
      <vt:lpstr>Gill Sans</vt:lpstr>
      <vt:lpstr>Helvetica</vt:lpstr>
      <vt:lpstr>Helvetica Light</vt:lpstr>
      <vt:lpstr>Helvetica Neue</vt:lpstr>
      <vt:lpstr>Helvetica Neue Light</vt:lpstr>
      <vt:lpstr>Helvetica Neue Medium</vt:lpstr>
      <vt:lpstr>Marker Felt</vt:lpstr>
      <vt:lpstr>Monaco</vt:lpstr>
      <vt:lpstr>Optima</vt:lpstr>
      <vt:lpstr>TradeGothicNo.2</vt:lpstr>
      <vt:lpstr>Trebuchet MS</vt:lpstr>
      <vt:lpstr>White</vt:lpstr>
      <vt:lpstr>Presentación de PowerPoint</vt:lpstr>
      <vt:lpstr>Presentación de PowerPoint</vt:lpstr>
      <vt:lpstr>Challenges to Goals</vt:lpstr>
      <vt:lpstr>Presentación de PowerPoint</vt:lpstr>
      <vt:lpstr>Presentación de PowerPoint</vt:lpstr>
      <vt:lpstr>Challenges to Goals</vt:lpstr>
      <vt:lpstr>Challenges to Goals</vt:lpstr>
      <vt:lpstr>Presentación de PowerPoint</vt:lpstr>
      <vt:lpstr>Challenges to Goals</vt:lpstr>
      <vt:lpstr>ANYWHERE A4EU capabilities</vt:lpstr>
      <vt:lpstr>ANYWHERE A4EU capabilities</vt:lpstr>
      <vt:lpstr>ANYWHERE A4EU capabilities</vt:lpstr>
      <vt:lpstr>Presentación de PowerPoint</vt:lpstr>
      <vt:lpstr>Presentación de PowerPoint</vt:lpstr>
      <vt:lpstr>Presentación de PowerPoint</vt:lpstr>
      <vt:lpstr>Challenges to Goals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Daniel Sempere</cp:lastModifiedBy>
  <cp:revision>3</cp:revision>
  <dcterms:modified xsi:type="dcterms:W3CDTF">2019-11-04T11:14:04Z</dcterms:modified>
</cp:coreProperties>
</file>