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3"/>
  </p:normalViewPr>
  <p:slideViewPr>
    <p:cSldViewPr snapToGrid="0" snapToObjects="1">
      <p:cViewPr varScale="1">
        <p:scale>
          <a:sx n="84" d="100"/>
          <a:sy n="84" d="100"/>
        </p:scale>
        <p:origin x="2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" name="Shape 7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</p:spPr>
        <p:txBody>
          <a:bodyPr anchor="b"/>
          <a:lstStyle>
            <a:lvl1pPr>
              <a:defRPr sz="13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subtítul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RAHI_arc.pdf" descr="CRAHI_arc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1727">
            <a:off x="8483600" y="-419101"/>
            <a:ext cx="7010400" cy="13792201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19" name="Logo_CRAHI_simple.png" descr="Logo_CRAHI_simp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6" y="8635086"/>
            <a:ext cx="2354147" cy="10160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20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4"/>
          <a:srcRect b="44740"/>
          <a:stretch>
            <a:fillRect/>
          </a:stretch>
        </p:blipFill>
        <p:spPr>
          <a:xfrm>
            <a:off x="1612106" y="-554992"/>
            <a:ext cx="9780673" cy="236627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"/>
          <p:cNvSpPr/>
          <p:nvPr/>
        </p:nvSpPr>
        <p:spPr>
          <a:xfrm>
            <a:off x="0" y="8943082"/>
            <a:ext cx="13022164" cy="101204"/>
          </a:xfrm>
          <a:prstGeom prst="rect">
            <a:avLst/>
          </a:prstGeom>
          <a:solidFill>
            <a:srgbClr val="DAE9F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9" name="Waves-clipart-border-free.jpg" descr="Waves-clipart-border-free.jpg"/>
          <p:cNvPicPr>
            <a:picLocks noChangeAspect="1"/>
          </p:cNvPicPr>
          <p:nvPr/>
        </p:nvPicPr>
        <p:blipFill>
          <a:blip r:embed="rId2"/>
          <a:srcRect l="26827" t="27805" r="11030" b="14150"/>
          <a:stretch>
            <a:fillRect/>
          </a:stretch>
        </p:blipFill>
        <p:spPr>
          <a:xfrm rot="4121129" flipH="1">
            <a:off x="7325521" y="2457460"/>
            <a:ext cx="9975384" cy="4068561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Rectangle"/>
          <p:cNvSpPr/>
          <p:nvPr/>
        </p:nvSpPr>
        <p:spPr>
          <a:xfrm>
            <a:off x="0" y="9028707"/>
            <a:ext cx="13022164" cy="129879"/>
          </a:xfrm>
          <a:prstGeom prst="rect">
            <a:avLst/>
          </a:prstGeom>
          <a:solidFill>
            <a:srgbClr val="B2D2E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" name="Rectangle"/>
          <p:cNvSpPr/>
          <p:nvPr/>
        </p:nvSpPr>
        <p:spPr>
          <a:xfrm>
            <a:off x="-12700" y="0"/>
            <a:ext cx="13022164" cy="755419"/>
          </a:xfrm>
          <a:prstGeom prst="rect">
            <a:avLst/>
          </a:prstGeom>
          <a:solidFill>
            <a:srgbClr val="26366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Rectangle"/>
          <p:cNvSpPr/>
          <p:nvPr/>
        </p:nvSpPr>
        <p:spPr>
          <a:xfrm>
            <a:off x="-12700" y="9150101"/>
            <a:ext cx="13022164" cy="605385"/>
          </a:xfrm>
          <a:prstGeom prst="rect">
            <a:avLst/>
          </a:prstGeom>
          <a:gradFill>
            <a:gsLst>
              <a:gs pos="5106">
                <a:srgbClr val="FFFFFF"/>
              </a:gs>
              <a:gs pos="7138">
                <a:srgbClr val="939BB3"/>
              </a:gs>
              <a:gs pos="13530">
                <a:srgbClr val="263666"/>
              </a:gs>
            </a:gsLst>
            <a:path>
              <a:fillToRect l="7565" t="464817" r="92434" b="-364817"/>
            </a:path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b"/>
          <a:lstStyle/>
          <a:p>
            <a:pPr algn="r" defTabSz="584200">
              <a:defRPr sz="1800">
                <a:solidFill>
                  <a:srgbClr val="FFFFFF"/>
                </a:solidFill>
                <a:latin typeface="小塚ゴシック Pro R"/>
                <a:ea typeface="小塚ゴシック Pro R"/>
                <a:cs typeface="小塚ゴシック Pro R"/>
                <a:sym typeface="小塚ゴシック Pro R"/>
              </a:defRPr>
            </a:pPr>
            <a:endParaRPr/>
          </a:p>
        </p:txBody>
      </p:sp>
      <p:sp>
        <p:nvSpPr>
          <p:cNvPr id="33" name="Rectangle"/>
          <p:cNvSpPr/>
          <p:nvPr/>
        </p:nvSpPr>
        <p:spPr>
          <a:xfrm>
            <a:off x="-12700" y="751582"/>
            <a:ext cx="13022164" cy="88504"/>
          </a:xfrm>
          <a:prstGeom prst="rect">
            <a:avLst/>
          </a:prstGeom>
          <a:solidFill>
            <a:srgbClr val="DAE9F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34" name="UPC_CRAHI_logo.png" descr="UPC_CRAHI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7" y="9175711"/>
            <a:ext cx="1286062" cy="555135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Marcador de posició de l’objecte"/>
          <p:cNvSpPr txBox="1">
            <a:spLocks noGrp="1"/>
          </p:cNvSpPr>
          <p:nvPr>
            <p:ph idx="3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40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692634" y="9163050"/>
            <a:ext cx="332233" cy="292100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rgbClr val="FFFFFF"/>
                </a:solidFill>
                <a:latin typeface="小塚ゴシック Pro B"/>
                <a:ea typeface="小塚ゴシック Pro B"/>
                <a:cs typeface="小塚ゴシック Pro B"/>
                <a:sym typeface="小塚ゴシック Pro B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algn="ctr">
              <a:defRPr sz="8000" b="0"/>
            </a:lvl1pPr>
          </a:lstStyle>
          <a:p>
            <a:r>
              <a:t>Text del títol</a:t>
            </a:r>
          </a:p>
        </p:txBody>
      </p:sp>
      <p:sp>
        <p:nvSpPr>
          <p:cNvPr id="44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5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sisältö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del títol"/>
          <p:cNvSpPr txBox="1">
            <a:spLocks noGrp="1"/>
          </p:cNvSpPr>
          <p:nvPr>
            <p:ph type="title"/>
          </p:nvPr>
        </p:nvSpPr>
        <p:spPr>
          <a:xfrm>
            <a:off x="537599" y="1608666"/>
            <a:ext cx="11904002" cy="1413935"/>
          </a:xfrm>
          <a:prstGeom prst="rect">
            <a:avLst/>
          </a:prstGeom>
        </p:spPr>
        <p:txBody>
          <a:bodyPr lIns="48767" tIns="48767" rIns="48767" bIns="48767"/>
          <a:lstStyle>
            <a:lvl1pPr defTabSz="1300480">
              <a:lnSpc>
                <a:spcPct val="90000"/>
              </a:lnSpc>
              <a:defRPr sz="6200" b="0">
                <a:solidFill>
                  <a:srgbClr val="2F309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Text del títol</a:t>
            </a:r>
          </a:p>
        </p:txBody>
      </p:sp>
      <p:sp>
        <p:nvSpPr>
          <p:cNvPr id="53" name="Nivell del cos u…"/>
          <p:cNvSpPr txBox="1">
            <a:spLocks noGrp="1"/>
          </p:cNvSpPr>
          <p:nvPr>
            <p:ph type="body" idx="1"/>
          </p:nvPr>
        </p:nvSpPr>
        <p:spPr>
          <a:xfrm>
            <a:off x="537599" y="3166533"/>
            <a:ext cx="11904002" cy="4377601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5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128382" y="7839229"/>
            <a:ext cx="336258" cy="319489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1300480"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del títol"/>
          <p:cNvSpPr txBox="1">
            <a:spLocks noGrp="1"/>
          </p:cNvSpPr>
          <p:nvPr>
            <p:ph type="title"/>
          </p:nvPr>
        </p:nvSpPr>
        <p:spPr>
          <a:xfrm>
            <a:off x="537599" y="1608666"/>
            <a:ext cx="11904002" cy="1413935"/>
          </a:xfrm>
          <a:prstGeom prst="rect">
            <a:avLst/>
          </a:prstGeom>
        </p:spPr>
        <p:txBody>
          <a:bodyPr lIns="48767" tIns="48767" rIns="48767" bIns="48767"/>
          <a:lstStyle>
            <a:lvl1pPr defTabSz="1300480">
              <a:lnSpc>
                <a:spcPct val="90000"/>
              </a:lnSpc>
              <a:defRPr sz="6200" b="0">
                <a:solidFill>
                  <a:srgbClr val="2F309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Text del títol</a:t>
            </a:r>
          </a:p>
        </p:txBody>
      </p:sp>
      <p:sp>
        <p:nvSpPr>
          <p:cNvPr id="62" name="Nivell del cos u…"/>
          <p:cNvSpPr txBox="1">
            <a:spLocks noGrp="1"/>
          </p:cNvSpPr>
          <p:nvPr>
            <p:ph type="body" idx="1"/>
          </p:nvPr>
        </p:nvSpPr>
        <p:spPr>
          <a:xfrm>
            <a:off x="537599" y="3166533"/>
            <a:ext cx="11904002" cy="4377601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Clr>
                <a:srgbClr val="2F3092"/>
              </a:buClr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6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128382" y="7839229"/>
            <a:ext cx="336258" cy="319489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1300480"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71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del títol"/>
          <p:cNvSpPr txBox="1">
            <a:spLocks noGrp="1"/>
          </p:cNvSpPr>
          <p:nvPr>
            <p:ph type="title"/>
          </p:nvPr>
        </p:nvSpPr>
        <p:spPr>
          <a:xfrm>
            <a:off x="952500" y="76200"/>
            <a:ext cx="11099800" cy="119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 del títol</a:t>
            </a:r>
          </a:p>
        </p:txBody>
      </p:sp>
      <p:sp>
        <p:nvSpPr>
          <p:cNvPr id="3" name="Nivell del cos u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51950"/>
            <a:ext cx="36857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1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1pPr>
      <a:lvl2pPr marL="8890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2pPr>
      <a:lvl3pPr marL="13335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3pPr>
      <a:lvl4pPr marL="17780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4pPr>
      <a:lvl5pPr marL="22225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5pPr>
      <a:lvl6pPr marL="26670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6pPr>
      <a:lvl7pPr marL="31115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7pPr>
      <a:lvl8pPr marL="35560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8pPr>
      <a:lvl9pPr marL="4000500" marR="0" indent="-444500" algn="l" defTabSz="58420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tif"/><Relationship Id="rId7" Type="http://schemas.openxmlformats.org/officeDocument/2006/relationships/image" Target="../media/image14.png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tif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1.tif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tif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Archivo 23-3-17 11 36 26.jpeg" descr="Archivo 23-3-17 11 36 26.jpeg"/>
          <p:cNvPicPr>
            <a:picLocks noChangeAspect="1"/>
          </p:cNvPicPr>
          <p:nvPr/>
        </p:nvPicPr>
        <p:blipFill>
          <a:blip r:embed="rId2"/>
          <a:srcRect t="13603"/>
          <a:stretch>
            <a:fillRect/>
          </a:stretch>
        </p:blipFill>
        <p:spPr>
          <a:xfrm>
            <a:off x="2136690" y="3897174"/>
            <a:ext cx="9043128" cy="5859686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How we can support decision making at operational control centres during climate induced emergencies?"/>
          <p:cNvSpPr txBox="1"/>
          <p:nvPr/>
        </p:nvSpPr>
        <p:spPr>
          <a:xfrm>
            <a:off x="88747" y="1537271"/>
            <a:ext cx="13139176" cy="21971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8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solidFill>
                  <a:srgbClr val="323081"/>
                </a:solidFill>
              </a:defRPr>
            </a:pPr>
            <a:r>
              <a:rPr>
                <a:solidFill>
                  <a:srgbClr val="05146C"/>
                </a:solidFill>
              </a:rPr>
              <a:t>How we can support decision making at operational control centres during climate induced emergencies?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tge" descr="Imat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9819" y="2528219"/>
            <a:ext cx="6794347" cy="61123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9" name="Grup"/>
          <p:cNvGrpSpPr/>
          <p:nvPr/>
        </p:nvGrpSpPr>
        <p:grpSpPr>
          <a:xfrm>
            <a:off x="5892260" y="239220"/>
            <a:ext cx="7298111" cy="9852566"/>
            <a:chOff x="0" y="0"/>
            <a:chExt cx="7298109" cy="9852564"/>
          </a:xfrm>
        </p:grpSpPr>
        <p:pic>
          <p:nvPicPr>
            <p:cNvPr id="84" name="Picture 30" descr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298110" cy="41174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88" name="Group 26"/>
            <p:cNvGrpSpPr/>
            <p:nvPr/>
          </p:nvGrpSpPr>
          <p:grpSpPr>
            <a:xfrm>
              <a:off x="0" y="3303358"/>
              <a:ext cx="7261547" cy="6549207"/>
              <a:chOff x="0" y="0"/>
              <a:chExt cx="7261546" cy="6549205"/>
            </a:xfrm>
          </p:grpSpPr>
          <p:pic>
            <p:nvPicPr>
              <p:cNvPr id="85" name="Picture 22" descr="Picture 22"/>
              <p:cNvPicPr>
                <a:picLocks noChangeAspect="1"/>
              </p:cNvPicPr>
              <p:nvPr/>
            </p:nvPicPr>
            <p:blipFill>
              <a:blip r:embed="rId4"/>
              <a:srcRect l="13818"/>
              <a:stretch>
                <a:fillRect/>
              </a:stretch>
            </p:blipFill>
            <p:spPr>
              <a:xfrm>
                <a:off x="1" y="3184046"/>
                <a:ext cx="4317837" cy="336516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86" name="Picture 24" descr="Picture 24"/>
              <p:cNvPicPr>
                <a:picLocks noChangeAspect="1"/>
              </p:cNvPicPr>
              <p:nvPr/>
            </p:nvPicPr>
            <p:blipFill>
              <a:blip r:embed="rId5"/>
              <a:srcRect t="7596"/>
              <a:stretch>
                <a:fillRect/>
              </a:stretch>
            </p:blipFill>
            <p:spPr>
              <a:xfrm>
                <a:off x="0" y="0"/>
                <a:ext cx="4317836" cy="318404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87" name="Picture 25" descr="Picture 2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88619" y="0"/>
                <a:ext cx="3072928" cy="65492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90" name="Francolí (Spain) 22-23 Oct 2019"/>
          <p:cNvSpPr txBox="1">
            <a:spLocks noGrp="1"/>
          </p:cNvSpPr>
          <p:nvPr>
            <p:ph type="title"/>
          </p:nvPr>
        </p:nvSpPr>
        <p:spPr>
          <a:xfrm>
            <a:off x="119051" y="80218"/>
            <a:ext cx="11099801" cy="1199605"/>
          </a:xfrm>
          <a:prstGeom prst="rect">
            <a:avLst/>
          </a:prstGeom>
        </p:spPr>
        <p:txBody>
          <a:bodyPr/>
          <a:lstStyle/>
          <a:p>
            <a:r>
              <a:t>Francolí (Spain) 22-23 Oct 2019</a:t>
            </a:r>
          </a:p>
        </p:txBody>
      </p:sp>
      <p:sp>
        <p:nvSpPr>
          <p:cNvPr id="91" name="Rectangle"/>
          <p:cNvSpPr/>
          <p:nvPr/>
        </p:nvSpPr>
        <p:spPr>
          <a:xfrm>
            <a:off x="4867055" y="6047385"/>
            <a:ext cx="926199" cy="25497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587022"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ERICHA flood hazard superimposed on OPERA rainfall accumulation"/>
          <p:cNvSpPr txBox="1">
            <a:spLocks noGrp="1"/>
          </p:cNvSpPr>
          <p:nvPr>
            <p:ph type="body" sz="quarter" idx="4294967295"/>
          </p:nvPr>
        </p:nvSpPr>
        <p:spPr>
          <a:xfrm>
            <a:off x="119051" y="1112462"/>
            <a:ext cx="5802552" cy="15380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SzTx/>
              <a:buNone/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ERICHA flood hazard superimposed on OPERA rainfall accumulation </a:t>
            </a:r>
          </a:p>
        </p:txBody>
      </p:sp>
      <p:sp>
        <p:nvSpPr>
          <p:cNvPr id="93" name="Rectangle"/>
          <p:cNvSpPr/>
          <p:nvPr/>
        </p:nvSpPr>
        <p:spPr>
          <a:xfrm>
            <a:off x="170291" y="5717228"/>
            <a:ext cx="2138718" cy="2250398"/>
          </a:xfrm>
          <a:prstGeom prst="rect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defTabSz="587022">
              <a:defRPr sz="2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4" name="Imatge" descr="Imat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3325" y="6115735"/>
            <a:ext cx="853658" cy="2413001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Park et al. (Journal of Hydology 2019)…"/>
          <p:cNvSpPr txBox="1"/>
          <p:nvPr/>
        </p:nvSpPr>
        <p:spPr>
          <a:xfrm>
            <a:off x="28948" y="8681076"/>
            <a:ext cx="5802553" cy="1538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l" defTabSz="584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Park et al. (Journal of Hydology 2019)</a:t>
            </a:r>
          </a:p>
          <a:p>
            <a:pPr algn="l" defTabSz="584200"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Corral et al. (Journal of Hydrology 2019)</a:t>
            </a:r>
          </a:p>
        </p:txBody>
      </p:sp>
      <p:sp>
        <p:nvSpPr>
          <p:cNvPr id="96" name="Línia"/>
          <p:cNvSpPr/>
          <p:nvPr/>
        </p:nvSpPr>
        <p:spPr>
          <a:xfrm flipH="1">
            <a:off x="1512685" y="5930292"/>
            <a:ext cx="1571494" cy="698784"/>
          </a:xfrm>
          <a:prstGeom prst="line">
            <a:avLst/>
          </a:prstGeom>
          <a:ln w="63500">
            <a:solidFill>
              <a:srgbClr val="FFFFFF"/>
            </a:solidFill>
            <a:miter lim="400000"/>
            <a:tailEnd type="triangle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27093" tIns="27093" rIns="27093" bIns="27093" anchor="ctr"/>
          <a:lstStyle/>
          <a:p>
            <a:pPr defTabSz="587022">
              <a:defRPr sz="2000" b="1">
                <a:solidFill>
                  <a:srgbClr val="000000"/>
                </a:solidFill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26"/>
          <p:cNvGrpSpPr/>
          <p:nvPr/>
        </p:nvGrpSpPr>
        <p:grpSpPr>
          <a:xfrm>
            <a:off x="7559040" y="3614567"/>
            <a:ext cx="5661697" cy="5106298"/>
            <a:chOff x="0" y="0"/>
            <a:chExt cx="5661695" cy="5106296"/>
          </a:xfrm>
        </p:grpSpPr>
        <p:pic>
          <p:nvPicPr>
            <p:cNvPr id="98" name="Picture 22" descr="Picture 22"/>
            <p:cNvPicPr>
              <a:picLocks noChangeAspect="1"/>
            </p:cNvPicPr>
            <p:nvPr/>
          </p:nvPicPr>
          <p:blipFill>
            <a:blip r:embed="rId2"/>
            <a:srcRect l="13818"/>
            <a:stretch>
              <a:fillRect/>
            </a:stretch>
          </p:blipFill>
          <p:spPr>
            <a:xfrm>
              <a:off x="0" y="2482543"/>
              <a:ext cx="3366540" cy="26237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" name="Picture 24" descr="Picture 24"/>
            <p:cNvPicPr>
              <a:picLocks noChangeAspect="1"/>
            </p:cNvPicPr>
            <p:nvPr/>
          </p:nvPicPr>
          <p:blipFill>
            <a:blip r:embed="rId3"/>
            <a:srcRect t="7596"/>
            <a:stretch>
              <a:fillRect/>
            </a:stretch>
          </p:blipFill>
          <p:spPr>
            <a:xfrm>
              <a:off x="0" y="0"/>
              <a:ext cx="3366539" cy="24825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0" name="Picture 25" descr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5790" y="0"/>
              <a:ext cx="2395907" cy="51062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02" name="Picture 16" descr="Picture 16"/>
          <p:cNvPicPr>
            <a:picLocks noChangeAspect="1"/>
          </p:cNvPicPr>
          <p:nvPr/>
        </p:nvPicPr>
        <p:blipFill>
          <a:blip r:embed="rId5"/>
          <a:srcRect t="10164"/>
          <a:stretch>
            <a:fillRect/>
          </a:stretch>
        </p:blipFill>
        <p:spPr>
          <a:xfrm>
            <a:off x="87545" y="2315630"/>
            <a:ext cx="7356746" cy="5940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Picture 30" descr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9040" y="1038998"/>
            <a:ext cx="5690204" cy="3210295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Rectangle 28"/>
          <p:cNvSpPr/>
          <p:nvPr/>
        </p:nvSpPr>
        <p:spPr>
          <a:xfrm>
            <a:off x="7445187" y="1608666"/>
            <a:ext cx="2595284" cy="571551"/>
          </a:xfrm>
          <a:prstGeom prst="rect">
            <a:avLst/>
          </a:prstGeom>
          <a:solidFill>
            <a:srgbClr val="FFFFFF">
              <a:alpha val="54000"/>
            </a:srgbClr>
          </a:solidFill>
          <a:ln w="12700">
            <a:miter lim="400000"/>
          </a:ln>
        </p:spPr>
        <p:txBody>
          <a:bodyPr lIns="48767" tIns="48767" rIns="48767" bIns="48767" anchor="ctr"/>
          <a:lstStyle/>
          <a:p>
            <a:pPr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5" name="Dian numeron paikkamerkki 3"/>
          <p:cNvSpPr txBox="1">
            <a:spLocks noGrp="1"/>
          </p:cNvSpPr>
          <p:nvPr>
            <p:ph type="sldNum" sz="quarter" idx="4294967295"/>
          </p:nvPr>
        </p:nvSpPr>
        <p:spPr>
          <a:xfrm>
            <a:off x="12651506" y="8096992"/>
            <a:ext cx="223247" cy="3194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 anchor="ctr"/>
          <a:lstStyle>
            <a:lvl1pPr algn="r" defTabSz="1300480"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6" name="Otsikko 1"/>
          <p:cNvSpPr txBox="1">
            <a:spLocks noGrp="1"/>
          </p:cNvSpPr>
          <p:nvPr>
            <p:ph type="title"/>
          </p:nvPr>
        </p:nvSpPr>
        <p:spPr>
          <a:xfrm>
            <a:off x="396410" y="194732"/>
            <a:ext cx="11904001" cy="1413935"/>
          </a:xfrm>
          <a:prstGeom prst="rect">
            <a:avLst/>
          </a:prstGeom>
        </p:spPr>
        <p:txBody>
          <a:bodyPr/>
          <a:lstStyle>
            <a:lvl1pPr defTabSz="1105408">
              <a:defRPr sz="4250"/>
            </a:lvl1pPr>
          </a:lstStyle>
          <a:p>
            <a:r>
              <a:t>ANYWHERE flash flood hazard products</a:t>
            </a:r>
          </a:p>
        </p:txBody>
      </p:sp>
      <p:sp>
        <p:nvSpPr>
          <p:cNvPr id="107" name="TextBox 36"/>
          <p:cNvSpPr txBox="1"/>
          <p:nvPr/>
        </p:nvSpPr>
        <p:spPr>
          <a:xfrm>
            <a:off x="7531914" y="8120078"/>
            <a:ext cx="2909522" cy="79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r"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Tarragona, 22 Oct 2019</a:t>
            </a:r>
          </a:p>
        </p:txBody>
      </p:sp>
      <p:sp>
        <p:nvSpPr>
          <p:cNvPr id="108" name="Rectangle 4"/>
          <p:cNvSpPr/>
          <p:nvPr/>
        </p:nvSpPr>
        <p:spPr>
          <a:xfrm>
            <a:off x="6311153" y="5364479"/>
            <a:ext cx="1046058" cy="28347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8767" tIns="48767" rIns="48767" bIns="48767" anchor="ctr"/>
          <a:lstStyle/>
          <a:p>
            <a:pPr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09" name="Picture 19" descr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410" y="5390797"/>
            <a:ext cx="552961" cy="276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5" descr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1677" y="5407510"/>
            <a:ext cx="356401" cy="276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2" descr="Picture 2"/>
          <p:cNvPicPr>
            <a:picLocks noChangeAspect="1"/>
          </p:cNvPicPr>
          <p:nvPr/>
        </p:nvPicPr>
        <p:blipFill>
          <a:blip r:embed="rId9"/>
          <a:srcRect l="1685" r="26792"/>
          <a:stretch>
            <a:fillRect/>
          </a:stretch>
        </p:blipFill>
        <p:spPr>
          <a:xfrm>
            <a:off x="2722078" y="3228919"/>
            <a:ext cx="5263614" cy="3894118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Rectangle 23"/>
          <p:cNvSpPr/>
          <p:nvPr/>
        </p:nvSpPr>
        <p:spPr>
          <a:xfrm>
            <a:off x="173606" y="2401400"/>
            <a:ext cx="1921014" cy="571551"/>
          </a:xfrm>
          <a:prstGeom prst="rect">
            <a:avLst/>
          </a:prstGeom>
          <a:solidFill>
            <a:srgbClr val="FFFFFF">
              <a:alpha val="54000"/>
            </a:srgbClr>
          </a:solidFill>
          <a:ln w="12700">
            <a:miter lim="400000"/>
          </a:ln>
        </p:spPr>
        <p:txBody>
          <a:bodyPr lIns="48767" tIns="48767" rIns="48767" bIns="48767" anchor="ctr"/>
          <a:lstStyle/>
          <a:p>
            <a:pPr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3" name="TextBox 27"/>
          <p:cNvSpPr txBox="1"/>
          <p:nvPr/>
        </p:nvSpPr>
        <p:spPr>
          <a:xfrm>
            <a:off x="173606" y="2443890"/>
            <a:ext cx="1921014" cy="57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defTabSz="1300480">
              <a:defRPr sz="3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ERICHA</a:t>
            </a:r>
          </a:p>
        </p:txBody>
      </p:sp>
      <p:sp>
        <p:nvSpPr>
          <p:cNvPr id="114" name="TextBox 29"/>
          <p:cNvSpPr txBox="1"/>
          <p:nvPr/>
        </p:nvSpPr>
        <p:spPr>
          <a:xfrm>
            <a:off x="2784395" y="3210377"/>
            <a:ext cx="4116976" cy="57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l" defTabSz="1300480">
              <a:defRPr sz="3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22 Oct 2019 @1930</a:t>
            </a:r>
          </a:p>
        </p:txBody>
      </p:sp>
      <p:sp>
        <p:nvSpPr>
          <p:cNvPr id="115" name="Group"/>
          <p:cNvSpPr/>
          <p:nvPr/>
        </p:nvSpPr>
        <p:spPr>
          <a:xfrm flipH="1" flipV="1">
            <a:off x="6502398" y="4678604"/>
            <a:ext cx="1703347" cy="14035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  <a:effectLst>
            <a:outerShdw blurRad="368300" rotWithShape="0">
              <a:srgbClr val="000000">
                <a:alpha val="75000"/>
              </a:srgbClr>
            </a:outerShdw>
          </a:effectLst>
        </p:spPr>
        <p:txBody>
          <a:bodyPr lIns="48767" tIns="48767" rIns="48767" bIns="48767"/>
          <a:lstStyle/>
          <a:p>
            <a:pPr algn="l" defTabSz="1300480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16" name="Picture 32" descr="Picture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07493" y="3223366"/>
            <a:ext cx="4897308" cy="3893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1" animBg="1" advAuto="0"/>
      <p:bldP spid="116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58" y="1633444"/>
            <a:ext cx="10553899" cy="8391213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Rectangle 23"/>
          <p:cNvSpPr/>
          <p:nvPr/>
        </p:nvSpPr>
        <p:spPr>
          <a:xfrm>
            <a:off x="173606" y="2401400"/>
            <a:ext cx="1921014" cy="571551"/>
          </a:xfrm>
          <a:prstGeom prst="rect">
            <a:avLst/>
          </a:prstGeom>
          <a:solidFill>
            <a:srgbClr val="FFFFFF">
              <a:alpha val="54000"/>
            </a:srgbClr>
          </a:solidFill>
          <a:ln w="12700">
            <a:miter lim="400000"/>
          </a:ln>
        </p:spPr>
        <p:txBody>
          <a:bodyPr lIns="48767" tIns="48767" rIns="48767" bIns="48767" anchor="ctr"/>
          <a:lstStyle/>
          <a:p>
            <a:pPr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0" name="TextBox 29"/>
          <p:cNvSpPr txBox="1"/>
          <p:nvPr/>
        </p:nvSpPr>
        <p:spPr>
          <a:xfrm>
            <a:off x="1058658" y="519267"/>
            <a:ext cx="11460781" cy="102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/>
          <a:p>
            <a:pPr algn="l" defTabSz="1300480">
              <a:defRPr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22 Oct 2019 @22:15 UTC </a:t>
            </a:r>
          </a:p>
          <a:p>
            <a:pPr algn="l" defTabSz="1300480">
              <a:defRPr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ACA stream gauge at Montblanc (destroyed at 22h30 UTC)</a:t>
            </a:r>
          </a:p>
        </p:txBody>
      </p:sp>
      <p:pic>
        <p:nvPicPr>
          <p:cNvPr id="121" name="Logo Anywhere 2017 Horizontal.png" descr="Logo Anywhere 2017 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134" y="112278"/>
            <a:ext cx="3310873" cy="81397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Group"/>
          <p:cNvSpPr/>
          <p:nvPr/>
        </p:nvSpPr>
        <p:spPr>
          <a:xfrm flipH="1" flipV="1">
            <a:off x="6521902" y="7058133"/>
            <a:ext cx="1678211" cy="300902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  <a:effectLst>
            <a:outerShdw blurRad="368300" rotWithShape="0">
              <a:srgbClr val="000000">
                <a:alpha val="75000"/>
              </a:srgbClr>
            </a:outerShdw>
          </a:effectLst>
        </p:spPr>
        <p:txBody>
          <a:bodyPr lIns="48767" tIns="48767" rIns="48767" bIns="48767"/>
          <a:lstStyle/>
          <a:p>
            <a:pPr algn="l" defTabSz="1300480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tge" descr="Imat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853" y="1383379"/>
            <a:ext cx="13052506" cy="7902491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Rectangle"/>
          <p:cNvSpPr/>
          <p:nvPr/>
        </p:nvSpPr>
        <p:spPr>
          <a:xfrm>
            <a:off x="11523380" y="4726098"/>
            <a:ext cx="1401437" cy="44566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587022"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OPERA radar rainfall and rain gauge accumulations"/>
          <p:cNvSpPr txBox="1">
            <a:spLocks noGrp="1"/>
          </p:cNvSpPr>
          <p:nvPr>
            <p:ph type="body" sz="quarter" idx="4294967295"/>
          </p:nvPr>
        </p:nvSpPr>
        <p:spPr>
          <a:xfrm>
            <a:off x="119051" y="1394033"/>
            <a:ext cx="7807201" cy="762780"/>
          </a:xfrm>
          <a:prstGeom prst="rect">
            <a:avLst/>
          </a:prstGeom>
          <a:solidFill>
            <a:srgbClr val="FFFFFF">
              <a:alpha val="49593"/>
            </a:srgbClr>
          </a:solidFill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SzTx/>
              <a:buNone/>
              <a:defRPr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OPERA radar rainfall and rain gauge accumulations</a:t>
            </a:r>
          </a:p>
        </p:txBody>
      </p:sp>
      <p:pic>
        <p:nvPicPr>
          <p:cNvPr id="127" name="Imatge" descr="Imat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8085" y="4835142"/>
            <a:ext cx="849015" cy="4238566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Rectangle"/>
          <p:cNvSpPr/>
          <p:nvPr/>
        </p:nvSpPr>
        <p:spPr>
          <a:xfrm>
            <a:off x="4213642" y="4399479"/>
            <a:ext cx="1388740" cy="1461258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 defTabSz="587022"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9" name="Francolí (Spain) 22-23 Oct 2019"/>
          <p:cNvSpPr txBox="1">
            <a:spLocks noGrp="1"/>
          </p:cNvSpPr>
          <p:nvPr>
            <p:ph type="title"/>
          </p:nvPr>
        </p:nvSpPr>
        <p:spPr>
          <a:xfrm>
            <a:off x="119051" y="80218"/>
            <a:ext cx="11099801" cy="1199605"/>
          </a:xfrm>
          <a:prstGeom prst="rect">
            <a:avLst/>
          </a:prstGeom>
        </p:spPr>
        <p:txBody>
          <a:bodyPr/>
          <a:lstStyle/>
          <a:p>
            <a:r>
              <a:t>Francolí (Spain) 22-23 Oct 2019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loria-rainfall acc.jpeg" descr="Gloria-rainfall acc.jpeg"/>
          <p:cNvPicPr>
            <a:picLocks noChangeAspect="1"/>
          </p:cNvPicPr>
          <p:nvPr/>
        </p:nvPicPr>
        <p:blipFill>
          <a:blip r:embed="rId2"/>
          <a:srcRect t="47" b="47"/>
          <a:stretch>
            <a:fillRect/>
          </a:stretch>
        </p:blipFill>
        <p:spPr>
          <a:xfrm>
            <a:off x="-257209" y="433780"/>
            <a:ext cx="9681444" cy="923708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22-23 October 2019 Catalonia Event accumulated rainfall…"/>
          <p:cNvSpPr txBox="1"/>
          <p:nvPr/>
        </p:nvSpPr>
        <p:spPr>
          <a:xfrm>
            <a:off x="8440687" y="809145"/>
            <a:ext cx="4950267" cy="585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4604" marR="331470" indent="6985" defTabSz="457200">
              <a:tabLst>
                <a:tab pos="1066800" algn="l"/>
              </a:tabLst>
              <a:defRPr sz="50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22-23 October 2019 Catalonia Event accumulated rainfall </a:t>
            </a:r>
          </a:p>
          <a:p>
            <a:pPr marL="14604" marR="331470" indent="6985" defTabSz="457200">
              <a:tabLst>
                <a:tab pos="1066800" algn="l"/>
              </a:tabLst>
              <a:defRPr sz="30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(combination of SMC radars and raingauges after the event)</a:t>
            </a:r>
          </a:p>
        </p:txBody>
      </p:sp>
      <p:pic>
        <p:nvPicPr>
          <p:cNvPr id="133" name="Logo Anywhere 2017 Horizontal.png" descr="Logo Anywhere 2017 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132" y="8932143"/>
            <a:ext cx="3310873" cy="8139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eric_22OCT.jpeg" descr="eric_22OC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7" y="90687"/>
            <a:ext cx="7499284" cy="652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30" descr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785" y="-3835"/>
            <a:ext cx="5690205" cy="321029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Rectangle 28"/>
          <p:cNvSpPr/>
          <p:nvPr/>
        </p:nvSpPr>
        <p:spPr>
          <a:xfrm>
            <a:off x="4572338" y="228796"/>
            <a:ext cx="2814571" cy="571551"/>
          </a:xfrm>
          <a:prstGeom prst="rect">
            <a:avLst/>
          </a:prstGeom>
          <a:solidFill>
            <a:srgbClr val="FFFFFF">
              <a:alpha val="38000"/>
            </a:srgbClr>
          </a:solidFill>
          <a:ln w="12700">
            <a:miter lim="400000"/>
          </a:ln>
        </p:spPr>
        <p:txBody>
          <a:bodyPr lIns="48767" tIns="48767" rIns="48767" bIns="48767" anchor="ctr"/>
          <a:lstStyle/>
          <a:p>
            <a:pPr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38" name="Dian numeron paikkamerkki 3"/>
          <p:cNvSpPr txBox="1">
            <a:spLocks noGrp="1"/>
          </p:cNvSpPr>
          <p:nvPr>
            <p:ph type="sldNum" sz="quarter" idx="4294967295"/>
          </p:nvPr>
        </p:nvSpPr>
        <p:spPr>
          <a:xfrm>
            <a:off x="12651506" y="8096992"/>
            <a:ext cx="223247" cy="3194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 anchor="ctr"/>
          <a:lstStyle>
            <a:lvl1pPr algn="r" defTabSz="1300480">
              <a:defRPr sz="16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grpSp>
        <p:nvGrpSpPr>
          <p:cNvPr id="142" name="Group 26"/>
          <p:cNvGrpSpPr/>
          <p:nvPr/>
        </p:nvGrpSpPr>
        <p:grpSpPr>
          <a:xfrm>
            <a:off x="7559040" y="3202284"/>
            <a:ext cx="5661697" cy="5106298"/>
            <a:chOff x="0" y="0"/>
            <a:chExt cx="5661695" cy="5106296"/>
          </a:xfrm>
        </p:grpSpPr>
        <p:pic>
          <p:nvPicPr>
            <p:cNvPr id="139" name="Picture 22" descr="Picture 22"/>
            <p:cNvPicPr>
              <a:picLocks noChangeAspect="1"/>
            </p:cNvPicPr>
            <p:nvPr/>
          </p:nvPicPr>
          <p:blipFill>
            <a:blip r:embed="rId4"/>
            <a:srcRect l="13818"/>
            <a:stretch>
              <a:fillRect/>
            </a:stretch>
          </p:blipFill>
          <p:spPr>
            <a:xfrm>
              <a:off x="0" y="2482543"/>
              <a:ext cx="3366540" cy="26237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Picture 24" descr="Picture 24"/>
            <p:cNvPicPr>
              <a:picLocks noChangeAspect="1"/>
            </p:cNvPicPr>
            <p:nvPr/>
          </p:nvPicPr>
          <p:blipFill>
            <a:blip r:embed="rId5"/>
            <a:srcRect t="7596"/>
            <a:stretch>
              <a:fillRect/>
            </a:stretch>
          </p:blipFill>
          <p:spPr>
            <a:xfrm>
              <a:off x="0" y="0"/>
              <a:ext cx="3366539" cy="24825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1" name="Picture 25" descr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65790" y="0"/>
              <a:ext cx="2395907" cy="51062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3" name="TextBox 32"/>
          <p:cNvSpPr txBox="1"/>
          <p:nvPr/>
        </p:nvSpPr>
        <p:spPr>
          <a:xfrm>
            <a:off x="7950619" y="528122"/>
            <a:ext cx="3720697" cy="44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r" defTabSz="1300480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Tarragona, 22 Oct 2019</a:t>
            </a:r>
          </a:p>
        </p:txBody>
      </p:sp>
      <p:sp>
        <p:nvSpPr>
          <p:cNvPr id="144" name="Rectangle 5"/>
          <p:cNvSpPr/>
          <p:nvPr/>
        </p:nvSpPr>
        <p:spPr>
          <a:xfrm>
            <a:off x="1420008" y="4059218"/>
            <a:ext cx="1290919" cy="1290919"/>
          </a:xfrm>
          <a:prstGeom prst="rect">
            <a:avLst/>
          </a:prstGeom>
          <a:ln w="25400">
            <a:solidFill>
              <a:srgbClr val="FFFFFF"/>
            </a:solidFill>
            <a:miter/>
          </a:ln>
        </p:spPr>
        <p:txBody>
          <a:bodyPr lIns="48767" tIns="48767" rIns="48767" bIns="48767" anchor="ctr"/>
          <a:lstStyle/>
          <a:p>
            <a:pPr defTabSz="1300480"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5" name="TextBox 42"/>
          <p:cNvSpPr txBox="1"/>
          <p:nvPr/>
        </p:nvSpPr>
        <p:spPr>
          <a:xfrm>
            <a:off x="4681205" y="302179"/>
            <a:ext cx="2596837" cy="424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23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ERIC @0000 UTC</a:t>
            </a:r>
          </a:p>
        </p:txBody>
      </p:sp>
      <p:pic>
        <p:nvPicPr>
          <p:cNvPr id="146" name="eric_Francili-22OCt.jpeg" descr="eric_Francili-22OCt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4139" y="4013495"/>
            <a:ext cx="7543801" cy="566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Logo Anywhere 2017 Horizontal.png" descr="Logo Anywhere 2017 Horizonta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278" y="8857144"/>
            <a:ext cx="3310873" cy="813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Eric+ERICHA-20191022-20h45.jpg" descr="Eric+ERICHA-20191022-20h45.jpg"/>
          <p:cNvPicPr>
            <a:picLocks noChangeAspect="1"/>
          </p:cNvPicPr>
          <p:nvPr/>
        </p:nvPicPr>
        <p:blipFill>
          <a:blip r:embed="rId2"/>
          <a:srcRect t="7972" b="4894"/>
          <a:stretch>
            <a:fillRect/>
          </a:stretch>
        </p:blipFill>
        <p:spPr>
          <a:xfrm>
            <a:off x="-500517" y="1039385"/>
            <a:ext cx="13669943" cy="8762141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22 October 2019 Flash Flood ANYWHERE warnings: ERIC (available at 10h) and ERICHA (orange warning issued at 22h45, 1h30 in advance)"/>
          <p:cNvSpPr txBox="1"/>
          <p:nvPr/>
        </p:nvSpPr>
        <p:spPr>
          <a:xfrm>
            <a:off x="17752" y="-9796"/>
            <a:ext cx="12969295" cy="304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50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22 October 2019 Flash Flood ANYWHERE warnings: ERIC (available at 10h) and ERICHA (orange warning issued at 22h45, 1h30 in advance)</a:t>
            </a:r>
          </a:p>
        </p:txBody>
      </p:sp>
      <p:pic>
        <p:nvPicPr>
          <p:cNvPr id="151" name="Logo Anywhere 2017 Horizontal.png" descr="Logo Anywhere 2017 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132" y="8932143"/>
            <a:ext cx="3310873" cy="8139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36"/>
          <p:cNvSpPr txBox="1"/>
          <p:nvPr/>
        </p:nvSpPr>
        <p:spPr>
          <a:xfrm>
            <a:off x="7531914" y="8120078"/>
            <a:ext cx="2909522" cy="79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r" defTabSz="1300480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Tarragona, 22 Oct 2019</a:t>
            </a:r>
          </a:p>
        </p:txBody>
      </p:sp>
      <p:pic>
        <p:nvPicPr>
          <p:cNvPr id="154" name="Picture 19" descr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410" y="5390797"/>
            <a:ext cx="552961" cy="276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677" y="5407510"/>
            <a:ext cx="356401" cy="276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icture 2" descr="Picture 2"/>
          <p:cNvPicPr>
            <a:picLocks noChangeAspect="1"/>
          </p:cNvPicPr>
          <p:nvPr/>
        </p:nvPicPr>
        <p:blipFill>
          <a:blip r:embed="rId4"/>
          <a:srcRect l="1686" r="26791"/>
          <a:stretch>
            <a:fillRect/>
          </a:stretch>
        </p:blipFill>
        <p:spPr>
          <a:xfrm>
            <a:off x="-822332" y="430097"/>
            <a:ext cx="8945359" cy="661794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Box 29"/>
          <p:cNvSpPr txBox="1"/>
          <p:nvPr/>
        </p:nvSpPr>
        <p:spPr>
          <a:xfrm>
            <a:off x="124743" y="6500555"/>
            <a:ext cx="5384827" cy="621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8767" tIns="48767" rIns="48767" bIns="48767">
            <a:spAutoFit/>
          </a:bodyPr>
          <a:lstStyle>
            <a:lvl1pPr algn="l" defTabSz="1300480">
              <a:defRPr sz="3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22 Oct 2019 @21:30</a:t>
            </a:r>
            <a:r>
              <a:rPr lang="es-ES" dirty="0"/>
              <a:t> UTC</a:t>
            </a:r>
            <a:endParaRPr dirty="0"/>
          </a:p>
        </p:txBody>
      </p:sp>
      <p:pic>
        <p:nvPicPr>
          <p:cNvPr id="159" name="Picture 32" descr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025" y="3138863"/>
            <a:ext cx="6646624" cy="52846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Logo Anywhere 2017 Horizontal.png" descr="Logo Anywhere 2017 Horizont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5134" y="112278"/>
            <a:ext cx="3310873" cy="813978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Group"/>
          <p:cNvSpPr/>
          <p:nvPr/>
        </p:nvSpPr>
        <p:spPr>
          <a:xfrm flipH="1" flipV="1">
            <a:off x="5771914" y="2893632"/>
            <a:ext cx="1678210" cy="300902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  <a:effectLst>
            <a:outerShdw blurRad="368300" rotWithShape="0">
              <a:srgbClr val="000000">
                <a:alpha val="75000"/>
              </a:srgbClr>
            </a:outerShdw>
          </a:effectLst>
        </p:spPr>
        <p:txBody>
          <a:bodyPr lIns="48767" tIns="48767" rIns="48767" bIns="48767"/>
          <a:lstStyle/>
          <a:p>
            <a:pPr algn="l" defTabSz="1300480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2" animBg="1" advAuto="0"/>
      <p:bldP spid="161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examples.002.jpeg" descr="examples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TextBox 29"/>
          <p:cNvSpPr txBox="1"/>
          <p:nvPr/>
        </p:nvSpPr>
        <p:spPr>
          <a:xfrm>
            <a:off x="433868" y="108815"/>
            <a:ext cx="4374875" cy="57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l" defTabSz="1300480">
              <a:defRPr sz="3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22 Oct 2019</a:t>
            </a:r>
          </a:p>
        </p:txBody>
      </p:sp>
      <p:pic>
        <p:nvPicPr>
          <p:cNvPr id="165" name="Logo Anywhere 2017 Horizontal.png" descr="Logo Anywhere 2017 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134" y="112278"/>
            <a:ext cx="3310873" cy="813978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Group"/>
          <p:cNvSpPr/>
          <p:nvPr/>
        </p:nvSpPr>
        <p:spPr>
          <a:xfrm flipH="1">
            <a:off x="3115044" y="6279718"/>
            <a:ext cx="2815" cy="1151953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  <a:effectLst>
            <a:outerShdw blurRad="368300" rotWithShape="0">
              <a:srgbClr val="000000">
                <a:alpha val="75000"/>
              </a:srgbClr>
            </a:outerShdw>
          </a:effectLst>
        </p:spPr>
        <p:txBody>
          <a:bodyPr lIns="48767" tIns="48767" rIns="48767" bIns="48767"/>
          <a:lstStyle/>
          <a:p>
            <a:pPr algn="l" defTabSz="1300480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7" name="TextBox 29"/>
          <p:cNvSpPr txBox="1"/>
          <p:nvPr/>
        </p:nvSpPr>
        <p:spPr>
          <a:xfrm>
            <a:off x="138794" y="8519460"/>
            <a:ext cx="12866006" cy="480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l" defTabSz="1300480">
              <a:defRPr sz="2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Francoli river flows at Montblanc (reconstructed after the event, legal time)</a:t>
            </a:r>
          </a:p>
        </p:txBody>
      </p:sp>
      <p:sp>
        <p:nvSpPr>
          <p:cNvPr id="168" name="TextBox 29"/>
          <p:cNvSpPr txBox="1"/>
          <p:nvPr/>
        </p:nvSpPr>
        <p:spPr>
          <a:xfrm>
            <a:off x="6606068" y="108815"/>
            <a:ext cx="4374875" cy="57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l" defTabSz="1300480">
              <a:defRPr sz="3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23 Oct 2019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Box 36"/>
          <p:cNvSpPr txBox="1"/>
          <p:nvPr/>
        </p:nvSpPr>
        <p:spPr>
          <a:xfrm>
            <a:off x="7531914" y="8120078"/>
            <a:ext cx="2909522" cy="798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r" defTabSz="1300480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Tarragona, 22 Oct 2019</a:t>
            </a:r>
          </a:p>
        </p:txBody>
      </p:sp>
      <p:sp>
        <p:nvSpPr>
          <p:cNvPr id="171" name="TextBox 29"/>
          <p:cNvSpPr txBox="1"/>
          <p:nvPr/>
        </p:nvSpPr>
        <p:spPr>
          <a:xfrm>
            <a:off x="433868" y="108815"/>
            <a:ext cx="4374875" cy="57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7" tIns="48767" rIns="48767" bIns="48767">
            <a:spAutoFit/>
          </a:bodyPr>
          <a:lstStyle>
            <a:lvl1pPr algn="l" defTabSz="1300480">
              <a:defRPr sz="3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22 Oct 2019 @22:15</a:t>
            </a:r>
          </a:p>
        </p:txBody>
      </p:sp>
      <p:pic>
        <p:nvPicPr>
          <p:cNvPr id="172" name="Logo Anywhere 2017 Horizontal.png" descr="Logo Anywhere 2017 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134" y="112278"/>
            <a:ext cx="3310873" cy="813978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Group"/>
          <p:cNvSpPr/>
          <p:nvPr/>
        </p:nvSpPr>
        <p:spPr>
          <a:xfrm flipV="1">
            <a:off x="3145545" y="7163481"/>
            <a:ext cx="1039424" cy="36689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  <a:effectLst>
            <a:outerShdw blurRad="368300" rotWithShape="0">
              <a:srgbClr val="000000">
                <a:alpha val="75000"/>
              </a:srgbClr>
            </a:outerShdw>
          </a:effectLst>
        </p:spPr>
        <p:txBody>
          <a:bodyPr lIns="48767" tIns="48767" rIns="48767" bIns="48767"/>
          <a:lstStyle/>
          <a:p>
            <a:pPr algn="l" defTabSz="1300480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74" name="examples.001.jpeg" descr="examples.0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ERICHA flash flood hazard (22.10.2019 22:00 CEST)"/>
          <p:cNvSpPr txBox="1"/>
          <p:nvPr/>
        </p:nvSpPr>
        <p:spPr>
          <a:xfrm>
            <a:off x="105910" y="44450"/>
            <a:ext cx="12757062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spcBef>
                <a:spcPts val="1200"/>
              </a:spcBef>
              <a:defRPr sz="4300">
                <a:solidFill>
                  <a:srgbClr val="FFFFFF"/>
                </a:solidFill>
                <a:latin typeface="小塚ゴシック Pro B"/>
                <a:ea typeface="小塚ゴシック Pro B"/>
                <a:cs typeface="小塚ゴシック Pro B"/>
                <a:sym typeface="小塚ゴシック Pro B"/>
              </a:defRPr>
            </a:lvl1pPr>
          </a:lstStyle>
          <a:p>
            <a:r>
              <a:t>ERICHA flash flood hazard (22.10.2019 22:00 CEST)</a:t>
            </a:r>
          </a:p>
        </p:txBody>
      </p:sp>
      <p:pic>
        <p:nvPicPr>
          <p:cNvPr id="177" name="snapshot_201910222000.png" descr="snapshot_201910222000.png"/>
          <p:cNvPicPr>
            <a:picLocks noChangeAspect="1"/>
          </p:cNvPicPr>
          <p:nvPr/>
        </p:nvPicPr>
        <p:blipFill>
          <a:blip r:embed="rId2"/>
          <a:srcRect l="10930" r="33897"/>
          <a:stretch>
            <a:fillRect/>
          </a:stretch>
        </p:blipFill>
        <p:spPr>
          <a:xfrm>
            <a:off x="6095" y="840085"/>
            <a:ext cx="6232269" cy="83098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0" name="Grup"/>
          <p:cNvGrpSpPr/>
          <p:nvPr/>
        </p:nvGrpSpPr>
        <p:grpSpPr>
          <a:xfrm>
            <a:off x="6323148" y="3534800"/>
            <a:ext cx="6699016" cy="5640912"/>
            <a:chOff x="0" y="0"/>
            <a:chExt cx="6699014" cy="5640911"/>
          </a:xfrm>
        </p:grpSpPr>
        <p:pic>
          <p:nvPicPr>
            <p:cNvPr id="178" name="page4image39700720.png" descr="page4image39700720.png"/>
            <p:cNvPicPr>
              <a:picLocks noChangeAspect="1"/>
            </p:cNvPicPr>
            <p:nvPr/>
          </p:nvPicPr>
          <p:blipFill>
            <a:blip r:embed="rId3"/>
            <a:srcRect l="2560" t="5178" r="40711" b="10807"/>
            <a:stretch>
              <a:fillRect/>
            </a:stretch>
          </p:blipFill>
          <p:spPr>
            <a:xfrm>
              <a:off x="0" y="0"/>
              <a:ext cx="6699015" cy="5640912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79" name="Hydrograph Francolí"/>
            <p:cNvSpPr txBox="1"/>
            <p:nvPr/>
          </p:nvSpPr>
          <p:spPr>
            <a:xfrm>
              <a:off x="2285988" y="713611"/>
              <a:ext cx="2776861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23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Hydrograph Francolí</a:t>
              </a:r>
            </a:p>
          </p:txBody>
        </p:sp>
      </p:grpSp>
      <p:pic>
        <p:nvPicPr>
          <p:cNvPr id="181" name="paleta_T_horiz4.pdf" descr="paleta_T_horiz4.pdf"/>
          <p:cNvPicPr>
            <a:picLocks noChangeAspect="1"/>
          </p:cNvPicPr>
          <p:nvPr/>
        </p:nvPicPr>
        <p:blipFill>
          <a:blip r:embed="rId4"/>
          <a:srcRect b="8343"/>
          <a:stretch>
            <a:fillRect/>
          </a:stretch>
        </p:blipFill>
        <p:spPr>
          <a:xfrm>
            <a:off x="2041926" y="8246636"/>
            <a:ext cx="4116443" cy="76742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Línia"/>
          <p:cNvSpPr/>
          <p:nvPr/>
        </p:nvSpPr>
        <p:spPr>
          <a:xfrm flipH="1">
            <a:off x="3203368" y="5944754"/>
            <a:ext cx="3117626" cy="542502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3" name="Línia"/>
          <p:cNvSpPr/>
          <p:nvPr/>
        </p:nvSpPr>
        <p:spPr>
          <a:xfrm flipH="1">
            <a:off x="1770033" y="1235431"/>
            <a:ext cx="4977781" cy="998887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4" name="Two victims in Espluga de Francolí"/>
          <p:cNvSpPr txBox="1"/>
          <p:nvPr/>
        </p:nvSpPr>
        <p:spPr>
          <a:xfrm>
            <a:off x="6436854" y="929324"/>
            <a:ext cx="5601643" cy="5461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Two victims in Espluga de Francolí</a:t>
            </a:r>
          </a:p>
        </p:txBody>
      </p:sp>
      <p:sp>
        <p:nvSpPr>
          <p:cNvPr id="185" name="Línia"/>
          <p:cNvSpPr/>
          <p:nvPr/>
        </p:nvSpPr>
        <p:spPr>
          <a:xfrm flipH="1">
            <a:off x="3203368" y="3024996"/>
            <a:ext cx="3536112" cy="2900991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6" name="One victim in La Pobla da Mafumet"/>
          <p:cNvSpPr txBox="1"/>
          <p:nvPr/>
        </p:nvSpPr>
        <p:spPr>
          <a:xfrm>
            <a:off x="6436854" y="2806051"/>
            <a:ext cx="5661199" cy="5461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One victim in La Pobla da Mafumet</a:t>
            </a:r>
          </a:p>
        </p:txBody>
      </p:sp>
      <p:sp>
        <p:nvSpPr>
          <p:cNvPr id="187" name="00:30 CEST"/>
          <p:cNvSpPr txBox="1"/>
          <p:nvPr/>
        </p:nvSpPr>
        <p:spPr>
          <a:xfrm>
            <a:off x="10081976" y="4583681"/>
            <a:ext cx="1982169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2700">
                <a:solidFill>
                  <a:srgbClr val="7795C7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00:30 CEST</a:t>
            </a:r>
          </a:p>
        </p:txBody>
      </p:sp>
      <p:sp>
        <p:nvSpPr>
          <p:cNvPr id="188" name="Línia"/>
          <p:cNvSpPr/>
          <p:nvPr/>
        </p:nvSpPr>
        <p:spPr>
          <a:xfrm flipH="1">
            <a:off x="2616587" y="1823805"/>
            <a:ext cx="4130928" cy="855556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9" name="Bridge collapse in Montblanc"/>
          <p:cNvSpPr txBox="1"/>
          <p:nvPr/>
        </p:nvSpPr>
        <p:spPr>
          <a:xfrm>
            <a:off x="6436854" y="1552418"/>
            <a:ext cx="4673402" cy="5461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Bridge collapse in Montblanc</a:t>
            </a:r>
          </a:p>
        </p:txBody>
      </p:sp>
      <p:sp>
        <p:nvSpPr>
          <p:cNvPr id="190" name="Línia"/>
          <p:cNvSpPr/>
          <p:nvPr/>
        </p:nvSpPr>
        <p:spPr>
          <a:xfrm flipH="1">
            <a:off x="2616587" y="2433405"/>
            <a:ext cx="4130928" cy="855556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1" name="Two victims in Vilaverd"/>
          <p:cNvSpPr txBox="1"/>
          <p:nvPr/>
        </p:nvSpPr>
        <p:spPr>
          <a:xfrm>
            <a:off x="6436854" y="2187418"/>
            <a:ext cx="3717380" cy="5461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Two victims in Vilaverd</a:t>
            </a:r>
          </a:p>
        </p:txBody>
      </p:sp>
      <p:sp>
        <p:nvSpPr>
          <p:cNvPr id="192" name="Línia"/>
          <p:cNvSpPr/>
          <p:nvPr/>
        </p:nvSpPr>
        <p:spPr>
          <a:xfrm>
            <a:off x="920520" y="5017852"/>
            <a:ext cx="339029" cy="2209043"/>
          </a:xfrm>
          <a:prstGeom prst="line">
            <a:avLst/>
          </a:prstGeom>
          <a:ln w="1905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3" name="Flood"/>
          <p:cNvSpPr txBox="1"/>
          <p:nvPr/>
        </p:nvSpPr>
        <p:spPr>
          <a:xfrm>
            <a:off x="522839" y="4866743"/>
            <a:ext cx="1016522" cy="546101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584200">
              <a:defRPr sz="2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Flood</a:t>
            </a:r>
          </a:p>
        </p:txBody>
      </p:sp>
      <p:sp>
        <p:nvSpPr>
          <p:cNvPr id="194" name="SMC radar data corrected with raingauge data and ERICHA recalculated, and River flows reconstructed after the event"/>
          <p:cNvSpPr txBox="1"/>
          <p:nvPr/>
        </p:nvSpPr>
        <p:spPr>
          <a:xfrm>
            <a:off x="1798278" y="9290538"/>
            <a:ext cx="10881056" cy="324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SMC radar data corrected with raingauge data and ERICHA recalculated, and River flows reconstructed after the event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Macintosh PowerPoint</Application>
  <PresentationFormat>Personalizado</PresentationFormat>
  <Paragraphs>36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小塚ゴシック Pro B</vt:lpstr>
      <vt:lpstr>小塚ゴシック Pro R</vt:lpstr>
      <vt:lpstr>Arial</vt:lpstr>
      <vt:lpstr>Arial Black</vt:lpstr>
      <vt:lpstr>Gill Sans</vt:lpstr>
      <vt:lpstr>Helvetica</vt:lpstr>
      <vt:lpstr>Helvetica Neue</vt:lpstr>
      <vt:lpstr>21_BasicWhite</vt:lpstr>
      <vt:lpstr>Presentación de PowerPoint</vt:lpstr>
      <vt:lpstr>Francolí (Spain) 22-23 Oct 2019</vt:lpstr>
      <vt:lpstr>ANYWHERE flash flood hazard products</vt:lpstr>
      <vt:lpstr>Presentación de PowerPoint</vt:lpstr>
      <vt:lpstr>Francolí (Spain) 22-23 Oct 2019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daniel sempere</cp:lastModifiedBy>
  <cp:revision>1</cp:revision>
  <dcterms:modified xsi:type="dcterms:W3CDTF">2020-11-03T12:45:48Z</dcterms:modified>
</cp:coreProperties>
</file>