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D7"/>
          </a:solidFill>
        </a:fill>
      </a:tcStyle>
    </a:wholeTbl>
    <a:band2H>
      <a:tcTxStyle/>
      <a:tcStyle>
        <a:tcBdr/>
        <a:fill>
          <a:solidFill>
            <a:srgbClr val="E6E6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7F9"/>
          </a:solidFill>
        </a:fill>
      </a:tcStyle>
    </a:wholeTbl>
    <a:band2H>
      <a:tcTxStyle/>
      <a:tcStyle>
        <a:tcBdr/>
        <a:fill>
          <a:solidFill>
            <a:srgbClr val="E6F3F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F5DF"/>
          </a:solidFill>
        </a:fill>
      </a:tcStyle>
    </a:wholeTbl>
    <a:band2H>
      <a:tcTxStyle/>
      <a:tcStyle>
        <a:tcBdr/>
        <a:fill>
          <a:solidFill>
            <a:srgbClr val="E6FA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7" name="Shape 45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65"/>
          <p:cNvSpPr>
            <a:spLocks noGrp="1"/>
          </p:cNvSpPr>
          <p:nvPr>
            <p:ph type="pic" idx="21"/>
          </p:nvPr>
        </p:nvSpPr>
        <p:spPr>
          <a:xfrm>
            <a:off x="0" y="0"/>
            <a:ext cx="5328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" name="Nivell del cos u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746860" y="5295900"/>
            <a:ext cx="6002228" cy="7889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566999" indent="-242999">
              <a:buFontTx/>
              <a:defRPr sz="1200"/>
            </a:lvl2pPr>
            <a:lvl3pPr>
              <a:buFontTx/>
              <a:defRPr sz="1200"/>
            </a:lvl3pPr>
            <a:lvl4pPr>
              <a:buFontTx/>
              <a:defRPr sz="1200"/>
            </a:lvl4pPr>
            <a:lvl5pPr marL="215999" indent="-215999">
              <a:buFontTx/>
              <a:defRPr sz="1200"/>
            </a:lvl5pPr>
          </a:lstStyle>
          <a:p>
            <a:r>
              <a:t>Naam Achternaam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2736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8" name="Text del títol"/>
          <p:cNvSpPr txBox="1">
            <a:spLocks noGrp="1"/>
          </p:cNvSpPr>
          <p:nvPr>
            <p:ph type="title"/>
          </p:nvPr>
        </p:nvSpPr>
        <p:spPr>
          <a:xfrm>
            <a:off x="5743257" y="1766078"/>
            <a:ext cx="6006146" cy="1990583"/>
          </a:xfrm>
          <a:prstGeom prst="rect">
            <a:avLst/>
          </a:prstGeom>
        </p:spPr>
        <p:txBody>
          <a:bodyPr anchor="b"/>
          <a:lstStyle>
            <a:lvl1pPr>
              <a:defRPr b="1"/>
            </a:lvl1pPr>
          </a:lstStyle>
          <a:p>
            <a:r>
              <a:t>Text del títol</a:t>
            </a:r>
          </a:p>
        </p:txBody>
      </p:sp>
      <p:pic>
        <p:nvPicPr>
          <p:cNvPr id="19" name="Deltares_Logo_groot" descr="Deltares_Logo_groot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5999" y="179999"/>
            <a:ext cx="2340001" cy="760501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X_Enabling_deltalife_wit"/>
          <p:cNvSpPr>
            <a:spLocks noGrp="1"/>
          </p:cNvSpPr>
          <p:nvPr>
            <p:ph type="body" sz="quarter" idx="22"/>
          </p:nvPr>
        </p:nvSpPr>
        <p:spPr>
          <a:xfrm>
            <a:off x="310800" y="5947576"/>
            <a:ext cx="3176272" cy="75600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indent="0">
              <a:buSzTx/>
              <a:buFontTx/>
              <a:buNone/>
              <a:defRPr>
                <a:solidFill>
                  <a:srgbClr val="E6E6E6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28" name="Nivell del cos u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9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.Titeldia met vierkan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jdelijke aanduiding voor afbeelding 65"/>
          <p:cNvSpPr>
            <a:spLocks noGrp="1"/>
          </p:cNvSpPr>
          <p:nvPr>
            <p:ph type="pic" idx="21"/>
          </p:nvPr>
        </p:nvSpPr>
        <p:spPr>
          <a:xfrm>
            <a:off x="0" y="0"/>
            <a:ext cx="6858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7" name="Nivell del cos u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36000" y="5295900"/>
            <a:ext cx="4513089" cy="7889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566999" indent="-242999">
              <a:buFontTx/>
              <a:defRPr sz="1200"/>
            </a:lvl2pPr>
            <a:lvl3pPr>
              <a:buFontTx/>
              <a:defRPr sz="1200"/>
            </a:lvl3pPr>
            <a:lvl4pPr>
              <a:buFontTx/>
              <a:defRPr sz="1200"/>
            </a:lvl4pPr>
            <a:lvl5pPr marL="215999" indent="-215999">
              <a:buFontTx/>
              <a:defRPr sz="1200"/>
            </a:lvl5pPr>
          </a:lstStyle>
          <a:p>
            <a:r>
              <a:t>Naam Achternaam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8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2736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9" name="Text del títol"/>
          <p:cNvSpPr txBox="1">
            <a:spLocks noGrp="1"/>
          </p:cNvSpPr>
          <p:nvPr>
            <p:ph type="title"/>
          </p:nvPr>
        </p:nvSpPr>
        <p:spPr>
          <a:xfrm>
            <a:off x="7236000" y="1766078"/>
            <a:ext cx="4516034" cy="1990583"/>
          </a:xfrm>
          <a:prstGeom prst="rect">
            <a:avLst/>
          </a:prstGeom>
        </p:spPr>
        <p:txBody>
          <a:bodyPr anchor="b"/>
          <a:lstStyle>
            <a:lvl1pPr>
              <a:defRPr b="1"/>
            </a:lvl1pPr>
          </a:lstStyle>
          <a:p>
            <a:r>
              <a:t>Text del títol</a:t>
            </a:r>
          </a:p>
        </p:txBody>
      </p:sp>
      <p:pic>
        <p:nvPicPr>
          <p:cNvPr id="40" name="Deltares_Logo_groot" descr="Deltares_Logo_groot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5999" y="179999"/>
            <a:ext cx="2340001" cy="760501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X_Enabling_deltalife_wit"/>
          <p:cNvSpPr>
            <a:spLocks noGrp="1"/>
          </p:cNvSpPr>
          <p:nvPr>
            <p:ph type="body" sz="quarter" idx="22"/>
          </p:nvPr>
        </p:nvSpPr>
        <p:spPr>
          <a:xfrm>
            <a:off x="310800" y="5947576"/>
            <a:ext cx="3176272" cy="75600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indent="0">
              <a:buSzTx/>
              <a:buFontTx/>
              <a:buNone/>
              <a:defRPr>
                <a:solidFill>
                  <a:srgbClr val="E6E6E6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oofdstuk / Tussendia (Groen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Vrije vorm: vorm 15"/>
          <p:cNvSpPr/>
          <p:nvPr/>
        </p:nvSpPr>
        <p:spPr>
          <a:xfrm>
            <a:off x="-1" y="447038"/>
            <a:ext cx="5497464" cy="594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24" y="0"/>
                </a:moveTo>
                <a:cubicBezTo>
                  <a:pt x="16372" y="0"/>
                  <a:pt x="21600" y="4835"/>
                  <a:pt x="21600" y="10800"/>
                </a:cubicBezTo>
                <a:cubicBezTo>
                  <a:pt x="21600" y="16765"/>
                  <a:pt x="16372" y="21600"/>
                  <a:pt x="9924" y="21600"/>
                </a:cubicBezTo>
                <a:cubicBezTo>
                  <a:pt x="5893" y="21600"/>
                  <a:pt x="2340" y="19711"/>
                  <a:pt x="241" y="16838"/>
                </a:cubicBezTo>
                <a:lnTo>
                  <a:pt x="0" y="16471"/>
                </a:lnTo>
                <a:lnTo>
                  <a:pt x="0" y="5129"/>
                </a:lnTo>
                <a:lnTo>
                  <a:pt x="241" y="4762"/>
                </a:lnTo>
                <a:cubicBezTo>
                  <a:pt x="2340" y="1889"/>
                  <a:pt x="5893" y="0"/>
                  <a:pt x="9924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Text del títol"/>
          <p:cNvSpPr txBox="1">
            <a:spLocks noGrp="1"/>
          </p:cNvSpPr>
          <p:nvPr>
            <p:ph type="title"/>
          </p:nvPr>
        </p:nvSpPr>
        <p:spPr>
          <a:xfrm>
            <a:off x="1260000" y="1762124"/>
            <a:ext cx="10512001" cy="136800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50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60000" y="3563999"/>
            <a:ext cx="10585451" cy="151765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FFFFFF"/>
                </a:solidFill>
              </a:defRPr>
            </a:lvl2pPr>
            <a:lvl3pPr indent="914400">
              <a:buFontTx/>
              <a:defRPr sz="2400">
                <a:solidFill>
                  <a:srgbClr val="FFFFFF"/>
                </a:solidFill>
              </a:defRPr>
            </a:lvl3pPr>
            <a:lvl4pPr indent="1371600">
              <a:buFontTx/>
              <a:defRPr sz="2400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5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67279" y="6413498"/>
            <a:ext cx="358414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oofdstuk / Tussendia (Blauw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del títol"/>
          <p:cNvSpPr txBox="1">
            <a:spLocks noGrp="1"/>
          </p:cNvSpPr>
          <p:nvPr>
            <p:ph type="title"/>
          </p:nvPr>
        </p:nvSpPr>
        <p:spPr>
          <a:xfrm>
            <a:off x="1260000" y="1762124"/>
            <a:ext cx="10512001" cy="136800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59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60000" y="3563999"/>
            <a:ext cx="10585451" cy="151765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FFFFFF"/>
                </a:solidFill>
              </a:defRPr>
            </a:lvl2pPr>
            <a:lvl3pPr indent="914400">
              <a:buFontTx/>
              <a:defRPr sz="2400">
                <a:solidFill>
                  <a:srgbClr val="FFFFFF"/>
                </a:solidFill>
              </a:defRPr>
            </a:lvl3pPr>
            <a:lvl4pPr indent="1371600">
              <a:buFontTx/>
              <a:defRPr sz="2400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60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67279" y="6413498"/>
            <a:ext cx="358414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61" name="Vrije vorm: vorm 7"/>
          <p:cNvSpPr/>
          <p:nvPr/>
        </p:nvSpPr>
        <p:spPr>
          <a:xfrm>
            <a:off x="-1" y="447038"/>
            <a:ext cx="5497464" cy="594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24" y="0"/>
                </a:moveTo>
                <a:cubicBezTo>
                  <a:pt x="16372" y="0"/>
                  <a:pt x="21600" y="4835"/>
                  <a:pt x="21600" y="10800"/>
                </a:cubicBezTo>
                <a:cubicBezTo>
                  <a:pt x="21600" y="16765"/>
                  <a:pt x="16372" y="21600"/>
                  <a:pt x="9924" y="21600"/>
                </a:cubicBezTo>
                <a:cubicBezTo>
                  <a:pt x="5893" y="21600"/>
                  <a:pt x="2340" y="19711"/>
                  <a:pt x="241" y="16838"/>
                </a:cubicBezTo>
                <a:lnTo>
                  <a:pt x="0" y="16471"/>
                </a:lnTo>
                <a:lnTo>
                  <a:pt x="0" y="5129"/>
                </a:lnTo>
                <a:lnTo>
                  <a:pt x="241" y="4762"/>
                </a:lnTo>
                <a:cubicBezTo>
                  <a:pt x="2340" y="1889"/>
                  <a:pt x="5893" y="0"/>
                  <a:pt x="9924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houdsopgave met Partn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68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71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7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74" name="Nivell del cos u…"/>
          <p:cNvSpPr txBox="1">
            <a:spLocks noGrp="1"/>
          </p:cNvSpPr>
          <p:nvPr>
            <p:ph type="body" idx="1"/>
          </p:nvPr>
        </p:nvSpPr>
        <p:spPr>
          <a:xfrm>
            <a:off x="755651" y="1762124"/>
            <a:ext cx="10517113" cy="4322763"/>
          </a:xfrm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75" name="Tijdelijke aanduiding voor afbeelding 13"/>
          <p:cNvSpPr>
            <a:spLocks noGrp="1"/>
          </p:cNvSpPr>
          <p:nvPr>
            <p:ph type="pic" sz="quarter" idx="21"/>
          </p:nvPr>
        </p:nvSpPr>
        <p:spPr>
          <a:xfrm>
            <a:off x="2033588" y="6275959"/>
            <a:ext cx="1188001" cy="37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6" name="Tijdelijke aanduiding voor afbeelding 13"/>
          <p:cNvSpPr>
            <a:spLocks noGrp="1"/>
          </p:cNvSpPr>
          <p:nvPr>
            <p:ph type="pic" sz="quarter" idx="22"/>
          </p:nvPr>
        </p:nvSpPr>
        <p:spPr>
          <a:xfrm>
            <a:off x="3373875" y="6275959"/>
            <a:ext cx="1188001" cy="37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7" name="Tijdelijke aanduiding voor afbeelding 13"/>
          <p:cNvSpPr>
            <a:spLocks noGrp="1"/>
          </p:cNvSpPr>
          <p:nvPr>
            <p:ph type="pic" sz="quarter" idx="23"/>
          </p:nvPr>
        </p:nvSpPr>
        <p:spPr>
          <a:xfrm>
            <a:off x="4714164" y="6275959"/>
            <a:ext cx="1188001" cy="37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8" name="Tijdelijke aanduiding voor afbeelding 13"/>
          <p:cNvSpPr>
            <a:spLocks noGrp="1"/>
          </p:cNvSpPr>
          <p:nvPr>
            <p:ph type="pic" sz="quarter" idx="24"/>
          </p:nvPr>
        </p:nvSpPr>
        <p:spPr>
          <a:xfrm>
            <a:off x="6054452" y="6275959"/>
            <a:ext cx="1188001" cy="37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9" name="Tijdelijke aanduiding voor afbeelding 13"/>
          <p:cNvSpPr>
            <a:spLocks noGrp="1"/>
          </p:cNvSpPr>
          <p:nvPr>
            <p:ph type="pic" sz="quarter" idx="25"/>
          </p:nvPr>
        </p:nvSpPr>
        <p:spPr>
          <a:xfrm>
            <a:off x="7394740" y="6275959"/>
            <a:ext cx="1188001" cy="37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0" name="Tijdelijke aanduiding voor afbeelding 13"/>
          <p:cNvSpPr>
            <a:spLocks noGrp="1"/>
          </p:cNvSpPr>
          <p:nvPr>
            <p:ph type="pic" sz="quarter" idx="26"/>
          </p:nvPr>
        </p:nvSpPr>
        <p:spPr>
          <a:xfrm>
            <a:off x="8735028" y="6275959"/>
            <a:ext cx="1188001" cy="37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1" name="Tijdelijke aanduiding voor afbeelding 13"/>
          <p:cNvSpPr>
            <a:spLocks noGrp="1"/>
          </p:cNvSpPr>
          <p:nvPr>
            <p:ph type="pic" sz="quarter" idx="27"/>
          </p:nvPr>
        </p:nvSpPr>
        <p:spPr>
          <a:xfrm>
            <a:off x="10075316" y="6275959"/>
            <a:ext cx="1188001" cy="37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88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1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9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94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755650" y="1768762"/>
            <a:ext cx="5076176" cy="4318127"/>
          </a:xfrm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gelijking met tit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101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04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755650" y="1762125"/>
            <a:ext cx="5065348" cy="742950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indent="914400">
              <a:buFontTx/>
              <a:defRPr sz="2400" b="1"/>
            </a:lvl3pPr>
            <a:lvl4pPr indent="1371600">
              <a:buFontTx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06" name="Tijdelijke aanduiding voor tekst 4"/>
          <p:cNvSpPr>
            <a:spLocks noGrp="1"/>
          </p:cNvSpPr>
          <p:nvPr>
            <p:ph type="body" sz="quarter" idx="21"/>
          </p:nvPr>
        </p:nvSpPr>
        <p:spPr>
          <a:xfrm>
            <a:off x="6180997" y="1762125"/>
            <a:ext cx="5087003" cy="742950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7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08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115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8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120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127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30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132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33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755650" y="1762125"/>
            <a:ext cx="5076176" cy="4322763"/>
          </a:xfrm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34" name="Tijdelijke aanduiding voor afbeelding 65"/>
          <p:cNvSpPr>
            <a:spLocks noGrp="1"/>
          </p:cNvSpPr>
          <p:nvPr>
            <p:ph type="pic" sz="half" idx="21"/>
          </p:nvPr>
        </p:nvSpPr>
        <p:spPr>
          <a:xfrm>
            <a:off x="6191825" y="1762125"/>
            <a:ext cx="5076176" cy="43227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e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141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44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146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7" name="Tijdelijke aanduiding voor afbeelding 65"/>
          <p:cNvSpPr>
            <a:spLocks noGrp="1"/>
          </p:cNvSpPr>
          <p:nvPr>
            <p:ph type="pic" sz="half" idx="21"/>
          </p:nvPr>
        </p:nvSpPr>
        <p:spPr>
          <a:xfrm>
            <a:off x="6191825" y="1762124"/>
            <a:ext cx="5076176" cy="367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Tijdelijke aanduiding voor afbeelding 65"/>
          <p:cNvSpPr>
            <a:spLocks noGrp="1"/>
          </p:cNvSpPr>
          <p:nvPr>
            <p:ph type="pic" sz="half" idx="22"/>
          </p:nvPr>
        </p:nvSpPr>
        <p:spPr>
          <a:xfrm>
            <a:off x="755650" y="1762125"/>
            <a:ext cx="5076176" cy="367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755650" y="5724001"/>
            <a:ext cx="5076176" cy="3608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200"/>
            </a:lvl1pPr>
            <a:lvl2pPr marL="647999" indent="-323999">
              <a:spcBef>
                <a:spcPts val="0"/>
              </a:spcBef>
              <a:buFontTx/>
              <a:defRPr sz="1200"/>
            </a:lvl2pPr>
            <a:lvl3pPr>
              <a:spcBef>
                <a:spcPts val="0"/>
              </a:spcBef>
              <a:buFontTx/>
              <a:defRPr sz="1200"/>
            </a:lvl3pPr>
            <a:lvl4pPr>
              <a:spcBef>
                <a:spcPts val="0"/>
              </a:spcBef>
              <a:buFontTx/>
              <a:defRPr sz="1200"/>
            </a:lvl4pPr>
            <a:lvl5pPr>
              <a:spcBef>
                <a:spcPts val="0"/>
              </a:spcBef>
              <a:buFontTx/>
              <a:defRPr sz="12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50" name="Tijdelijke aanduiding voor tekst 8"/>
          <p:cNvSpPr>
            <a:spLocks noGrp="1"/>
          </p:cNvSpPr>
          <p:nvPr>
            <p:ph type="body" sz="quarter" idx="23"/>
          </p:nvPr>
        </p:nvSpPr>
        <p:spPr>
          <a:xfrm>
            <a:off x="6191825" y="5723999"/>
            <a:ext cx="5076176" cy="360889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FontTx/>
              <a:buNone/>
              <a:defRPr sz="12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er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157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60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162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63" name="Tijdelijke aanduiding voor afbeelding 65"/>
          <p:cNvSpPr>
            <a:spLocks noGrp="1"/>
          </p:cNvSpPr>
          <p:nvPr>
            <p:ph type="pic" sz="quarter" idx="21"/>
          </p:nvPr>
        </p:nvSpPr>
        <p:spPr>
          <a:xfrm>
            <a:off x="755650" y="1762125"/>
            <a:ext cx="2412088" cy="3060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4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755650" y="5053084"/>
            <a:ext cx="2412088" cy="103162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200"/>
            </a:lvl1pPr>
            <a:lvl2pPr marL="647999" indent="-323999">
              <a:spcBef>
                <a:spcPts val="0"/>
              </a:spcBef>
              <a:buFontTx/>
              <a:defRPr sz="1200"/>
            </a:lvl2pPr>
            <a:lvl3pPr>
              <a:spcBef>
                <a:spcPts val="0"/>
              </a:spcBef>
              <a:buFontTx/>
              <a:defRPr sz="1200"/>
            </a:lvl3pPr>
            <a:lvl4pPr>
              <a:spcBef>
                <a:spcPts val="0"/>
              </a:spcBef>
              <a:buFontTx/>
              <a:defRPr sz="1200"/>
            </a:lvl4pPr>
            <a:lvl5pPr>
              <a:spcBef>
                <a:spcPts val="0"/>
              </a:spcBef>
              <a:buFontTx/>
              <a:defRPr sz="12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65" name="Tijdelijke aanduiding voor afbeelding 65"/>
          <p:cNvSpPr>
            <a:spLocks noGrp="1"/>
          </p:cNvSpPr>
          <p:nvPr>
            <p:ph type="pic" sz="quarter" idx="22"/>
          </p:nvPr>
        </p:nvSpPr>
        <p:spPr>
          <a:xfrm>
            <a:off x="3455737" y="1762125"/>
            <a:ext cx="2412088" cy="3060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6" name="Tijdelijke aanduiding voor afbeelding 65"/>
          <p:cNvSpPr>
            <a:spLocks noGrp="1"/>
          </p:cNvSpPr>
          <p:nvPr>
            <p:ph type="pic" sz="quarter" idx="23"/>
          </p:nvPr>
        </p:nvSpPr>
        <p:spPr>
          <a:xfrm>
            <a:off x="8855911" y="1762125"/>
            <a:ext cx="2412088" cy="3060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7" name="Tijdelijke aanduiding voor afbeelding 65"/>
          <p:cNvSpPr>
            <a:spLocks noGrp="1"/>
          </p:cNvSpPr>
          <p:nvPr>
            <p:ph type="pic" sz="quarter" idx="24"/>
          </p:nvPr>
        </p:nvSpPr>
        <p:spPr>
          <a:xfrm>
            <a:off x="6155823" y="1762125"/>
            <a:ext cx="2412088" cy="3060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8" name="Tijdelijke aanduiding voor tekst 8"/>
          <p:cNvSpPr>
            <a:spLocks noGrp="1"/>
          </p:cNvSpPr>
          <p:nvPr>
            <p:ph type="body" sz="quarter" idx="25"/>
          </p:nvPr>
        </p:nvSpPr>
        <p:spPr>
          <a:xfrm>
            <a:off x="3455737" y="5053084"/>
            <a:ext cx="2412088" cy="103162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FontTx/>
              <a:buNone/>
              <a:defRPr sz="1200"/>
            </a:pPr>
            <a:endParaRPr/>
          </a:p>
        </p:txBody>
      </p:sp>
      <p:sp>
        <p:nvSpPr>
          <p:cNvPr id="169" name="Tijdelijke aanduiding voor tekst 8"/>
          <p:cNvSpPr>
            <a:spLocks noGrp="1"/>
          </p:cNvSpPr>
          <p:nvPr>
            <p:ph type="body" sz="quarter" idx="26"/>
          </p:nvPr>
        </p:nvSpPr>
        <p:spPr>
          <a:xfrm>
            <a:off x="6155823" y="5053084"/>
            <a:ext cx="2412088" cy="103162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FontTx/>
              <a:buNone/>
              <a:defRPr sz="1200"/>
            </a:pPr>
            <a:endParaRPr/>
          </a:p>
        </p:txBody>
      </p:sp>
      <p:sp>
        <p:nvSpPr>
          <p:cNvPr id="170" name="Tijdelijke aanduiding voor tekst 8"/>
          <p:cNvSpPr>
            <a:spLocks noGrp="1"/>
          </p:cNvSpPr>
          <p:nvPr>
            <p:ph type="body" sz="quarter" idx="27"/>
          </p:nvPr>
        </p:nvSpPr>
        <p:spPr>
          <a:xfrm>
            <a:off x="8855911" y="5053084"/>
            <a:ext cx="2412088" cy="103162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FontTx/>
              <a:buNone/>
              <a:defRPr sz="12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177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8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80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182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83" name="Tijdelijke aanduiding voor afbeelding 65"/>
          <p:cNvSpPr>
            <a:spLocks noGrp="1"/>
          </p:cNvSpPr>
          <p:nvPr>
            <p:ph type="pic" idx="21"/>
          </p:nvPr>
        </p:nvSpPr>
        <p:spPr>
          <a:xfrm>
            <a:off x="755650" y="1768762"/>
            <a:ext cx="10512349" cy="4320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fbeelding volle breed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190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93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Tijdelijke aanduiding voor afbeelding 65"/>
          <p:cNvSpPr>
            <a:spLocks noGrp="1"/>
          </p:cNvSpPr>
          <p:nvPr>
            <p:ph type="pic" idx="21"/>
          </p:nvPr>
        </p:nvSpPr>
        <p:spPr>
          <a:xfrm>
            <a:off x="0" y="0"/>
            <a:ext cx="11743164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5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196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97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660752" y="6267443"/>
            <a:ext cx="1188000" cy="38520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E6E6E6"/>
                </a:solidFill>
              </a:defRPr>
            </a:lvl1pPr>
            <a:lvl2pPr>
              <a:buFontTx/>
              <a:defRPr>
                <a:solidFill>
                  <a:srgbClr val="E6E6E6"/>
                </a:solidFill>
              </a:defRPr>
            </a:lvl2pPr>
            <a:lvl3pPr>
              <a:buFontTx/>
              <a:defRPr>
                <a:solidFill>
                  <a:srgbClr val="E6E6E6"/>
                </a:solidFill>
              </a:defRPr>
            </a:lvl3pPr>
            <a:lvl4pPr>
              <a:buFontTx/>
              <a:defRPr>
                <a:solidFill>
                  <a:srgbClr val="E6E6E6"/>
                </a:solidFill>
              </a:defRPr>
            </a:lvl4pPr>
            <a:lvl5pPr>
              <a:buFontTx/>
              <a:defRPr>
                <a:solidFill>
                  <a:srgbClr val="E6E6E6"/>
                </a:solidFill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kst en afbeeldingstr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204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07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Text del títol"/>
          <p:cNvSpPr txBox="1">
            <a:spLocks noGrp="1"/>
          </p:cNvSpPr>
          <p:nvPr>
            <p:ph type="title"/>
          </p:nvPr>
        </p:nvSpPr>
        <p:spPr>
          <a:xfrm>
            <a:off x="755999" y="684000"/>
            <a:ext cx="7382170" cy="936001"/>
          </a:xfrm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209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10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755650" y="1762125"/>
            <a:ext cx="7020001" cy="4322763"/>
          </a:xfrm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11" name="Tijdelijke aanduiding voor afbeelding 65"/>
          <p:cNvSpPr>
            <a:spLocks noGrp="1"/>
          </p:cNvSpPr>
          <p:nvPr>
            <p:ph type="pic" sz="half" idx="21"/>
          </p:nvPr>
        </p:nvSpPr>
        <p:spPr>
          <a:xfrm>
            <a:off x="8140700" y="857"/>
            <a:ext cx="3599932" cy="68571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kst en afbeelding sta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218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9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21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Text del títol"/>
          <p:cNvSpPr txBox="1">
            <a:spLocks noGrp="1"/>
          </p:cNvSpPr>
          <p:nvPr>
            <p:ph type="title"/>
          </p:nvPr>
        </p:nvSpPr>
        <p:spPr>
          <a:xfrm>
            <a:off x="755999" y="684000"/>
            <a:ext cx="5340001" cy="936001"/>
          </a:xfrm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22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24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755650" y="1762125"/>
            <a:ext cx="5220000" cy="4322763"/>
          </a:xfrm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25" name="Tijdelijke aanduiding voor afbeelding 65"/>
          <p:cNvSpPr>
            <a:spLocks noGrp="1"/>
          </p:cNvSpPr>
          <p:nvPr>
            <p:ph type="pic" idx="21"/>
          </p:nvPr>
        </p:nvSpPr>
        <p:spPr>
          <a:xfrm>
            <a:off x="6096000" y="857"/>
            <a:ext cx="5644632" cy="68571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fbeelding of logo overz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232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3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35" name="Deltares_Logo_klein" descr="Deltares_Logo_klei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Text del títol"/>
          <p:cNvSpPr txBox="1">
            <a:spLocks noGrp="1"/>
          </p:cNvSpPr>
          <p:nvPr>
            <p:ph type="title"/>
          </p:nvPr>
        </p:nvSpPr>
        <p:spPr>
          <a:xfrm>
            <a:off x="755999" y="684000"/>
            <a:ext cx="10512002" cy="468001"/>
          </a:xfrm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237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38" name="Tijdelijke aanduiding voor afbeelding 65"/>
          <p:cNvSpPr>
            <a:spLocks noGrp="1"/>
          </p:cNvSpPr>
          <p:nvPr>
            <p:ph type="pic" sz="quarter" idx="21"/>
          </p:nvPr>
        </p:nvSpPr>
        <p:spPr>
          <a:xfrm>
            <a:off x="755650" y="1768762"/>
            <a:ext cx="1908051" cy="9050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9" name="Tijdelijke aanduiding voor afbeelding 65"/>
          <p:cNvSpPr>
            <a:spLocks noGrp="1"/>
          </p:cNvSpPr>
          <p:nvPr>
            <p:ph type="pic" sz="quarter" idx="22"/>
          </p:nvPr>
        </p:nvSpPr>
        <p:spPr>
          <a:xfrm>
            <a:off x="2906723" y="1768762"/>
            <a:ext cx="1908051" cy="9050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0" name="Tijdelijke aanduiding voor afbeelding 65"/>
          <p:cNvSpPr>
            <a:spLocks noGrp="1"/>
          </p:cNvSpPr>
          <p:nvPr>
            <p:ph type="pic" sz="quarter" idx="23"/>
          </p:nvPr>
        </p:nvSpPr>
        <p:spPr>
          <a:xfrm>
            <a:off x="5057799" y="1768762"/>
            <a:ext cx="1908051" cy="9050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1" name="Tijdelijke aanduiding voor afbeelding 65"/>
          <p:cNvSpPr>
            <a:spLocks noGrp="1"/>
          </p:cNvSpPr>
          <p:nvPr>
            <p:ph type="pic" sz="quarter" idx="24"/>
          </p:nvPr>
        </p:nvSpPr>
        <p:spPr>
          <a:xfrm>
            <a:off x="7208874" y="1768762"/>
            <a:ext cx="1908051" cy="9050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2" name="Tijdelijke aanduiding voor afbeelding 65"/>
          <p:cNvSpPr>
            <a:spLocks noGrp="1"/>
          </p:cNvSpPr>
          <p:nvPr>
            <p:ph type="pic" sz="quarter" idx="25"/>
          </p:nvPr>
        </p:nvSpPr>
        <p:spPr>
          <a:xfrm>
            <a:off x="9359950" y="1768762"/>
            <a:ext cx="1908051" cy="9050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3" name="Tijdelijke aanduiding voor afbeelding 65"/>
          <p:cNvSpPr>
            <a:spLocks noGrp="1"/>
          </p:cNvSpPr>
          <p:nvPr>
            <p:ph type="pic" sz="quarter" idx="26"/>
          </p:nvPr>
        </p:nvSpPr>
        <p:spPr>
          <a:xfrm>
            <a:off x="755650" y="290709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4" name="Tijdelijke aanduiding voor afbeelding 65"/>
          <p:cNvSpPr>
            <a:spLocks noGrp="1"/>
          </p:cNvSpPr>
          <p:nvPr>
            <p:ph type="pic" sz="quarter" idx="27"/>
          </p:nvPr>
        </p:nvSpPr>
        <p:spPr>
          <a:xfrm>
            <a:off x="2906723" y="290709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5" name="Tijdelijke aanduiding voor afbeelding 65"/>
          <p:cNvSpPr>
            <a:spLocks noGrp="1"/>
          </p:cNvSpPr>
          <p:nvPr>
            <p:ph type="pic" sz="quarter" idx="28"/>
          </p:nvPr>
        </p:nvSpPr>
        <p:spPr>
          <a:xfrm>
            <a:off x="5057799" y="290709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6" name="Tijdelijke aanduiding voor afbeelding 65"/>
          <p:cNvSpPr>
            <a:spLocks noGrp="1"/>
          </p:cNvSpPr>
          <p:nvPr>
            <p:ph type="pic" sz="quarter" idx="29"/>
          </p:nvPr>
        </p:nvSpPr>
        <p:spPr>
          <a:xfrm>
            <a:off x="7208874" y="290709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7" name="Tijdelijke aanduiding voor afbeelding 65"/>
          <p:cNvSpPr>
            <a:spLocks noGrp="1"/>
          </p:cNvSpPr>
          <p:nvPr>
            <p:ph type="pic" sz="quarter" idx="30"/>
          </p:nvPr>
        </p:nvSpPr>
        <p:spPr>
          <a:xfrm>
            <a:off x="9359950" y="290709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8" name="Tijdelijke aanduiding voor afbeelding 65"/>
          <p:cNvSpPr>
            <a:spLocks noGrp="1"/>
          </p:cNvSpPr>
          <p:nvPr>
            <p:ph type="pic" sz="quarter" idx="31"/>
          </p:nvPr>
        </p:nvSpPr>
        <p:spPr>
          <a:xfrm>
            <a:off x="755650" y="4045422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9" name="Tijdelijke aanduiding voor afbeelding 65"/>
          <p:cNvSpPr>
            <a:spLocks noGrp="1"/>
          </p:cNvSpPr>
          <p:nvPr>
            <p:ph type="pic" sz="quarter" idx="32"/>
          </p:nvPr>
        </p:nvSpPr>
        <p:spPr>
          <a:xfrm>
            <a:off x="2906723" y="4045422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0" name="Tijdelijke aanduiding voor afbeelding 65"/>
          <p:cNvSpPr>
            <a:spLocks noGrp="1"/>
          </p:cNvSpPr>
          <p:nvPr>
            <p:ph type="pic" sz="quarter" idx="33"/>
          </p:nvPr>
        </p:nvSpPr>
        <p:spPr>
          <a:xfrm>
            <a:off x="5057799" y="4045422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1" name="Tijdelijke aanduiding voor afbeelding 65"/>
          <p:cNvSpPr>
            <a:spLocks noGrp="1"/>
          </p:cNvSpPr>
          <p:nvPr>
            <p:ph type="pic" sz="quarter" idx="34"/>
          </p:nvPr>
        </p:nvSpPr>
        <p:spPr>
          <a:xfrm>
            <a:off x="7208874" y="4045422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2" name="Tijdelijke aanduiding voor afbeelding 65"/>
          <p:cNvSpPr>
            <a:spLocks noGrp="1"/>
          </p:cNvSpPr>
          <p:nvPr>
            <p:ph type="pic" sz="quarter" idx="35"/>
          </p:nvPr>
        </p:nvSpPr>
        <p:spPr>
          <a:xfrm>
            <a:off x="9359950" y="4045422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3" name="Tijdelijke aanduiding voor afbeelding 65"/>
          <p:cNvSpPr>
            <a:spLocks noGrp="1"/>
          </p:cNvSpPr>
          <p:nvPr>
            <p:ph type="pic" sz="quarter" idx="36"/>
          </p:nvPr>
        </p:nvSpPr>
        <p:spPr>
          <a:xfrm>
            <a:off x="755650" y="518375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4" name="Tijdelijke aanduiding voor afbeelding 65"/>
          <p:cNvSpPr>
            <a:spLocks noGrp="1"/>
          </p:cNvSpPr>
          <p:nvPr>
            <p:ph type="pic" sz="quarter" idx="37"/>
          </p:nvPr>
        </p:nvSpPr>
        <p:spPr>
          <a:xfrm>
            <a:off x="2906723" y="518375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5" name="Tijdelijke aanduiding voor afbeelding 65"/>
          <p:cNvSpPr>
            <a:spLocks noGrp="1"/>
          </p:cNvSpPr>
          <p:nvPr>
            <p:ph type="pic" sz="quarter" idx="38"/>
          </p:nvPr>
        </p:nvSpPr>
        <p:spPr>
          <a:xfrm>
            <a:off x="5057799" y="518375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6" name="Tijdelijke aanduiding voor afbeelding 65"/>
          <p:cNvSpPr>
            <a:spLocks noGrp="1"/>
          </p:cNvSpPr>
          <p:nvPr>
            <p:ph type="pic" sz="quarter" idx="39"/>
          </p:nvPr>
        </p:nvSpPr>
        <p:spPr>
          <a:xfrm>
            <a:off x="7208874" y="518375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7" name="Tijdelijke aanduiding voor afbeelding 65"/>
          <p:cNvSpPr>
            <a:spLocks noGrp="1"/>
          </p:cNvSpPr>
          <p:nvPr>
            <p:ph type="pic" sz="quarter" idx="40"/>
          </p:nvPr>
        </p:nvSpPr>
        <p:spPr>
          <a:xfrm>
            <a:off x="9359950" y="5183751"/>
            <a:ext cx="1908051" cy="9050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fbeelding en accent (blau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ijdelijke aanduiding voor afbeelding 6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5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457725" y="4885883"/>
            <a:ext cx="7776001" cy="1057104"/>
          </a:xfrm>
          <a:prstGeom prst="rect">
            <a:avLst/>
          </a:prstGeom>
          <a:solidFill>
            <a:schemeClr val="accent1"/>
          </a:solidFill>
        </p:spPr>
        <p:txBody>
          <a:bodyPr lIns="215999" tIns="215999" rIns="215999" bIns="215999"/>
          <a:lstStyle>
            <a:lvl1pPr marL="0" indent="0">
              <a:lnSpc>
                <a:spcPct val="100000"/>
              </a:lnSpc>
              <a:buSzTx/>
              <a:buFontTx/>
              <a:buNone/>
              <a:defRPr sz="1200">
                <a:solidFill>
                  <a:srgbClr val="FFFFFF"/>
                </a:solidFill>
              </a:defRPr>
            </a:lvl1pPr>
            <a:lvl2pPr marL="566999" indent="-242999">
              <a:lnSpc>
                <a:spcPct val="100000"/>
              </a:lnSpc>
              <a:buFontTx/>
              <a:defRPr sz="120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buFontTx/>
              <a:defRPr sz="120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buFontTx/>
              <a:defRPr sz="1200">
                <a:solidFill>
                  <a:srgbClr val="FFFFFF"/>
                </a:solidFill>
              </a:defRPr>
            </a:lvl4pPr>
            <a:lvl5pPr marL="215999" indent="-215999">
              <a:lnSpc>
                <a:spcPct val="100000"/>
              </a:lnSpc>
              <a:buFontTx/>
              <a:defRPr sz="1200">
                <a:solidFill>
                  <a:srgbClr val="FFFFFF"/>
                </a:solidFill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66" name="Text del títol"/>
          <p:cNvSpPr txBox="1">
            <a:spLocks noGrp="1"/>
          </p:cNvSpPr>
          <p:nvPr>
            <p:ph type="title"/>
          </p:nvPr>
        </p:nvSpPr>
        <p:spPr>
          <a:xfrm>
            <a:off x="759922" y="5150560"/>
            <a:ext cx="7200002" cy="252001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FFFFF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26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50516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fbeelding en accent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ijdelijke aanduiding voor afbeelding 6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5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457725" y="4885883"/>
            <a:ext cx="7776001" cy="1057104"/>
          </a:xfrm>
          <a:prstGeom prst="rect">
            <a:avLst/>
          </a:prstGeom>
          <a:solidFill>
            <a:schemeClr val="accent4"/>
          </a:solidFill>
        </p:spPr>
        <p:txBody>
          <a:bodyPr lIns="215999" tIns="215999" rIns="215999" bIns="215999"/>
          <a:lstStyle>
            <a:lvl1pPr marL="0" indent="0">
              <a:lnSpc>
                <a:spcPct val="100000"/>
              </a:lnSpc>
              <a:buSzTx/>
              <a:buFontTx/>
              <a:buNone/>
              <a:defRPr sz="1200">
                <a:solidFill>
                  <a:srgbClr val="FFFFFF"/>
                </a:solidFill>
              </a:defRPr>
            </a:lvl1pPr>
            <a:lvl2pPr marL="566999" indent="-242999">
              <a:lnSpc>
                <a:spcPct val="100000"/>
              </a:lnSpc>
              <a:buFontTx/>
              <a:defRPr sz="120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buFontTx/>
              <a:defRPr sz="120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buFontTx/>
              <a:defRPr sz="1200">
                <a:solidFill>
                  <a:srgbClr val="FFFFFF"/>
                </a:solidFill>
              </a:defRPr>
            </a:lvl4pPr>
            <a:lvl5pPr marL="215999" indent="-215999">
              <a:lnSpc>
                <a:spcPct val="100000"/>
              </a:lnSpc>
              <a:buFontTx/>
              <a:defRPr sz="1200">
                <a:solidFill>
                  <a:srgbClr val="FFFFFF"/>
                </a:solidFill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76" name="Text del títol"/>
          <p:cNvSpPr txBox="1">
            <a:spLocks noGrp="1"/>
          </p:cNvSpPr>
          <p:nvPr>
            <p:ph type="title"/>
          </p:nvPr>
        </p:nvSpPr>
        <p:spPr>
          <a:xfrm>
            <a:off x="759922" y="5150560"/>
            <a:ext cx="7200002" cy="252001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FFFFF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27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7181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en Vide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 del títol"/>
          <p:cNvSpPr txBox="1">
            <a:spLocks noGrp="1"/>
          </p:cNvSpPr>
          <p:nvPr>
            <p:ph type="title"/>
          </p:nvPr>
        </p:nvSpPr>
        <p:spPr>
          <a:xfrm>
            <a:off x="755650" y="541694"/>
            <a:ext cx="10517114" cy="504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285" name="Tijdelijke aanduiding voor media 6"/>
          <p:cNvSpPr>
            <a:spLocks noGrp="1"/>
          </p:cNvSpPr>
          <p:nvPr>
            <p:ph type="media" idx="21"/>
          </p:nvPr>
        </p:nvSpPr>
        <p:spPr>
          <a:xfrm>
            <a:off x="2035358" y="1513268"/>
            <a:ext cx="8128801" cy="4572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8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1466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o hele di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 del títol"/>
          <p:cNvSpPr txBox="1">
            <a:spLocks noGrp="1"/>
          </p:cNvSpPr>
          <p:nvPr>
            <p:ph type="title"/>
          </p:nvPr>
        </p:nvSpPr>
        <p:spPr>
          <a:xfrm>
            <a:off x="755650" y="-582256"/>
            <a:ext cx="10517114" cy="504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294" name="Tijdelijke aanduiding voor media 6"/>
          <p:cNvSpPr>
            <a:spLocks noGrp="1"/>
          </p:cNvSpPr>
          <p:nvPr>
            <p:ph type="media" idx="21"/>
          </p:nvPr>
        </p:nvSpPr>
        <p:spPr>
          <a:xfrm>
            <a:off x="0" y="-381"/>
            <a:ext cx="12192000" cy="68573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5276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 del títol"/>
          <p:cNvSpPr txBox="1">
            <a:spLocks noGrp="1"/>
          </p:cNvSpPr>
          <p:nvPr>
            <p:ph type="title"/>
          </p:nvPr>
        </p:nvSpPr>
        <p:spPr>
          <a:xfrm>
            <a:off x="755999" y="-1260001"/>
            <a:ext cx="10512002" cy="93600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303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7181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dia met rond elem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Nivell del cos u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36000" y="5295900"/>
            <a:ext cx="4513089" cy="7889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>
                <a:solidFill>
                  <a:srgbClr val="FFFFFF"/>
                </a:solidFill>
              </a:defRPr>
            </a:lvl1pPr>
            <a:lvl2pPr marL="566999" indent="-242999">
              <a:buFontTx/>
              <a:defRPr sz="1200">
                <a:solidFill>
                  <a:srgbClr val="FFFFFF"/>
                </a:solidFill>
              </a:defRPr>
            </a:lvl2pPr>
            <a:lvl3pPr>
              <a:buFontTx/>
              <a:defRPr sz="1200">
                <a:solidFill>
                  <a:srgbClr val="FFFFFF"/>
                </a:solidFill>
              </a:defRPr>
            </a:lvl3pPr>
            <a:lvl4pPr>
              <a:buFontTx/>
              <a:defRPr sz="1200">
                <a:solidFill>
                  <a:srgbClr val="FFFFFF"/>
                </a:solidFill>
              </a:defRPr>
            </a:lvl4pPr>
            <a:lvl5pPr marL="215999" indent="-215999">
              <a:buFontTx/>
              <a:defRPr sz="1200">
                <a:solidFill>
                  <a:srgbClr val="FFFFFF"/>
                </a:solidFill>
              </a:defRPr>
            </a:lvl5pPr>
          </a:lstStyle>
          <a:p>
            <a:r>
              <a:t>Naam Achternaam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1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2736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12" name="Text del títol"/>
          <p:cNvSpPr txBox="1">
            <a:spLocks noGrp="1"/>
          </p:cNvSpPr>
          <p:nvPr>
            <p:ph type="title"/>
          </p:nvPr>
        </p:nvSpPr>
        <p:spPr>
          <a:xfrm>
            <a:off x="7236000" y="1766078"/>
            <a:ext cx="4516034" cy="1990583"/>
          </a:xfrm>
          <a:prstGeom prst="rect">
            <a:avLst/>
          </a:prstGeom>
        </p:spPr>
        <p:txBody>
          <a:bodyPr anchor="b"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Text del títol</a:t>
            </a:r>
          </a:p>
        </p:txBody>
      </p:sp>
      <p:pic>
        <p:nvPicPr>
          <p:cNvPr id="313" name="Deltares_Logo_groot_wit" descr="Deltares_Logo_groot_wit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5999" y="179999"/>
            <a:ext cx="2340001" cy="760501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Ovaal 7"/>
          <p:cNvSpPr/>
          <p:nvPr/>
        </p:nvSpPr>
        <p:spPr>
          <a:xfrm>
            <a:off x="465064" y="455810"/>
            <a:ext cx="5943601" cy="5943601"/>
          </a:xfrm>
          <a:prstGeom prst="ellipse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5" name="Enabling_deltalife_wit" descr="Enabling_deltalife_wit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9599" y="5947200"/>
            <a:ext cx="3175201" cy="755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r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 del títol"/>
          <p:cNvSpPr txBox="1">
            <a:spLocks noGrp="1"/>
          </p:cNvSpPr>
          <p:nvPr>
            <p:ph type="title"/>
          </p:nvPr>
        </p:nvSpPr>
        <p:spPr>
          <a:xfrm>
            <a:off x="755999" y="-1224000"/>
            <a:ext cx="10512002" cy="93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323" name="Freeform 5"/>
          <p:cNvSpPr/>
          <p:nvPr/>
        </p:nvSpPr>
        <p:spPr>
          <a:xfrm>
            <a:off x="5106990" y="3235761"/>
            <a:ext cx="1980002" cy="387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50" y="10311"/>
                </a:moveTo>
                <a:cubicBezTo>
                  <a:pt x="3450" y="3002"/>
                  <a:pt x="2645" y="0"/>
                  <a:pt x="1342" y="0"/>
                </a:cubicBezTo>
                <a:cubicBezTo>
                  <a:pt x="933" y="0"/>
                  <a:pt x="537" y="0"/>
                  <a:pt x="332" y="65"/>
                </a:cubicBezTo>
                <a:cubicBezTo>
                  <a:pt x="128" y="131"/>
                  <a:pt x="0" y="261"/>
                  <a:pt x="0" y="1305"/>
                </a:cubicBezTo>
                <a:cubicBezTo>
                  <a:pt x="0" y="21274"/>
                  <a:pt x="0" y="21274"/>
                  <a:pt x="0" y="21274"/>
                </a:cubicBezTo>
                <a:cubicBezTo>
                  <a:pt x="0" y="21274"/>
                  <a:pt x="549" y="21600"/>
                  <a:pt x="1163" y="21600"/>
                </a:cubicBezTo>
                <a:cubicBezTo>
                  <a:pt x="2492" y="21600"/>
                  <a:pt x="3450" y="17619"/>
                  <a:pt x="3450" y="10311"/>
                </a:cubicBezTo>
                <a:close/>
                <a:moveTo>
                  <a:pt x="2594" y="10637"/>
                </a:moveTo>
                <a:cubicBezTo>
                  <a:pt x="2594" y="15335"/>
                  <a:pt x="2032" y="18141"/>
                  <a:pt x="1239" y="18141"/>
                </a:cubicBezTo>
                <a:cubicBezTo>
                  <a:pt x="984" y="18141"/>
                  <a:pt x="805" y="17978"/>
                  <a:pt x="805" y="17978"/>
                </a:cubicBezTo>
                <a:cubicBezTo>
                  <a:pt x="805" y="3491"/>
                  <a:pt x="805" y="3491"/>
                  <a:pt x="805" y="3491"/>
                </a:cubicBezTo>
                <a:cubicBezTo>
                  <a:pt x="805" y="3491"/>
                  <a:pt x="1035" y="3393"/>
                  <a:pt x="1291" y="3393"/>
                </a:cubicBezTo>
                <a:cubicBezTo>
                  <a:pt x="2210" y="3393"/>
                  <a:pt x="2594" y="5938"/>
                  <a:pt x="2594" y="10637"/>
                </a:cubicBezTo>
                <a:close/>
                <a:moveTo>
                  <a:pt x="3884" y="13573"/>
                </a:moveTo>
                <a:cubicBezTo>
                  <a:pt x="3884" y="18924"/>
                  <a:pt x="4395" y="21600"/>
                  <a:pt x="5443" y="21600"/>
                </a:cubicBezTo>
                <a:cubicBezTo>
                  <a:pt x="5878" y="21600"/>
                  <a:pt x="6210" y="21143"/>
                  <a:pt x="6414" y="20752"/>
                </a:cubicBezTo>
                <a:cubicBezTo>
                  <a:pt x="6414" y="17685"/>
                  <a:pt x="6414" y="17685"/>
                  <a:pt x="6414" y="17685"/>
                </a:cubicBezTo>
                <a:cubicBezTo>
                  <a:pt x="6210" y="18076"/>
                  <a:pt x="5852" y="18468"/>
                  <a:pt x="5545" y="18468"/>
                </a:cubicBezTo>
                <a:cubicBezTo>
                  <a:pt x="4983" y="18468"/>
                  <a:pt x="4676" y="16967"/>
                  <a:pt x="4676" y="14095"/>
                </a:cubicBezTo>
                <a:cubicBezTo>
                  <a:pt x="6248" y="14095"/>
                  <a:pt x="6248" y="14095"/>
                  <a:pt x="6248" y="14095"/>
                </a:cubicBezTo>
                <a:cubicBezTo>
                  <a:pt x="6504" y="14095"/>
                  <a:pt x="6606" y="13769"/>
                  <a:pt x="6606" y="12856"/>
                </a:cubicBezTo>
                <a:cubicBezTo>
                  <a:pt x="6606" y="12268"/>
                  <a:pt x="6606" y="12268"/>
                  <a:pt x="6606" y="12268"/>
                </a:cubicBezTo>
                <a:cubicBezTo>
                  <a:pt x="6606" y="8353"/>
                  <a:pt x="6197" y="5286"/>
                  <a:pt x="5328" y="5286"/>
                </a:cubicBezTo>
                <a:cubicBezTo>
                  <a:pt x="4408" y="5286"/>
                  <a:pt x="3884" y="8875"/>
                  <a:pt x="3884" y="13573"/>
                </a:cubicBezTo>
                <a:close/>
                <a:moveTo>
                  <a:pt x="5303" y="8288"/>
                </a:moveTo>
                <a:cubicBezTo>
                  <a:pt x="5635" y="8288"/>
                  <a:pt x="5814" y="9462"/>
                  <a:pt x="5814" y="11420"/>
                </a:cubicBezTo>
                <a:cubicBezTo>
                  <a:pt x="4689" y="11420"/>
                  <a:pt x="4689" y="11420"/>
                  <a:pt x="4689" y="11420"/>
                </a:cubicBezTo>
                <a:cubicBezTo>
                  <a:pt x="4740" y="9462"/>
                  <a:pt x="4970" y="8288"/>
                  <a:pt x="5303" y="8288"/>
                </a:cubicBezTo>
                <a:close/>
                <a:moveTo>
                  <a:pt x="7986" y="65"/>
                </a:moveTo>
                <a:cubicBezTo>
                  <a:pt x="7551" y="65"/>
                  <a:pt x="7551" y="65"/>
                  <a:pt x="7551" y="65"/>
                </a:cubicBezTo>
                <a:cubicBezTo>
                  <a:pt x="7296" y="65"/>
                  <a:pt x="7194" y="392"/>
                  <a:pt x="7194" y="1305"/>
                </a:cubicBezTo>
                <a:cubicBezTo>
                  <a:pt x="7194" y="16445"/>
                  <a:pt x="7194" y="16445"/>
                  <a:pt x="7194" y="16445"/>
                </a:cubicBezTo>
                <a:cubicBezTo>
                  <a:pt x="7194" y="20099"/>
                  <a:pt x="7411" y="21600"/>
                  <a:pt x="7999" y="21600"/>
                </a:cubicBezTo>
                <a:cubicBezTo>
                  <a:pt x="8280" y="21600"/>
                  <a:pt x="8522" y="21176"/>
                  <a:pt x="8522" y="21176"/>
                </a:cubicBezTo>
                <a:cubicBezTo>
                  <a:pt x="8522" y="18207"/>
                  <a:pt x="8522" y="18207"/>
                  <a:pt x="8522" y="18207"/>
                </a:cubicBezTo>
                <a:cubicBezTo>
                  <a:pt x="8522" y="18207"/>
                  <a:pt x="8382" y="18402"/>
                  <a:pt x="8254" y="18402"/>
                </a:cubicBezTo>
                <a:cubicBezTo>
                  <a:pt x="8094" y="18402"/>
                  <a:pt x="7986" y="18011"/>
                  <a:pt x="7986" y="16314"/>
                </a:cubicBezTo>
                <a:lnTo>
                  <a:pt x="7986" y="65"/>
                </a:lnTo>
                <a:close/>
                <a:moveTo>
                  <a:pt x="9800" y="65"/>
                </a:moveTo>
                <a:cubicBezTo>
                  <a:pt x="9379" y="65"/>
                  <a:pt x="9379" y="65"/>
                  <a:pt x="9379" y="65"/>
                </a:cubicBezTo>
                <a:cubicBezTo>
                  <a:pt x="9123" y="65"/>
                  <a:pt x="9021" y="392"/>
                  <a:pt x="9021" y="1305"/>
                </a:cubicBezTo>
                <a:cubicBezTo>
                  <a:pt x="9021" y="16445"/>
                  <a:pt x="9021" y="16445"/>
                  <a:pt x="9021" y="16445"/>
                </a:cubicBezTo>
                <a:cubicBezTo>
                  <a:pt x="9021" y="20099"/>
                  <a:pt x="9251" y="21600"/>
                  <a:pt x="9915" y="21600"/>
                </a:cubicBezTo>
                <a:cubicBezTo>
                  <a:pt x="10273" y="21600"/>
                  <a:pt x="10541" y="21176"/>
                  <a:pt x="10541" y="21176"/>
                </a:cubicBezTo>
                <a:cubicBezTo>
                  <a:pt x="10541" y="18076"/>
                  <a:pt x="10541" y="18076"/>
                  <a:pt x="10541" y="18076"/>
                </a:cubicBezTo>
                <a:cubicBezTo>
                  <a:pt x="10541" y="18076"/>
                  <a:pt x="10350" y="18337"/>
                  <a:pt x="10171" y="18337"/>
                </a:cubicBezTo>
                <a:cubicBezTo>
                  <a:pt x="9941" y="18337"/>
                  <a:pt x="9800" y="17750"/>
                  <a:pt x="9800" y="15792"/>
                </a:cubicBezTo>
                <a:cubicBezTo>
                  <a:pt x="9800" y="8744"/>
                  <a:pt x="9800" y="8744"/>
                  <a:pt x="9800" y="8744"/>
                </a:cubicBezTo>
                <a:cubicBezTo>
                  <a:pt x="10183" y="8744"/>
                  <a:pt x="10183" y="8744"/>
                  <a:pt x="10183" y="8744"/>
                </a:cubicBezTo>
                <a:cubicBezTo>
                  <a:pt x="10439" y="8744"/>
                  <a:pt x="10541" y="8418"/>
                  <a:pt x="10541" y="7505"/>
                </a:cubicBezTo>
                <a:cubicBezTo>
                  <a:pt x="10541" y="5612"/>
                  <a:pt x="10541" y="5612"/>
                  <a:pt x="10541" y="5612"/>
                </a:cubicBezTo>
                <a:cubicBezTo>
                  <a:pt x="9800" y="5612"/>
                  <a:pt x="9800" y="5612"/>
                  <a:pt x="9800" y="5612"/>
                </a:cubicBezTo>
                <a:lnTo>
                  <a:pt x="9800" y="65"/>
                </a:lnTo>
                <a:close/>
                <a:moveTo>
                  <a:pt x="10925" y="14226"/>
                </a:moveTo>
                <a:cubicBezTo>
                  <a:pt x="10925" y="19577"/>
                  <a:pt x="11589" y="21600"/>
                  <a:pt x="12407" y="21600"/>
                </a:cubicBezTo>
                <a:cubicBezTo>
                  <a:pt x="12918" y="21600"/>
                  <a:pt x="13442" y="21078"/>
                  <a:pt x="13748" y="20425"/>
                </a:cubicBezTo>
                <a:cubicBezTo>
                  <a:pt x="13748" y="6134"/>
                  <a:pt x="13748" y="6134"/>
                  <a:pt x="13748" y="6134"/>
                </a:cubicBezTo>
                <a:cubicBezTo>
                  <a:pt x="13442" y="5677"/>
                  <a:pt x="13058" y="5286"/>
                  <a:pt x="12650" y="5286"/>
                </a:cubicBezTo>
                <a:cubicBezTo>
                  <a:pt x="11576" y="5286"/>
                  <a:pt x="10925" y="8875"/>
                  <a:pt x="10925" y="14226"/>
                </a:cubicBezTo>
                <a:close/>
                <a:moveTo>
                  <a:pt x="11742" y="13834"/>
                </a:moveTo>
                <a:cubicBezTo>
                  <a:pt x="11742" y="10050"/>
                  <a:pt x="12113" y="8418"/>
                  <a:pt x="12573" y="8418"/>
                </a:cubicBezTo>
                <a:cubicBezTo>
                  <a:pt x="12803" y="8418"/>
                  <a:pt x="12969" y="8647"/>
                  <a:pt x="12969" y="8647"/>
                </a:cubicBezTo>
                <a:cubicBezTo>
                  <a:pt x="12969" y="18076"/>
                  <a:pt x="12969" y="18076"/>
                  <a:pt x="12969" y="18076"/>
                </a:cubicBezTo>
                <a:cubicBezTo>
                  <a:pt x="12969" y="18076"/>
                  <a:pt x="12803" y="18468"/>
                  <a:pt x="12471" y="18468"/>
                </a:cubicBezTo>
                <a:cubicBezTo>
                  <a:pt x="11960" y="18468"/>
                  <a:pt x="11742" y="16706"/>
                  <a:pt x="11742" y="13834"/>
                </a:cubicBezTo>
                <a:close/>
                <a:moveTo>
                  <a:pt x="14553" y="21274"/>
                </a:moveTo>
                <a:cubicBezTo>
                  <a:pt x="15346" y="21274"/>
                  <a:pt x="15346" y="21274"/>
                  <a:pt x="15346" y="21274"/>
                </a:cubicBezTo>
                <a:cubicBezTo>
                  <a:pt x="15346" y="11746"/>
                  <a:pt x="15346" y="11746"/>
                  <a:pt x="15346" y="11746"/>
                </a:cubicBezTo>
                <a:cubicBezTo>
                  <a:pt x="15346" y="9527"/>
                  <a:pt x="15461" y="8744"/>
                  <a:pt x="15767" y="8744"/>
                </a:cubicBezTo>
                <a:cubicBezTo>
                  <a:pt x="15806" y="8744"/>
                  <a:pt x="15806" y="8744"/>
                  <a:pt x="15806" y="8744"/>
                </a:cubicBezTo>
                <a:cubicBezTo>
                  <a:pt x="16035" y="8744"/>
                  <a:pt x="16150" y="8549"/>
                  <a:pt x="16150" y="7505"/>
                </a:cubicBezTo>
                <a:cubicBezTo>
                  <a:pt x="16150" y="5612"/>
                  <a:pt x="16150" y="5612"/>
                  <a:pt x="16150" y="5612"/>
                </a:cubicBezTo>
                <a:cubicBezTo>
                  <a:pt x="15665" y="5612"/>
                  <a:pt x="15665" y="5612"/>
                  <a:pt x="15665" y="5612"/>
                </a:cubicBezTo>
                <a:cubicBezTo>
                  <a:pt x="14796" y="5612"/>
                  <a:pt x="14553" y="8353"/>
                  <a:pt x="14553" y="11746"/>
                </a:cubicBezTo>
                <a:lnTo>
                  <a:pt x="14553" y="21274"/>
                </a:lnTo>
                <a:close/>
                <a:moveTo>
                  <a:pt x="16329" y="13573"/>
                </a:moveTo>
                <a:cubicBezTo>
                  <a:pt x="16329" y="18924"/>
                  <a:pt x="16840" y="21600"/>
                  <a:pt x="17888" y="21600"/>
                </a:cubicBezTo>
                <a:cubicBezTo>
                  <a:pt x="18323" y="21600"/>
                  <a:pt x="18655" y="21143"/>
                  <a:pt x="18859" y="20752"/>
                </a:cubicBezTo>
                <a:cubicBezTo>
                  <a:pt x="18859" y="17685"/>
                  <a:pt x="18859" y="17685"/>
                  <a:pt x="18859" y="17685"/>
                </a:cubicBezTo>
                <a:cubicBezTo>
                  <a:pt x="18655" y="18076"/>
                  <a:pt x="18297" y="18468"/>
                  <a:pt x="17990" y="18468"/>
                </a:cubicBezTo>
                <a:cubicBezTo>
                  <a:pt x="17428" y="18468"/>
                  <a:pt x="17122" y="16967"/>
                  <a:pt x="17122" y="14095"/>
                </a:cubicBezTo>
                <a:cubicBezTo>
                  <a:pt x="18693" y="14095"/>
                  <a:pt x="18693" y="14095"/>
                  <a:pt x="18693" y="14095"/>
                </a:cubicBezTo>
                <a:cubicBezTo>
                  <a:pt x="18949" y="14095"/>
                  <a:pt x="19051" y="13769"/>
                  <a:pt x="19051" y="12856"/>
                </a:cubicBezTo>
                <a:cubicBezTo>
                  <a:pt x="19051" y="12268"/>
                  <a:pt x="19051" y="12268"/>
                  <a:pt x="19051" y="12268"/>
                </a:cubicBezTo>
                <a:cubicBezTo>
                  <a:pt x="19051" y="8353"/>
                  <a:pt x="18642" y="5286"/>
                  <a:pt x="17773" y="5286"/>
                </a:cubicBezTo>
                <a:cubicBezTo>
                  <a:pt x="16853" y="5286"/>
                  <a:pt x="16329" y="8875"/>
                  <a:pt x="16329" y="13573"/>
                </a:cubicBezTo>
                <a:close/>
                <a:moveTo>
                  <a:pt x="17748" y="8288"/>
                </a:moveTo>
                <a:cubicBezTo>
                  <a:pt x="18080" y="8288"/>
                  <a:pt x="18259" y="9462"/>
                  <a:pt x="18259" y="11420"/>
                </a:cubicBezTo>
                <a:cubicBezTo>
                  <a:pt x="17134" y="11420"/>
                  <a:pt x="17134" y="11420"/>
                  <a:pt x="17134" y="11420"/>
                </a:cubicBezTo>
                <a:cubicBezTo>
                  <a:pt x="17185" y="9462"/>
                  <a:pt x="17415" y="8288"/>
                  <a:pt x="17748" y="8288"/>
                </a:cubicBezTo>
                <a:close/>
                <a:moveTo>
                  <a:pt x="19536" y="10311"/>
                </a:moveTo>
                <a:cubicBezTo>
                  <a:pt x="19536" y="15531"/>
                  <a:pt x="20782" y="14095"/>
                  <a:pt x="20782" y="16836"/>
                </a:cubicBezTo>
                <a:cubicBezTo>
                  <a:pt x="20782" y="17880"/>
                  <a:pt x="20584" y="18468"/>
                  <a:pt x="20278" y="18468"/>
                </a:cubicBezTo>
                <a:cubicBezTo>
                  <a:pt x="20048" y="18468"/>
                  <a:pt x="19798" y="18272"/>
                  <a:pt x="19620" y="18011"/>
                </a:cubicBezTo>
                <a:cubicBezTo>
                  <a:pt x="19607" y="21274"/>
                  <a:pt x="19607" y="21274"/>
                  <a:pt x="19607" y="21274"/>
                </a:cubicBezTo>
                <a:cubicBezTo>
                  <a:pt x="19786" y="21469"/>
                  <a:pt x="20009" y="21600"/>
                  <a:pt x="20239" y="21600"/>
                </a:cubicBezTo>
                <a:cubicBezTo>
                  <a:pt x="21057" y="21600"/>
                  <a:pt x="21600" y="19577"/>
                  <a:pt x="21600" y="16445"/>
                </a:cubicBezTo>
                <a:cubicBezTo>
                  <a:pt x="21600" y="11355"/>
                  <a:pt x="20341" y="12399"/>
                  <a:pt x="20341" y="9919"/>
                </a:cubicBezTo>
                <a:cubicBezTo>
                  <a:pt x="20341" y="8875"/>
                  <a:pt x="20520" y="8353"/>
                  <a:pt x="20801" y="8353"/>
                </a:cubicBezTo>
                <a:cubicBezTo>
                  <a:pt x="20904" y="8353"/>
                  <a:pt x="21006" y="8385"/>
                  <a:pt x="21083" y="8385"/>
                </a:cubicBezTo>
                <a:cubicBezTo>
                  <a:pt x="21261" y="8385"/>
                  <a:pt x="21402" y="8222"/>
                  <a:pt x="21402" y="6656"/>
                </a:cubicBezTo>
                <a:cubicBezTo>
                  <a:pt x="21402" y="5547"/>
                  <a:pt x="21402" y="5547"/>
                  <a:pt x="21402" y="5547"/>
                </a:cubicBezTo>
                <a:cubicBezTo>
                  <a:pt x="21402" y="5547"/>
                  <a:pt x="21121" y="5286"/>
                  <a:pt x="20840" y="5286"/>
                </a:cubicBezTo>
                <a:cubicBezTo>
                  <a:pt x="19971" y="5286"/>
                  <a:pt x="19536" y="7570"/>
                  <a:pt x="19536" y="103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5276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325" name="Enabling_deltalife_wit" descr="Enabling_deltalife_wit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9599" y="5947200"/>
            <a:ext cx="3175201" cy="755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ro (met animati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Circle Blue"/>
          <p:cNvSpPr/>
          <p:nvPr/>
        </p:nvSpPr>
        <p:spPr>
          <a:xfrm>
            <a:off x="4384800" y="1580400"/>
            <a:ext cx="3564001" cy="3564001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3" name="Circle Green"/>
          <p:cNvSpPr/>
          <p:nvPr/>
        </p:nvSpPr>
        <p:spPr>
          <a:xfrm>
            <a:off x="4240800" y="1796400"/>
            <a:ext cx="3564000" cy="3564000"/>
          </a:xfrm>
          <a:prstGeom prst="ellipse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6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4" name="Rechthoek 2"/>
          <p:cNvSpPr/>
          <p:nvPr/>
        </p:nvSpPr>
        <p:spPr>
          <a:xfrm>
            <a:off x="3123209" y="985652"/>
            <a:ext cx="7030195" cy="477388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5" name="Text del títol"/>
          <p:cNvSpPr txBox="1">
            <a:spLocks noGrp="1"/>
          </p:cNvSpPr>
          <p:nvPr>
            <p:ph type="title"/>
          </p:nvPr>
        </p:nvSpPr>
        <p:spPr>
          <a:xfrm>
            <a:off x="755999" y="-1224000"/>
            <a:ext cx="10512002" cy="93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r>
              <a:t>Text del títol</a:t>
            </a:r>
          </a:p>
        </p:txBody>
      </p:sp>
      <p:sp>
        <p:nvSpPr>
          <p:cNvPr id="336" name="Freeform 5"/>
          <p:cNvSpPr/>
          <p:nvPr/>
        </p:nvSpPr>
        <p:spPr>
          <a:xfrm>
            <a:off x="5106990" y="3235761"/>
            <a:ext cx="1980002" cy="387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50" y="10311"/>
                </a:moveTo>
                <a:cubicBezTo>
                  <a:pt x="3450" y="3002"/>
                  <a:pt x="2645" y="0"/>
                  <a:pt x="1342" y="0"/>
                </a:cubicBezTo>
                <a:cubicBezTo>
                  <a:pt x="933" y="0"/>
                  <a:pt x="537" y="0"/>
                  <a:pt x="332" y="65"/>
                </a:cubicBezTo>
                <a:cubicBezTo>
                  <a:pt x="128" y="131"/>
                  <a:pt x="0" y="261"/>
                  <a:pt x="0" y="1305"/>
                </a:cubicBezTo>
                <a:cubicBezTo>
                  <a:pt x="0" y="21274"/>
                  <a:pt x="0" y="21274"/>
                  <a:pt x="0" y="21274"/>
                </a:cubicBezTo>
                <a:cubicBezTo>
                  <a:pt x="0" y="21274"/>
                  <a:pt x="549" y="21600"/>
                  <a:pt x="1163" y="21600"/>
                </a:cubicBezTo>
                <a:cubicBezTo>
                  <a:pt x="2492" y="21600"/>
                  <a:pt x="3450" y="17619"/>
                  <a:pt x="3450" y="10311"/>
                </a:cubicBezTo>
                <a:close/>
                <a:moveTo>
                  <a:pt x="2594" y="10637"/>
                </a:moveTo>
                <a:cubicBezTo>
                  <a:pt x="2594" y="15335"/>
                  <a:pt x="2032" y="18141"/>
                  <a:pt x="1239" y="18141"/>
                </a:cubicBezTo>
                <a:cubicBezTo>
                  <a:pt x="984" y="18141"/>
                  <a:pt x="805" y="17978"/>
                  <a:pt x="805" y="17978"/>
                </a:cubicBezTo>
                <a:cubicBezTo>
                  <a:pt x="805" y="3491"/>
                  <a:pt x="805" y="3491"/>
                  <a:pt x="805" y="3491"/>
                </a:cubicBezTo>
                <a:cubicBezTo>
                  <a:pt x="805" y="3491"/>
                  <a:pt x="1035" y="3393"/>
                  <a:pt x="1291" y="3393"/>
                </a:cubicBezTo>
                <a:cubicBezTo>
                  <a:pt x="2210" y="3393"/>
                  <a:pt x="2594" y="5938"/>
                  <a:pt x="2594" y="10637"/>
                </a:cubicBezTo>
                <a:close/>
                <a:moveTo>
                  <a:pt x="3884" y="13573"/>
                </a:moveTo>
                <a:cubicBezTo>
                  <a:pt x="3884" y="18924"/>
                  <a:pt x="4395" y="21600"/>
                  <a:pt x="5443" y="21600"/>
                </a:cubicBezTo>
                <a:cubicBezTo>
                  <a:pt x="5878" y="21600"/>
                  <a:pt x="6210" y="21143"/>
                  <a:pt x="6414" y="20752"/>
                </a:cubicBezTo>
                <a:cubicBezTo>
                  <a:pt x="6414" y="17685"/>
                  <a:pt x="6414" y="17685"/>
                  <a:pt x="6414" y="17685"/>
                </a:cubicBezTo>
                <a:cubicBezTo>
                  <a:pt x="6210" y="18076"/>
                  <a:pt x="5852" y="18468"/>
                  <a:pt x="5545" y="18468"/>
                </a:cubicBezTo>
                <a:cubicBezTo>
                  <a:pt x="4983" y="18468"/>
                  <a:pt x="4676" y="16967"/>
                  <a:pt x="4676" y="14095"/>
                </a:cubicBezTo>
                <a:cubicBezTo>
                  <a:pt x="6248" y="14095"/>
                  <a:pt x="6248" y="14095"/>
                  <a:pt x="6248" y="14095"/>
                </a:cubicBezTo>
                <a:cubicBezTo>
                  <a:pt x="6504" y="14095"/>
                  <a:pt x="6606" y="13769"/>
                  <a:pt x="6606" y="12856"/>
                </a:cubicBezTo>
                <a:cubicBezTo>
                  <a:pt x="6606" y="12268"/>
                  <a:pt x="6606" y="12268"/>
                  <a:pt x="6606" y="12268"/>
                </a:cubicBezTo>
                <a:cubicBezTo>
                  <a:pt x="6606" y="8353"/>
                  <a:pt x="6197" y="5286"/>
                  <a:pt x="5328" y="5286"/>
                </a:cubicBezTo>
                <a:cubicBezTo>
                  <a:pt x="4408" y="5286"/>
                  <a:pt x="3884" y="8875"/>
                  <a:pt x="3884" y="13573"/>
                </a:cubicBezTo>
                <a:close/>
                <a:moveTo>
                  <a:pt x="5303" y="8288"/>
                </a:moveTo>
                <a:cubicBezTo>
                  <a:pt x="5635" y="8288"/>
                  <a:pt x="5814" y="9462"/>
                  <a:pt x="5814" y="11420"/>
                </a:cubicBezTo>
                <a:cubicBezTo>
                  <a:pt x="4689" y="11420"/>
                  <a:pt x="4689" y="11420"/>
                  <a:pt x="4689" y="11420"/>
                </a:cubicBezTo>
                <a:cubicBezTo>
                  <a:pt x="4740" y="9462"/>
                  <a:pt x="4970" y="8288"/>
                  <a:pt x="5303" y="8288"/>
                </a:cubicBezTo>
                <a:close/>
                <a:moveTo>
                  <a:pt x="7986" y="65"/>
                </a:moveTo>
                <a:cubicBezTo>
                  <a:pt x="7551" y="65"/>
                  <a:pt x="7551" y="65"/>
                  <a:pt x="7551" y="65"/>
                </a:cubicBezTo>
                <a:cubicBezTo>
                  <a:pt x="7296" y="65"/>
                  <a:pt x="7194" y="392"/>
                  <a:pt x="7194" y="1305"/>
                </a:cubicBezTo>
                <a:cubicBezTo>
                  <a:pt x="7194" y="16445"/>
                  <a:pt x="7194" y="16445"/>
                  <a:pt x="7194" y="16445"/>
                </a:cubicBezTo>
                <a:cubicBezTo>
                  <a:pt x="7194" y="20099"/>
                  <a:pt x="7411" y="21600"/>
                  <a:pt x="7999" y="21600"/>
                </a:cubicBezTo>
                <a:cubicBezTo>
                  <a:pt x="8280" y="21600"/>
                  <a:pt x="8522" y="21176"/>
                  <a:pt x="8522" y="21176"/>
                </a:cubicBezTo>
                <a:cubicBezTo>
                  <a:pt x="8522" y="18207"/>
                  <a:pt x="8522" y="18207"/>
                  <a:pt x="8522" y="18207"/>
                </a:cubicBezTo>
                <a:cubicBezTo>
                  <a:pt x="8522" y="18207"/>
                  <a:pt x="8382" y="18402"/>
                  <a:pt x="8254" y="18402"/>
                </a:cubicBezTo>
                <a:cubicBezTo>
                  <a:pt x="8094" y="18402"/>
                  <a:pt x="7986" y="18011"/>
                  <a:pt x="7986" y="16314"/>
                </a:cubicBezTo>
                <a:lnTo>
                  <a:pt x="7986" y="65"/>
                </a:lnTo>
                <a:close/>
                <a:moveTo>
                  <a:pt x="9800" y="65"/>
                </a:moveTo>
                <a:cubicBezTo>
                  <a:pt x="9379" y="65"/>
                  <a:pt x="9379" y="65"/>
                  <a:pt x="9379" y="65"/>
                </a:cubicBezTo>
                <a:cubicBezTo>
                  <a:pt x="9123" y="65"/>
                  <a:pt x="9021" y="392"/>
                  <a:pt x="9021" y="1305"/>
                </a:cubicBezTo>
                <a:cubicBezTo>
                  <a:pt x="9021" y="16445"/>
                  <a:pt x="9021" y="16445"/>
                  <a:pt x="9021" y="16445"/>
                </a:cubicBezTo>
                <a:cubicBezTo>
                  <a:pt x="9021" y="20099"/>
                  <a:pt x="9251" y="21600"/>
                  <a:pt x="9915" y="21600"/>
                </a:cubicBezTo>
                <a:cubicBezTo>
                  <a:pt x="10273" y="21600"/>
                  <a:pt x="10541" y="21176"/>
                  <a:pt x="10541" y="21176"/>
                </a:cubicBezTo>
                <a:cubicBezTo>
                  <a:pt x="10541" y="18076"/>
                  <a:pt x="10541" y="18076"/>
                  <a:pt x="10541" y="18076"/>
                </a:cubicBezTo>
                <a:cubicBezTo>
                  <a:pt x="10541" y="18076"/>
                  <a:pt x="10350" y="18337"/>
                  <a:pt x="10171" y="18337"/>
                </a:cubicBezTo>
                <a:cubicBezTo>
                  <a:pt x="9941" y="18337"/>
                  <a:pt x="9800" y="17750"/>
                  <a:pt x="9800" y="15792"/>
                </a:cubicBezTo>
                <a:cubicBezTo>
                  <a:pt x="9800" y="8744"/>
                  <a:pt x="9800" y="8744"/>
                  <a:pt x="9800" y="8744"/>
                </a:cubicBezTo>
                <a:cubicBezTo>
                  <a:pt x="10183" y="8744"/>
                  <a:pt x="10183" y="8744"/>
                  <a:pt x="10183" y="8744"/>
                </a:cubicBezTo>
                <a:cubicBezTo>
                  <a:pt x="10439" y="8744"/>
                  <a:pt x="10541" y="8418"/>
                  <a:pt x="10541" y="7505"/>
                </a:cubicBezTo>
                <a:cubicBezTo>
                  <a:pt x="10541" y="5612"/>
                  <a:pt x="10541" y="5612"/>
                  <a:pt x="10541" y="5612"/>
                </a:cubicBezTo>
                <a:cubicBezTo>
                  <a:pt x="9800" y="5612"/>
                  <a:pt x="9800" y="5612"/>
                  <a:pt x="9800" y="5612"/>
                </a:cubicBezTo>
                <a:lnTo>
                  <a:pt x="9800" y="65"/>
                </a:lnTo>
                <a:close/>
                <a:moveTo>
                  <a:pt x="10925" y="14226"/>
                </a:moveTo>
                <a:cubicBezTo>
                  <a:pt x="10925" y="19577"/>
                  <a:pt x="11589" y="21600"/>
                  <a:pt x="12407" y="21600"/>
                </a:cubicBezTo>
                <a:cubicBezTo>
                  <a:pt x="12918" y="21600"/>
                  <a:pt x="13442" y="21078"/>
                  <a:pt x="13748" y="20425"/>
                </a:cubicBezTo>
                <a:cubicBezTo>
                  <a:pt x="13748" y="6134"/>
                  <a:pt x="13748" y="6134"/>
                  <a:pt x="13748" y="6134"/>
                </a:cubicBezTo>
                <a:cubicBezTo>
                  <a:pt x="13442" y="5677"/>
                  <a:pt x="13058" y="5286"/>
                  <a:pt x="12650" y="5286"/>
                </a:cubicBezTo>
                <a:cubicBezTo>
                  <a:pt x="11576" y="5286"/>
                  <a:pt x="10925" y="8875"/>
                  <a:pt x="10925" y="14226"/>
                </a:cubicBezTo>
                <a:close/>
                <a:moveTo>
                  <a:pt x="11742" y="13834"/>
                </a:moveTo>
                <a:cubicBezTo>
                  <a:pt x="11742" y="10050"/>
                  <a:pt x="12113" y="8418"/>
                  <a:pt x="12573" y="8418"/>
                </a:cubicBezTo>
                <a:cubicBezTo>
                  <a:pt x="12803" y="8418"/>
                  <a:pt x="12969" y="8647"/>
                  <a:pt x="12969" y="8647"/>
                </a:cubicBezTo>
                <a:cubicBezTo>
                  <a:pt x="12969" y="18076"/>
                  <a:pt x="12969" y="18076"/>
                  <a:pt x="12969" y="18076"/>
                </a:cubicBezTo>
                <a:cubicBezTo>
                  <a:pt x="12969" y="18076"/>
                  <a:pt x="12803" y="18468"/>
                  <a:pt x="12471" y="18468"/>
                </a:cubicBezTo>
                <a:cubicBezTo>
                  <a:pt x="11960" y="18468"/>
                  <a:pt x="11742" y="16706"/>
                  <a:pt x="11742" y="13834"/>
                </a:cubicBezTo>
                <a:close/>
                <a:moveTo>
                  <a:pt x="14553" y="21274"/>
                </a:moveTo>
                <a:cubicBezTo>
                  <a:pt x="15346" y="21274"/>
                  <a:pt x="15346" y="21274"/>
                  <a:pt x="15346" y="21274"/>
                </a:cubicBezTo>
                <a:cubicBezTo>
                  <a:pt x="15346" y="11746"/>
                  <a:pt x="15346" y="11746"/>
                  <a:pt x="15346" y="11746"/>
                </a:cubicBezTo>
                <a:cubicBezTo>
                  <a:pt x="15346" y="9527"/>
                  <a:pt x="15461" y="8744"/>
                  <a:pt x="15767" y="8744"/>
                </a:cubicBezTo>
                <a:cubicBezTo>
                  <a:pt x="15806" y="8744"/>
                  <a:pt x="15806" y="8744"/>
                  <a:pt x="15806" y="8744"/>
                </a:cubicBezTo>
                <a:cubicBezTo>
                  <a:pt x="16035" y="8744"/>
                  <a:pt x="16150" y="8549"/>
                  <a:pt x="16150" y="7505"/>
                </a:cubicBezTo>
                <a:cubicBezTo>
                  <a:pt x="16150" y="5612"/>
                  <a:pt x="16150" y="5612"/>
                  <a:pt x="16150" y="5612"/>
                </a:cubicBezTo>
                <a:cubicBezTo>
                  <a:pt x="15665" y="5612"/>
                  <a:pt x="15665" y="5612"/>
                  <a:pt x="15665" y="5612"/>
                </a:cubicBezTo>
                <a:cubicBezTo>
                  <a:pt x="14796" y="5612"/>
                  <a:pt x="14553" y="8353"/>
                  <a:pt x="14553" y="11746"/>
                </a:cubicBezTo>
                <a:lnTo>
                  <a:pt x="14553" y="21274"/>
                </a:lnTo>
                <a:close/>
                <a:moveTo>
                  <a:pt x="16329" y="13573"/>
                </a:moveTo>
                <a:cubicBezTo>
                  <a:pt x="16329" y="18924"/>
                  <a:pt x="16840" y="21600"/>
                  <a:pt x="17888" y="21600"/>
                </a:cubicBezTo>
                <a:cubicBezTo>
                  <a:pt x="18323" y="21600"/>
                  <a:pt x="18655" y="21143"/>
                  <a:pt x="18859" y="20752"/>
                </a:cubicBezTo>
                <a:cubicBezTo>
                  <a:pt x="18859" y="17685"/>
                  <a:pt x="18859" y="17685"/>
                  <a:pt x="18859" y="17685"/>
                </a:cubicBezTo>
                <a:cubicBezTo>
                  <a:pt x="18655" y="18076"/>
                  <a:pt x="18297" y="18468"/>
                  <a:pt x="17990" y="18468"/>
                </a:cubicBezTo>
                <a:cubicBezTo>
                  <a:pt x="17428" y="18468"/>
                  <a:pt x="17122" y="16967"/>
                  <a:pt x="17122" y="14095"/>
                </a:cubicBezTo>
                <a:cubicBezTo>
                  <a:pt x="18693" y="14095"/>
                  <a:pt x="18693" y="14095"/>
                  <a:pt x="18693" y="14095"/>
                </a:cubicBezTo>
                <a:cubicBezTo>
                  <a:pt x="18949" y="14095"/>
                  <a:pt x="19051" y="13769"/>
                  <a:pt x="19051" y="12856"/>
                </a:cubicBezTo>
                <a:cubicBezTo>
                  <a:pt x="19051" y="12268"/>
                  <a:pt x="19051" y="12268"/>
                  <a:pt x="19051" y="12268"/>
                </a:cubicBezTo>
                <a:cubicBezTo>
                  <a:pt x="19051" y="8353"/>
                  <a:pt x="18642" y="5286"/>
                  <a:pt x="17773" y="5286"/>
                </a:cubicBezTo>
                <a:cubicBezTo>
                  <a:pt x="16853" y="5286"/>
                  <a:pt x="16329" y="8875"/>
                  <a:pt x="16329" y="13573"/>
                </a:cubicBezTo>
                <a:close/>
                <a:moveTo>
                  <a:pt x="17748" y="8288"/>
                </a:moveTo>
                <a:cubicBezTo>
                  <a:pt x="18080" y="8288"/>
                  <a:pt x="18259" y="9462"/>
                  <a:pt x="18259" y="11420"/>
                </a:cubicBezTo>
                <a:cubicBezTo>
                  <a:pt x="17134" y="11420"/>
                  <a:pt x="17134" y="11420"/>
                  <a:pt x="17134" y="11420"/>
                </a:cubicBezTo>
                <a:cubicBezTo>
                  <a:pt x="17185" y="9462"/>
                  <a:pt x="17415" y="8288"/>
                  <a:pt x="17748" y="8288"/>
                </a:cubicBezTo>
                <a:close/>
                <a:moveTo>
                  <a:pt x="19536" y="10311"/>
                </a:moveTo>
                <a:cubicBezTo>
                  <a:pt x="19536" y="15531"/>
                  <a:pt x="20782" y="14095"/>
                  <a:pt x="20782" y="16836"/>
                </a:cubicBezTo>
                <a:cubicBezTo>
                  <a:pt x="20782" y="17880"/>
                  <a:pt x="20584" y="18468"/>
                  <a:pt x="20278" y="18468"/>
                </a:cubicBezTo>
                <a:cubicBezTo>
                  <a:pt x="20048" y="18468"/>
                  <a:pt x="19798" y="18272"/>
                  <a:pt x="19620" y="18011"/>
                </a:cubicBezTo>
                <a:cubicBezTo>
                  <a:pt x="19607" y="21274"/>
                  <a:pt x="19607" y="21274"/>
                  <a:pt x="19607" y="21274"/>
                </a:cubicBezTo>
                <a:cubicBezTo>
                  <a:pt x="19786" y="21469"/>
                  <a:pt x="20009" y="21600"/>
                  <a:pt x="20239" y="21600"/>
                </a:cubicBezTo>
                <a:cubicBezTo>
                  <a:pt x="21057" y="21600"/>
                  <a:pt x="21600" y="19577"/>
                  <a:pt x="21600" y="16445"/>
                </a:cubicBezTo>
                <a:cubicBezTo>
                  <a:pt x="21600" y="11355"/>
                  <a:pt x="20341" y="12399"/>
                  <a:pt x="20341" y="9919"/>
                </a:cubicBezTo>
                <a:cubicBezTo>
                  <a:pt x="20341" y="8875"/>
                  <a:pt x="20520" y="8353"/>
                  <a:pt x="20801" y="8353"/>
                </a:cubicBezTo>
                <a:cubicBezTo>
                  <a:pt x="20904" y="8353"/>
                  <a:pt x="21006" y="8385"/>
                  <a:pt x="21083" y="8385"/>
                </a:cubicBezTo>
                <a:cubicBezTo>
                  <a:pt x="21261" y="8385"/>
                  <a:pt x="21402" y="8222"/>
                  <a:pt x="21402" y="6656"/>
                </a:cubicBezTo>
                <a:cubicBezTo>
                  <a:pt x="21402" y="5547"/>
                  <a:pt x="21402" y="5547"/>
                  <a:pt x="21402" y="5547"/>
                </a:cubicBezTo>
                <a:cubicBezTo>
                  <a:pt x="21402" y="5547"/>
                  <a:pt x="21121" y="5286"/>
                  <a:pt x="20840" y="5286"/>
                </a:cubicBezTo>
                <a:cubicBezTo>
                  <a:pt x="19971" y="5286"/>
                  <a:pt x="19536" y="7570"/>
                  <a:pt x="19536" y="1031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352763" y="6413498"/>
            <a:ext cx="358413" cy="3506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6E6E6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338" name="Enabling_deltalife_wit" descr="Enabling_deltalife_wit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9599" y="5947200"/>
            <a:ext cx="3175201" cy="755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 del títol"/>
          <p:cNvSpPr txBox="1">
            <a:spLocks noGrp="1"/>
          </p:cNvSpPr>
          <p:nvPr>
            <p:ph type="title"/>
          </p:nvPr>
        </p:nvSpPr>
        <p:spPr>
          <a:xfrm>
            <a:off x="914400" y="2130425"/>
            <a:ext cx="10363200" cy="1470026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346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189" algn="ctr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914377" algn="ctr">
              <a:lnSpc>
                <a:spcPct val="100000"/>
              </a:lnSpc>
              <a:spcBef>
                <a:spcPts val="700"/>
              </a:spcBef>
              <a:buFontTx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1371565" algn="ctr">
              <a:lnSpc>
                <a:spcPct val="100000"/>
              </a:lnSpc>
              <a:spcBef>
                <a:spcPts val="700"/>
              </a:spcBef>
              <a:buFontTx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754" algn="ctr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34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ext del títol"/>
          <p:cNvSpPr txBox="1">
            <a:spLocks noGrp="1"/>
          </p:cNvSpPr>
          <p:nvPr>
            <p:ph type="title"/>
          </p:nvPr>
        </p:nvSpPr>
        <p:spPr>
          <a:xfrm>
            <a:off x="609600" y="275166"/>
            <a:ext cx="10972800" cy="1143001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355" name="Nivell del cos u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435"/>
          </a:xfrm>
          <a:prstGeom prst="rect">
            <a:avLst/>
          </a:prstGeom>
        </p:spPr>
        <p:txBody>
          <a:bodyPr lIns="45719" tIns="45719" rIns="45719" bIns="45719"/>
          <a:lstStyle>
            <a:lvl1pPr marL="342890" indent="-342890">
              <a:lnSpc>
                <a:spcPct val="100000"/>
              </a:lnSpc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52" indent="-326564">
              <a:lnSpc>
                <a:spcPct val="100000"/>
              </a:lnSpc>
              <a:spcBef>
                <a:spcPts val="700"/>
              </a:spcBef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320766" indent="-406389">
              <a:lnSpc>
                <a:spcPct val="100000"/>
              </a:lnSpc>
              <a:spcBef>
                <a:spcPts val="700"/>
              </a:spcBef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16" indent="-365750">
              <a:lnSpc>
                <a:spcPct val="100000"/>
              </a:lnSpc>
              <a:spcBef>
                <a:spcPts val="700"/>
              </a:spcBef>
              <a:buSzPct val="100000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05" indent="-365750">
              <a:lnSpc>
                <a:spcPct val="100000"/>
              </a:lnSpc>
              <a:spcBef>
                <a:spcPts val="700"/>
              </a:spcBef>
              <a:buSzPct val="100000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35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ext del títol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1" cy="1362076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lnSpc>
                <a:spcPct val="100000"/>
              </a:lnSpc>
              <a:defRPr sz="4000" b="1" cap="al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364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963084" y="2906713"/>
            <a:ext cx="10363201" cy="1500188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189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914377">
              <a:lnSpc>
                <a:spcPct val="100000"/>
              </a:lnSpc>
              <a:spcBef>
                <a:spcPts val="400"/>
              </a:spcBef>
              <a:buFontTx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1371565">
              <a:lnSpc>
                <a:spcPct val="100000"/>
              </a:lnSpc>
              <a:spcBef>
                <a:spcPts val="400"/>
              </a:spcBef>
              <a:buFontTx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754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36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 del títol"/>
          <p:cNvSpPr txBox="1">
            <a:spLocks noGrp="1"/>
          </p:cNvSpPr>
          <p:nvPr>
            <p:ph type="title"/>
          </p:nvPr>
        </p:nvSpPr>
        <p:spPr>
          <a:xfrm>
            <a:off x="609600" y="275166"/>
            <a:ext cx="10972800" cy="1143001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373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25964"/>
          </a:xfrm>
          <a:prstGeom prst="rect">
            <a:avLst/>
          </a:prstGeom>
        </p:spPr>
        <p:txBody>
          <a:bodyPr lIns="45719" tIns="45719" rIns="45719" bIns="45719"/>
          <a:lstStyle>
            <a:lvl1pPr marL="342890" indent="-342890">
              <a:lnSpc>
                <a:spcPct val="100000"/>
              </a:lnSpc>
              <a:spcBef>
                <a:spcPts val="600"/>
              </a:spcBef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790555" indent="-333367">
              <a:lnSpc>
                <a:spcPct val="100000"/>
              </a:lnSpc>
              <a:spcBef>
                <a:spcPts val="600"/>
              </a:spcBef>
              <a:buChar char="–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08" indent="-320031">
              <a:lnSpc>
                <a:spcPct val="100000"/>
              </a:lnSpc>
              <a:spcBef>
                <a:spcPts val="600"/>
              </a:spcBef>
              <a:buSzPct val="100000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156" indent="-355590">
              <a:lnSpc>
                <a:spcPct val="100000"/>
              </a:lnSpc>
              <a:spcBef>
                <a:spcPts val="600"/>
              </a:spcBef>
              <a:buSzPct val="100000"/>
              <a:buChar char="–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345" indent="-355590">
              <a:lnSpc>
                <a:spcPct val="100000"/>
              </a:lnSpc>
              <a:spcBef>
                <a:spcPts val="600"/>
              </a:spcBef>
              <a:buSzPct val="100000"/>
              <a:buChar char="»"/>
              <a:defRPr sz="2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37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Text del títol"/>
          <p:cNvSpPr txBox="1">
            <a:spLocks noGrp="1"/>
          </p:cNvSpPr>
          <p:nvPr>
            <p:ph type="title"/>
          </p:nvPr>
        </p:nvSpPr>
        <p:spPr>
          <a:xfrm>
            <a:off x="609600" y="275166"/>
            <a:ext cx="10972800" cy="1143001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382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609600" y="1535112"/>
            <a:ext cx="5386917" cy="639764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1pPr>
            <a:lvl2pPr marL="0" indent="457189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2pPr>
            <a:lvl3pPr indent="914377">
              <a:lnSpc>
                <a:spcPct val="100000"/>
              </a:lnSpc>
              <a:spcBef>
                <a:spcPts val="500"/>
              </a:spcBef>
              <a:buFontTx/>
              <a:defRPr sz="2400" b="1">
                <a:latin typeface="Calibri"/>
                <a:ea typeface="Calibri"/>
                <a:cs typeface="Calibri"/>
                <a:sym typeface="Calibri"/>
              </a:defRPr>
            </a:lvl3pPr>
            <a:lvl4pPr indent="1371565">
              <a:lnSpc>
                <a:spcPct val="100000"/>
              </a:lnSpc>
              <a:spcBef>
                <a:spcPts val="500"/>
              </a:spcBef>
              <a:buFontTx/>
              <a:defRPr sz="2400" b="1">
                <a:latin typeface="Calibri"/>
                <a:ea typeface="Calibri"/>
                <a:cs typeface="Calibri"/>
                <a:sym typeface="Calibri"/>
              </a:defRPr>
            </a:lvl4pPr>
            <a:lvl5pPr marL="0" indent="1828754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383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93368" y="1535112"/>
            <a:ext cx="5389034" cy="639765"/>
          </a:xfrm>
          <a:prstGeom prst="rect">
            <a:avLst/>
          </a:prstGeom>
        </p:spPr>
        <p:txBody>
          <a:bodyPr lIns="45719" tIns="45719" rIns="45719" bIns="45719" anchor="b"/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8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ext del títol"/>
          <p:cNvSpPr txBox="1">
            <a:spLocks noGrp="1"/>
          </p:cNvSpPr>
          <p:nvPr>
            <p:ph type="title"/>
          </p:nvPr>
        </p:nvSpPr>
        <p:spPr>
          <a:xfrm>
            <a:off x="609600" y="275166"/>
            <a:ext cx="10972800" cy="1143001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39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ext del títol"/>
          <p:cNvSpPr txBox="1">
            <a:spLocks noGrp="1"/>
          </p:cNvSpPr>
          <p:nvPr>
            <p:ph type="title"/>
          </p:nvPr>
        </p:nvSpPr>
        <p:spPr>
          <a:xfrm>
            <a:off x="609601" y="273049"/>
            <a:ext cx="4011085" cy="1162051"/>
          </a:xfrm>
          <a:prstGeom prst="rect">
            <a:avLst/>
          </a:prstGeom>
        </p:spPr>
        <p:txBody>
          <a:bodyPr lIns="45719" tIns="45719" rIns="45719" bIns="45719" anchor="b"/>
          <a:lstStyle>
            <a:lvl1pPr>
              <a:lnSpc>
                <a:spcPct val="100000"/>
              </a:lnSpc>
              <a:defRPr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407" name="Nivell del cos u…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 lIns="45719" tIns="45719" rIns="45719" bIns="45719"/>
          <a:lstStyle>
            <a:lvl1pPr marL="342890" indent="-342890">
              <a:lnSpc>
                <a:spcPct val="100000"/>
              </a:lnSpc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52" indent="-326564">
              <a:lnSpc>
                <a:spcPct val="100000"/>
              </a:lnSpc>
              <a:spcBef>
                <a:spcPts val="700"/>
              </a:spcBef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168" indent="-304791">
              <a:lnSpc>
                <a:spcPct val="100000"/>
              </a:lnSpc>
              <a:spcBef>
                <a:spcPts val="700"/>
              </a:spcBef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16" indent="-365750">
              <a:lnSpc>
                <a:spcPct val="100000"/>
              </a:lnSpc>
              <a:spcBef>
                <a:spcPts val="700"/>
              </a:spcBef>
              <a:buSzPct val="100000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05" indent="-365750">
              <a:lnSpc>
                <a:spcPct val="100000"/>
              </a:lnSpc>
              <a:spcBef>
                <a:spcPts val="700"/>
              </a:spcBef>
              <a:buSzPct val="100000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08" name="Segnaposto testo 3"/>
          <p:cNvSpPr>
            <a:spLocks noGrp="1"/>
          </p:cNvSpPr>
          <p:nvPr>
            <p:ph type="body" sz="half" idx="21"/>
          </p:nvPr>
        </p:nvSpPr>
        <p:spPr>
          <a:xfrm>
            <a:off x="609601" y="1435102"/>
            <a:ext cx="4011085" cy="4691064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0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Text del títol"/>
          <p:cNvSpPr txBox="1">
            <a:spLocks noGrp="1"/>
          </p:cNvSpPr>
          <p:nvPr>
            <p:ph type="title"/>
          </p:nvPr>
        </p:nvSpPr>
        <p:spPr>
          <a:xfrm>
            <a:off x="2389716" y="4800600"/>
            <a:ext cx="7315201" cy="566740"/>
          </a:xfrm>
          <a:prstGeom prst="rect">
            <a:avLst/>
          </a:prstGeom>
        </p:spPr>
        <p:txBody>
          <a:bodyPr lIns="45719" tIns="45719" rIns="45719" bIns="45719" anchor="b"/>
          <a:lstStyle>
            <a:lvl1pPr>
              <a:lnSpc>
                <a:spcPct val="100000"/>
              </a:lnSpc>
              <a:defRPr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417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2389716" y="612775"/>
            <a:ext cx="7315201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18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2389716" y="5367337"/>
            <a:ext cx="7315201" cy="804864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marL="0" indent="457189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914377">
              <a:lnSpc>
                <a:spcPct val="100000"/>
              </a:lnSpc>
              <a:spcBef>
                <a:spcPts val="300"/>
              </a:spcBef>
              <a:buFontTx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1371565">
              <a:lnSpc>
                <a:spcPct val="100000"/>
              </a:lnSpc>
              <a:spcBef>
                <a:spcPts val="300"/>
              </a:spcBef>
              <a:buFontTx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marL="0" indent="1828754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1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3376" y="6551012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Text del títol"/>
          <p:cNvSpPr txBox="1">
            <a:spLocks noGrp="1"/>
          </p:cNvSpPr>
          <p:nvPr>
            <p:ph type="title"/>
          </p:nvPr>
        </p:nvSpPr>
        <p:spPr>
          <a:xfrm>
            <a:off x="609600" y="275166"/>
            <a:ext cx="10972800" cy="1143001"/>
          </a:xfrm>
          <a:prstGeom prst="rect">
            <a:avLst/>
          </a:prstGeom>
        </p:spPr>
        <p:txBody>
          <a:bodyPr lIns="45719" tIns="45719" rIns="45719" bIns="45719" anchor="ctr"/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del títol</a:t>
            </a:r>
          </a:p>
        </p:txBody>
      </p:sp>
      <p:sp>
        <p:nvSpPr>
          <p:cNvPr id="427" name="Nivell del cos u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435"/>
          </a:xfrm>
          <a:prstGeom prst="rect">
            <a:avLst/>
          </a:prstGeom>
        </p:spPr>
        <p:txBody>
          <a:bodyPr lIns="45719" tIns="45719" rIns="45719" bIns="45719"/>
          <a:lstStyle>
            <a:lvl1pPr marL="342890" indent="-342890">
              <a:lnSpc>
                <a:spcPct val="100000"/>
              </a:lnSpc>
              <a:spcBef>
                <a:spcPts val="7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52" indent="-326564">
              <a:lnSpc>
                <a:spcPct val="100000"/>
              </a:lnSpc>
              <a:spcBef>
                <a:spcPts val="700"/>
              </a:spcBef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320766" indent="-406389">
              <a:lnSpc>
                <a:spcPct val="100000"/>
              </a:lnSpc>
              <a:spcBef>
                <a:spcPts val="700"/>
              </a:spcBef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16" indent="-365750">
              <a:lnSpc>
                <a:spcPct val="100000"/>
              </a:lnSpc>
              <a:spcBef>
                <a:spcPts val="700"/>
              </a:spcBef>
              <a:buSzPct val="100000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05" indent="-365750">
              <a:lnSpc>
                <a:spcPct val="100000"/>
              </a:lnSpc>
              <a:spcBef>
                <a:spcPts val="700"/>
              </a:spcBef>
              <a:buSzPct val="100000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28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34539" y="6381678"/>
            <a:ext cx="258624" cy="248306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LIMAA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Climaax_logo_TR.png" descr="Climaax_logo_T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79674" y="0"/>
            <a:ext cx="1799398" cy="624258"/>
          </a:xfrm>
          <a:prstGeom prst="rect">
            <a:avLst/>
          </a:prstGeom>
          <a:ln w="12700">
            <a:miter lim="400000"/>
          </a:ln>
        </p:spPr>
      </p:pic>
      <p:sp>
        <p:nvSpPr>
          <p:cNvPr id="43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73876" y="6536531"/>
            <a:ext cx="239485" cy="232486"/>
          </a:xfrm>
          <a:prstGeom prst="rect">
            <a:avLst/>
          </a:prstGeom>
        </p:spPr>
        <p:txBody>
          <a:bodyPr lIns="35718" tIns="35718" rIns="35718" bIns="35718"/>
          <a:lstStyle>
            <a:lvl1pPr algn="ctr" defTabSz="410765">
              <a:defRPr sz="11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Rectangle"/>
          <p:cNvSpPr/>
          <p:nvPr/>
        </p:nvSpPr>
        <p:spPr>
          <a:xfrm>
            <a:off x="1488" y="6249796"/>
            <a:ext cx="12202829" cy="608204"/>
          </a:xfrm>
          <a:prstGeom prst="rect">
            <a:avLst/>
          </a:prstGeom>
          <a:gradFill>
            <a:gsLst>
              <a:gs pos="7242">
                <a:srgbClr val="063A99"/>
              </a:gs>
              <a:gs pos="39257">
                <a:srgbClr val="1064AB"/>
              </a:gs>
              <a:gs pos="57691">
                <a:srgbClr val="198DBC"/>
              </a:gs>
              <a:gs pos="70799">
                <a:srgbClr val="37B5C7"/>
              </a:gs>
              <a:gs pos="100000">
                <a:srgbClr val="2CDFD7"/>
              </a:gs>
            </a:gsLst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algn="ctr" defTabSz="410765">
              <a:defRPr sz="1600">
                <a:solidFill>
                  <a:srgbClr val="66DDE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4" name="Rectangle"/>
          <p:cNvSpPr/>
          <p:nvPr/>
        </p:nvSpPr>
        <p:spPr>
          <a:xfrm>
            <a:off x="-3741" y="-15800"/>
            <a:ext cx="12202830" cy="608204"/>
          </a:xfrm>
          <a:prstGeom prst="rect">
            <a:avLst/>
          </a:prstGeom>
          <a:gradFill>
            <a:gsLst>
              <a:gs pos="7242">
                <a:srgbClr val="063A99"/>
              </a:gs>
              <a:gs pos="39257">
                <a:srgbClr val="1064AB"/>
              </a:gs>
              <a:gs pos="57691">
                <a:srgbClr val="198DBC"/>
              </a:gs>
              <a:gs pos="70799">
                <a:srgbClr val="37B5C7"/>
              </a:gs>
              <a:gs pos="100000">
                <a:srgbClr val="2CDFD7"/>
              </a:gs>
            </a:gsLst>
          </a:gradFill>
          <a:ln w="3175">
            <a:miter lim="400000"/>
          </a:ln>
        </p:spPr>
        <p:txBody>
          <a:bodyPr lIns="35718" tIns="35718" rIns="35718" bIns="35718" anchor="ctr"/>
          <a:lstStyle/>
          <a:p>
            <a:pPr algn="ctr" defTabSz="410765">
              <a:defRPr sz="1600">
                <a:solidFill>
                  <a:srgbClr val="66DDE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5" name="Rectangle"/>
          <p:cNvSpPr/>
          <p:nvPr/>
        </p:nvSpPr>
        <p:spPr>
          <a:xfrm>
            <a:off x="-281247" y="590051"/>
            <a:ext cx="13738093" cy="34988"/>
          </a:xfrm>
          <a:prstGeom prst="rect">
            <a:avLst/>
          </a:prstGeom>
          <a:solidFill>
            <a:srgbClr val="2CD2D7">
              <a:alpha val="52121"/>
            </a:srgbClr>
          </a:solidFill>
          <a:ln w="3175">
            <a:miter lim="400000"/>
          </a:ln>
        </p:spPr>
        <p:txBody>
          <a:bodyPr lIns="35718" tIns="35718" rIns="35718" bIns="35718" anchor="ctr"/>
          <a:lstStyle/>
          <a:p>
            <a:pPr algn="ctr" defTabSz="410765">
              <a:defRPr sz="1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446" name="UPC_CRAHI_logo.png" descr="UPC_CRAHI_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969" y="6274820"/>
            <a:ext cx="1205721" cy="494810"/>
          </a:xfrm>
          <a:prstGeom prst="rect">
            <a:avLst/>
          </a:prstGeom>
          <a:ln w="12700">
            <a:miter lim="400000"/>
          </a:ln>
        </p:spPr>
      </p:pic>
      <p:sp>
        <p:nvSpPr>
          <p:cNvPr id="447" name="Rectangle"/>
          <p:cNvSpPr/>
          <p:nvPr/>
        </p:nvSpPr>
        <p:spPr>
          <a:xfrm>
            <a:off x="-771372" y="6214810"/>
            <a:ext cx="13738092" cy="34987"/>
          </a:xfrm>
          <a:prstGeom prst="rect">
            <a:avLst/>
          </a:prstGeom>
          <a:solidFill>
            <a:srgbClr val="2CD2D7">
              <a:alpha val="52121"/>
            </a:srgbClr>
          </a:solidFill>
          <a:ln w="3175">
            <a:miter lim="400000"/>
          </a:ln>
        </p:spPr>
        <p:txBody>
          <a:bodyPr lIns="35718" tIns="35718" rIns="35718" bIns="35718" anchor="ctr"/>
          <a:lstStyle/>
          <a:p>
            <a:pPr algn="ctr" defTabSz="410765">
              <a:defRPr sz="1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8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94558" y="6423126"/>
            <a:ext cx="261214" cy="261544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292100">
              <a:defRPr sz="14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49" name="Nivell del cos u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525428" y="1200124"/>
            <a:ext cx="5238751" cy="4128007"/>
          </a:xfrm>
          <a:prstGeom prst="rect">
            <a:avLst/>
          </a:prstGeom>
        </p:spPr>
        <p:txBody>
          <a:bodyPr lIns="25400" tIns="25400" rIns="25400" bIns="25400"/>
          <a:lstStyle>
            <a:lvl1pPr marL="304800" indent="-304800" defTabSz="1219169">
              <a:spcBef>
                <a:spcPts val="2200"/>
              </a:spcBef>
              <a:buSzPct val="123000"/>
              <a:buFontTx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304800" defTabSz="1219169">
              <a:spcBef>
                <a:spcPts val="2200"/>
              </a:spcBef>
              <a:buSzPct val="123000"/>
              <a:buFontTx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24000" indent="-304800" defTabSz="1219169">
              <a:spcBef>
                <a:spcPts val="2200"/>
              </a:spcBef>
              <a:buSzPct val="123000"/>
              <a:buFontTx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133600" indent="-304800" defTabSz="1219169">
              <a:spcBef>
                <a:spcPts val="2200"/>
              </a:spcBef>
              <a:buSzPct val="123000"/>
              <a:buFontTx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743200" indent="-304800" defTabSz="1219169">
              <a:spcBef>
                <a:spcPts val="2200"/>
              </a:spcBef>
              <a:buSzPct val="123000"/>
              <a:buFontTx/>
              <a:buChar char="•"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0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2962" y="4238"/>
            <a:ext cx="4147842" cy="568129"/>
          </a:xfrm>
          <a:prstGeom prst="rect">
            <a:avLst/>
          </a:prstGeom>
        </p:spPr>
        <p:txBody>
          <a:bodyPr lIns="25400" tIns="25400" rIns="25400" bIns="25400" anchor="ctr"/>
          <a:lstStyle>
            <a:lvl1pPr defTabSz="1219169">
              <a:lnSpc>
                <a:spcPct val="80000"/>
              </a:lnSpc>
              <a:defRPr sz="5600" b="1" spc="-112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Título de la diapositiva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Footer Bar"/>
          <p:cNvGrpSpPr/>
          <p:nvPr/>
        </p:nvGrpSpPr>
        <p:grpSpPr>
          <a:xfrm>
            <a:off x="11742000" y="0"/>
            <a:ext cx="450001" cy="6858000"/>
            <a:chOff x="0" y="0"/>
            <a:chExt cx="450000" cy="6858000"/>
          </a:xfrm>
        </p:grpSpPr>
        <p:sp>
          <p:nvSpPr>
            <p:cNvPr id="2" name="Rechthoek 6"/>
            <p:cNvSpPr/>
            <p:nvPr/>
          </p:nvSpPr>
          <p:spPr>
            <a:xfrm>
              <a:off x="-1" y="0"/>
              <a:ext cx="450002" cy="6858000"/>
            </a:xfrm>
            <a:prstGeom prst="rect">
              <a:avLst/>
            </a:prstGeom>
            <a:solidFill>
              <a:srgbClr val="F1F3F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" name="Rechte verbindingslijn 8"/>
            <p:cNvSpPr/>
            <p:nvPr/>
          </p:nvSpPr>
          <p:spPr>
            <a:xfrm>
              <a:off x="59529" y="6081710"/>
              <a:ext cx="324001" cy="1"/>
            </a:xfrm>
            <a:prstGeom prst="line">
              <a:avLst/>
            </a:prstGeom>
            <a:solidFill>
              <a:schemeClr val="accent2">
                <a:alpha val="5882"/>
              </a:schemeClr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5" name="Deltares_Logo_klein" descr="Deltares_Logo_klein"/>
          <p:cNvPicPr>
            <a:picLocks noChangeAspect="1"/>
          </p:cNvPicPr>
          <p:nvPr/>
        </p:nvPicPr>
        <p:blipFill>
          <a:blip r:embed="rId39">
            <a:extLst/>
          </a:blip>
          <a:stretch>
            <a:fillRect/>
          </a:stretch>
        </p:blipFill>
        <p:spPr>
          <a:xfrm>
            <a:off x="659755" y="6267122"/>
            <a:ext cx="1188001" cy="3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del títol"/>
          <p:cNvSpPr txBox="1">
            <a:spLocks noGrp="1"/>
          </p:cNvSpPr>
          <p:nvPr>
            <p:ph type="title"/>
          </p:nvPr>
        </p:nvSpPr>
        <p:spPr>
          <a:xfrm>
            <a:off x="755650" y="541694"/>
            <a:ext cx="10517114" cy="93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Text del títol</a:t>
            </a:r>
          </a:p>
        </p:txBody>
      </p:sp>
      <p:sp>
        <p:nvSpPr>
          <p:cNvPr id="7" name="Nivell del cos u…"/>
          <p:cNvSpPr txBox="1">
            <a:spLocks noGrp="1"/>
          </p:cNvSpPr>
          <p:nvPr>
            <p:ph type="body" idx="1"/>
          </p:nvPr>
        </p:nvSpPr>
        <p:spPr>
          <a:xfrm>
            <a:off x="755650" y="1768762"/>
            <a:ext cx="10512350" cy="432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8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743163" y="6413498"/>
            <a:ext cx="358413" cy="35066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accent1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23999" marR="0" indent="-32399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688499" marR="0" indent="-36449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−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323999" marR="0" indent="-32399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90000"/>
        <a:buFont typeface="Arial"/>
        <a:buAutoNum type="arabicPeriod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688499" marR="0" indent="-36449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95000"/>
        <a:buFont typeface="Arial"/>
        <a:buAutoNum type="alphaLcPeriod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29718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429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38862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5" Type="http://schemas.openxmlformats.org/officeDocument/2006/relationships/hyperlink" Target="https://www.climaax.eu/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pn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2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climaax-call4regions.fundingbox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5.png"/><Relationship Id="rId11" Type="http://schemas.openxmlformats.org/officeDocument/2006/relationships/image" Target="../media/image35.png"/><Relationship Id="rId5" Type="http://schemas.openxmlformats.org/officeDocument/2006/relationships/image" Target="../media/image54.png"/><Relationship Id="rId10" Type="http://schemas.openxmlformats.org/officeDocument/2006/relationships/image" Target="../media/image3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0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1.jpe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itle 1"/>
          <p:cNvSpPr txBox="1">
            <a:spLocks noGrp="1"/>
          </p:cNvSpPr>
          <p:nvPr>
            <p:ph type="title"/>
          </p:nvPr>
        </p:nvSpPr>
        <p:spPr>
          <a:xfrm>
            <a:off x="7224424" y="2537860"/>
            <a:ext cx="4516034" cy="1990582"/>
          </a:xfrm>
          <a:prstGeom prst="rect">
            <a:avLst/>
          </a:prstGeom>
        </p:spPr>
        <p:txBody>
          <a:bodyPr/>
          <a:lstStyle/>
          <a:p>
            <a:pPr algn="ctr" defTabSz="685800">
              <a:lnSpc>
                <a:spcPct val="100000"/>
              </a:lnSpc>
              <a:defRPr sz="2250"/>
            </a:pPr>
            <a:r>
              <a:t>CLIMAAX</a:t>
            </a:r>
            <a:br/>
            <a:r>
              <a:rPr sz="1800" b="0" i="1"/>
              <a:t>CLIMate risk And vulnerability Assessment framework and toolboX </a:t>
            </a:r>
            <a:br>
              <a:rPr sz="1800" b="0" i="1"/>
            </a:br>
            <a:br>
              <a:rPr sz="1800" b="0" i="1"/>
            </a:br>
            <a:r>
              <a:rPr sz="1800" i="1"/>
              <a:t>Regional Risk Assessments</a:t>
            </a:r>
            <a:br>
              <a:rPr sz="1800" i="1"/>
            </a:br>
            <a:r>
              <a:rPr sz="1800" i="1"/>
              <a:t>for Civil Protection and Climate Adaptation</a:t>
            </a:r>
          </a:p>
        </p:txBody>
      </p:sp>
      <p:sp>
        <p:nvSpPr>
          <p:cNvPr id="460" name="Subtitle 5"/>
          <p:cNvSpPr txBox="1">
            <a:spLocks noGrp="1"/>
          </p:cNvSpPr>
          <p:nvPr>
            <p:ph type="body" sz="quarter" idx="1"/>
          </p:nvPr>
        </p:nvSpPr>
        <p:spPr>
          <a:xfrm>
            <a:off x="7368110" y="5271301"/>
            <a:ext cx="4513089" cy="676276"/>
          </a:xfrm>
          <a:prstGeom prst="rect">
            <a:avLst/>
          </a:prstGeom>
        </p:spPr>
        <p:txBody>
          <a:bodyPr/>
          <a:lstStyle/>
          <a:p>
            <a:pPr algn="ctr" defTabSz="859536">
              <a:lnSpc>
                <a:spcPct val="100000"/>
              </a:lnSpc>
              <a:spcBef>
                <a:spcPts val="0"/>
              </a:spcBef>
              <a:defRPr sz="2256">
                <a:solidFill>
                  <a:schemeClr val="accent1"/>
                </a:solidFill>
              </a:defRPr>
            </a:pPr>
            <a:r>
              <a:t>Daniel Sempere</a:t>
            </a:r>
            <a:endParaRPr b="1"/>
          </a:p>
          <a:p>
            <a:pPr algn="ctr" defTabSz="859536">
              <a:lnSpc>
                <a:spcPct val="100000"/>
              </a:lnSpc>
              <a:spcBef>
                <a:spcPts val="0"/>
              </a:spcBef>
              <a:defRPr sz="2256">
                <a:solidFill>
                  <a:schemeClr val="accent1"/>
                </a:solidFill>
              </a:defRPr>
            </a:pPr>
            <a:r>
              <a:t>Bart van den Hurk</a:t>
            </a:r>
          </a:p>
        </p:txBody>
      </p:sp>
      <p:pic>
        <p:nvPicPr>
          <p:cNvPr id="461" name="Content Placeholder 8" descr="Content Placeholder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59431" y="227287"/>
            <a:ext cx="2418621" cy="507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462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78050" y="25576"/>
            <a:ext cx="2473449" cy="910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Picture Placeholder 4" descr="Picture Placeholder 4"/>
          <p:cNvPicPr>
            <a:picLocks noGrp="1" noChangeAspect="1"/>
          </p:cNvPicPr>
          <p:nvPr>
            <p:ph type="pic" idx="21"/>
          </p:nvPr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64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rcRect l="12339" t="47277" r="77558" b="31613"/>
          <a:stretch>
            <a:fillRect/>
          </a:stretch>
        </p:blipFill>
        <p:spPr>
          <a:xfrm>
            <a:off x="-17087" y="25575"/>
            <a:ext cx="2647308" cy="4171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465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rcRect l="41608" t="49356" r="31410" b="31613"/>
          <a:stretch>
            <a:fillRect/>
          </a:stretch>
        </p:blipFill>
        <p:spPr>
          <a:xfrm>
            <a:off x="-14476" y="4157931"/>
            <a:ext cx="6869864" cy="2725644"/>
          </a:xfrm>
          <a:prstGeom prst="rect">
            <a:avLst/>
          </a:prstGeom>
          <a:ln w="12700">
            <a:miter lim="400000"/>
          </a:ln>
        </p:spPr>
      </p:pic>
      <p:pic>
        <p:nvPicPr>
          <p:cNvPr id="466" name="Picture 10" descr="Picture 10"/>
          <p:cNvPicPr>
            <a:picLocks noChangeAspect="1"/>
          </p:cNvPicPr>
          <p:nvPr/>
        </p:nvPicPr>
        <p:blipFill>
          <a:blip r:embed="rId5">
            <a:extLst/>
          </a:blip>
          <a:srcRect l="12339" t="21547" r="58948" b="31612"/>
          <a:stretch>
            <a:fillRect/>
          </a:stretch>
        </p:blipFill>
        <p:spPr>
          <a:xfrm>
            <a:off x="2269404" y="0"/>
            <a:ext cx="4585984" cy="41966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Agrupar"/>
          <p:cNvGrpSpPr/>
          <p:nvPr/>
        </p:nvGrpSpPr>
        <p:grpSpPr>
          <a:xfrm>
            <a:off x="42748" y="271295"/>
            <a:ext cx="12106504" cy="5506774"/>
            <a:chOff x="0" y="0"/>
            <a:chExt cx="12106502" cy="5506773"/>
          </a:xfrm>
        </p:grpSpPr>
        <p:sp>
          <p:nvSpPr>
            <p:cNvPr id="468" name="Rectangle arrodonit"/>
            <p:cNvSpPr/>
            <p:nvPr/>
          </p:nvSpPr>
          <p:spPr>
            <a:xfrm>
              <a:off x="0" y="0"/>
              <a:ext cx="12106503" cy="5506774"/>
            </a:xfrm>
            <a:prstGeom prst="roundRect">
              <a:avLst>
                <a:gd name="adj" fmla="val 20041"/>
              </a:avLst>
            </a:prstGeom>
            <a:noFill/>
            <a:ln w="25400" cap="flat">
              <a:solidFill>
                <a:srgbClr val="091468">
                  <a:alpha val="35640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469" name="METHODOLOGICAL APPROACH for REGIONAL/LOCAL SCALE"/>
            <p:cNvSpPr txBox="1"/>
            <p:nvPr/>
          </p:nvSpPr>
          <p:spPr>
            <a:xfrm>
              <a:off x="1127205" y="3749181"/>
              <a:ext cx="10250182" cy="5354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indent="6984" algn="ctr" defTabSz="457200">
                <a:defRPr sz="2600" b="1">
                  <a:solidFill>
                    <a:srgbClr val="05146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>
                <a:defRPr b="0">
                  <a:solidFill>
                    <a:srgbClr val="323081"/>
                  </a:solidFill>
                </a:defRPr>
              </a:pPr>
              <a:r>
                <a:rPr b="1">
                  <a:solidFill>
                    <a:srgbClr val="05146C"/>
                  </a:solidFill>
                </a:rPr>
                <a:t>METHODOLOGICAL APPROACH for REGIONAL/LOCAL SCALE</a:t>
              </a:r>
            </a:p>
          </p:txBody>
        </p:sp>
      </p:grpSp>
      <p:grpSp>
        <p:nvGrpSpPr>
          <p:cNvPr id="473" name="Agrupar"/>
          <p:cNvGrpSpPr/>
          <p:nvPr/>
        </p:nvGrpSpPr>
        <p:grpSpPr>
          <a:xfrm>
            <a:off x="374654" y="1395381"/>
            <a:ext cx="3273562" cy="2033619"/>
            <a:chOff x="0" y="0"/>
            <a:chExt cx="3273560" cy="2033618"/>
          </a:xfrm>
        </p:grpSpPr>
        <p:sp>
          <p:nvSpPr>
            <p:cNvPr id="471" name="Rectangle arrodonit"/>
            <p:cNvSpPr/>
            <p:nvPr/>
          </p:nvSpPr>
          <p:spPr>
            <a:xfrm>
              <a:off x="0" y="0"/>
              <a:ext cx="3273561" cy="2033619"/>
            </a:xfrm>
            <a:prstGeom prst="roundRect">
              <a:avLst>
                <a:gd name="adj" fmla="val 20723"/>
              </a:avLst>
            </a:prstGeom>
            <a:solidFill>
              <a:srgbClr val="56C1FF">
                <a:alpha val="35640"/>
              </a:srgbClr>
            </a:solidFill>
            <a:ln w="25400" cap="flat">
              <a:solidFill>
                <a:srgbClr val="091468">
                  <a:alpha val="35640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472" name="PRESENT…"/>
            <p:cNvSpPr txBox="1"/>
            <p:nvPr/>
          </p:nvSpPr>
          <p:spPr>
            <a:xfrm>
              <a:off x="756581" y="564398"/>
              <a:ext cx="1760399" cy="904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indent="6984" defTabSz="457200">
                <a:defRPr sz="26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PRESENT </a:t>
              </a:r>
            </a:p>
            <a:p>
              <a:pPr indent="6984" algn="ctr" defTabSz="457200">
                <a:defRPr sz="26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RISKS</a:t>
              </a:r>
            </a:p>
          </p:txBody>
        </p:sp>
      </p:grpSp>
      <p:grpSp>
        <p:nvGrpSpPr>
          <p:cNvPr id="477" name="Agrupar"/>
          <p:cNvGrpSpPr/>
          <p:nvPr/>
        </p:nvGrpSpPr>
        <p:grpSpPr>
          <a:xfrm>
            <a:off x="8518547" y="671121"/>
            <a:ext cx="3273561" cy="3216811"/>
            <a:chOff x="0" y="0"/>
            <a:chExt cx="3273560" cy="3216809"/>
          </a:xfrm>
        </p:grpSpPr>
        <p:sp>
          <p:nvSpPr>
            <p:cNvPr id="474" name="Rectangle arrodonit"/>
            <p:cNvSpPr/>
            <p:nvPr/>
          </p:nvSpPr>
          <p:spPr>
            <a:xfrm>
              <a:off x="0" y="0"/>
              <a:ext cx="3273561" cy="3216810"/>
            </a:xfrm>
            <a:prstGeom prst="roundRect">
              <a:avLst>
                <a:gd name="adj" fmla="val 13101"/>
              </a:avLst>
            </a:prstGeom>
            <a:solidFill>
              <a:srgbClr val="88FA4E">
                <a:alpha val="35640"/>
              </a:srgbClr>
            </a:solidFill>
            <a:ln w="25400" cap="flat">
              <a:solidFill>
                <a:srgbClr val="091468">
                  <a:alpha val="35640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475" name="FUTURE…"/>
            <p:cNvSpPr txBox="1"/>
            <p:nvPr/>
          </p:nvSpPr>
          <p:spPr>
            <a:xfrm>
              <a:off x="845794" y="106037"/>
              <a:ext cx="1552373" cy="904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indent="6984" defTabSz="457200">
                <a:defRPr sz="26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FUTURE </a:t>
              </a:r>
            </a:p>
            <a:p>
              <a:pPr indent="6984" algn="ctr" defTabSz="457200">
                <a:defRPr sz="26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RISKS</a:t>
              </a:r>
            </a:p>
          </p:txBody>
        </p:sp>
        <p:pic>
          <p:nvPicPr>
            <p:cNvPr id="476" name="Imatge" descr="Imat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7901" t="38838" r="2656" b="16741"/>
            <a:stretch>
              <a:fillRect/>
            </a:stretch>
          </p:blipFill>
          <p:spPr>
            <a:xfrm>
              <a:off x="276689" y="996501"/>
              <a:ext cx="2720103" cy="18832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80" name="Agrupar"/>
          <p:cNvGrpSpPr/>
          <p:nvPr/>
        </p:nvGrpSpPr>
        <p:grpSpPr>
          <a:xfrm>
            <a:off x="4135834" y="1053067"/>
            <a:ext cx="3650234" cy="2718247"/>
            <a:chOff x="0" y="0"/>
            <a:chExt cx="3650233" cy="2718246"/>
          </a:xfrm>
        </p:grpSpPr>
        <p:pic>
          <p:nvPicPr>
            <p:cNvPr id="478" name="Imatge" descr="Imat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7579" t="8098" r="2979" b="62782"/>
            <a:stretch>
              <a:fillRect/>
            </a:stretch>
          </p:blipFill>
          <p:spPr>
            <a:xfrm>
              <a:off x="0" y="1061568"/>
              <a:ext cx="3650234" cy="16566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79" name="INCREASE OF IMPACTS DUE TO CLIMATE CHANGE"/>
            <p:cNvSpPr txBox="1"/>
            <p:nvPr/>
          </p:nvSpPr>
          <p:spPr>
            <a:xfrm>
              <a:off x="94977" y="0"/>
              <a:ext cx="3460105" cy="1311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indent="6984" algn="ctr" defTabSz="457200">
                <a:defRPr sz="2600" b="1">
                  <a:solidFill>
                    <a:srgbClr val="05146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>
                <a:defRPr b="0">
                  <a:solidFill>
                    <a:srgbClr val="323081"/>
                  </a:solidFill>
                </a:defRPr>
              </a:pPr>
              <a:r>
                <a:rPr b="1">
                  <a:solidFill>
                    <a:srgbClr val="05146C"/>
                  </a:solidFill>
                </a:rPr>
                <a:t>INCREASE OF IMPACTS DUE TO CLIMATE CHANGE</a:t>
              </a:r>
            </a:p>
          </p:txBody>
        </p:sp>
      </p:grpSp>
      <p:pic>
        <p:nvPicPr>
          <p:cNvPr id="481" name="Climaax_logo_TR.png" descr="Climaax_logo_T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6455" y="271295"/>
            <a:ext cx="2304966" cy="799653"/>
          </a:xfrm>
          <a:prstGeom prst="rect">
            <a:avLst/>
          </a:prstGeom>
          <a:ln w="12700">
            <a:miter lim="400000"/>
          </a:ln>
        </p:spPr>
      </p:pic>
      <p:sp>
        <p:nvSpPr>
          <p:cNvPr id="482" name="ADAPTATION strategies to increase regional Resilience and…"/>
          <p:cNvSpPr txBox="1"/>
          <p:nvPr/>
        </p:nvSpPr>
        <p:spPr>
          <a:xfrm>
            <a:off x="1532140" y="4308932"/>
            <a:ext cx="9550553" cy="1301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indent="6984" algn="ctr" defTabSz="457200">
              <a:defRPr sz="2600">
                <a:solidFill>
                  <a:srgbClr val="32308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b="1">
              <a:solidFill>
                <a:srgbClr val="05146C"/>
              </a:solidFill>
            </a:endParaRPr>
          </a:p>
          <a:p>
            <a:pPr indent="6984" algn="ctr" defTabSz="457200">
              <a:defRPr sz="2600">
                <a:solidFill>
                  <a:srgbClr val="32308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>
                <a:solidFill>
                  <a:srgbClr val="05146C"/>
                </a:solidFill>
              </a:rPr>
              <a:t>ADAPTATION strategies to increase regional Resilience and </a:t>
            </a:r>
          </a:p>
          <a:p>
            <a:pPr indent="6984" algn="ctr" defTabSz="457200">
              <a:defRPr sz="2600">
                <a:solidFill>
                  <a:srgbClr val="32308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>
                <a:solidFill>
                  <a:srgbClr val="05146C"/>
                </a:solidFill>
              </a:rPr>
              <a:t>Improve local Risk Management Plans</a:t>
            </a:r>
          </a:p>
        </p:txBody>
      </p:sp>
      <p:sp>
        <p:nvSpPr>
          <p:cNvPr id="483" name="https://www.climaax.eu/"/>
          <p:cNvSpPr txBox="1"/>
          <p:nvPr/>
        </p:nvSpPr>
        <p:spPr>
          <a:xfrm>
            <a:off x="4817939" y="320459"/>
            <a:ext cx="255612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5"/>
              </a:rPr>
              <a:t>https://www.climaax.eu/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" grpId="2" animBg="1" advAuto="0"/>
      <p:bldP spid="480" grpId="1" animBg="1" advAuto="0"/>
      <p:bldP spid="482" grpId="3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7" name="Agrupar"/>
          <p:cNvGrpSpPr/>
          <p:nvPr/>
        </p:nvGrpSpPr>
        <p:grpSpPr>
          <a:xfrm>
            <a:off x="150816" y="1416133"/>
            <a:ext cx="5730099" cy="4336026"/>
            <a:chOff x="0" y="0"/>
            <a:chExt cx="5730097" cy="4336025"/>
          </a:xfrm>
        </p:grpSpPr>
        <p:sp>
          <p:nvSpPr>
            <p:cNvPr id="485" name="Title 1"/>
            <p:cNvSpPr/>
            <p:nvPr/>
          </p:nvSpPr>
          <p:spPr>
            <a:xfrm>
              <a:off x="0" y="0"/>
              <a:ext cx="5730098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0000"/>
                </a:lnSpc>
                <a:defRPr sz="3400">
                  <a:solidFill>
                    <a:schemeClr val="accent1"/>
                  </a:solidFill>
                </a:defRPr>
              </a:pPr>
              <a:r>
                <a:t>Adapted Risk Management Planning for Civil Protections</a:t>
              </a:r>
              <a:br/>
              <a:endParaRPr/>
            </a:p>
          </p:txBody>
        </p:sp>
        <p:pic>
          <p:nvPicPr>
            <p:cNvPr id="486" name="image4.png" descr="image4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3750" y="1016033"/>
              <a:ext cx="5063308" cy="33199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88" name="Climaax_logo_TR.png" descr="Climaax_logo_T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39120" y="300351"/>
            <a:ext cx="2713760" cy="94147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2" name="Agrupar"/>
          <p:cNvGrpSpPr/>
          <p:nvPr/>
        </p:nvGrpSpPr>
        <p:grpSpPr>
          <a:xfrm>
            <a:off x="6039350" y="1416133"/>
            <a:ext cx="6023789" cy="4241275"/>
            <a:chOff x="0" y="0"/>
            <a:chExt cx="6023787" cy="4241274"/>
          </a:xfrm>
        </p:grpSpPr>
        <p:pic>
          <p:nvPicPr>
            <p:cNvPr id="489" name="Picture 2" descr="Picture 2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65990" t="24358" r="17463" b="62410"/>
            <a:stretch>
              <a:fillRect/>
            </a:stretch>
          </p:blipFill>
          <p:spPr>
            <a:xfrm>
              <a:off x="0" y="907066"/>
              <a:ext cx="5875388" cy="27653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0" name="Title 1"/>
            <p:cNvSpPr txBox="1"/>
            <p:nvPr/>
          </p:nvSpPr>
          <p:spPr>
            <a:xfrm>
              <a:off x="1509709" y="0"/>
              <a:ext cx="4514079" cy="1375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lnSpc>
                  <a:spcPct val="90000"/>
                </a:lnSpc>
                <a:defRPr sz="3400">
                  <a:solidFill>
                    <a:schemeClr val="accent1"/>
                  </a:solidFill>
                </a:defRPr>
              </a:pPr>
              <a:r>
                <a:t>Climate Adaptation </a:t>
              </a:r>
            </a:p>
            <a:p>
              <a:pPr algn="r">
                <a:lnSpc>
                  <a:spcPct val="90000"/>
                </a:lnSpc>
                <a:defRPr sz="3400">
                  <a:solidFill>
                    <a:schemeClr val="accent1"/>
                  </a:solidFill>
                </a:defRPr>
              </a:pPr>
              <a:r>
                <a:t>Support Tool</a:t>
              </a:r>
              <a:br/>
              <a:endParaRPr/>
            </a:p>
          </p:txBody>
        </p:sp>
        <p:sp>
          <p:nvSpPr>
            <p:cNvPr id="491" name="TextBox 4"/>
            <p:cNvSpPr txBox="1"/>
            <p:nvPr/>
          </p:nvSpPr>
          <p:spPr>
            <a:xfrm>
              <a:off x="2121028" y="3908187"/>
              <a:ext cx="3502222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https://climate-adapt.eea.europa.eu</a:t>
              </a:r>
            </a:p>
          </p:txBody>
        </p:sp>
      </p:grpSp>
      <p:sp>
        <p:nvSpPr>
          <p:cNvPr id="493" name="Fletxa"/>
          <p:cNvSpPr/>
          <p:nvPr/>
        </p:nvSpPr>
        <p:spPr>
          <a:xfrm rot="1829857">
            <a:off x="7518121" y="804347"/>
            <a:ext cx="1085859" cy="500103"/>
          </a:xfrm>
          <a:prstGeom prst="rightArrow">
            <a:avLst>
              <a:gd name="adj1" fmla="val 36161"/>
              <a:gd name="adj2" fmla="val 132506"/>
            </a:avLst>
          </a:prstGeom>
          <a:gradFill>
            <a:gsLst>
              <a:gs pos="0">
                <a:srgbClr val="0433FF"/>
              </a:gs>
              <a:gs pos="50000">
                <a:srgbClr val="8D93F3"/>
              </a:gs>
              <a:gs pos="100000">
                <a:schemeClr val="accent2">
                  <a:hueOff val="514301"/>
                  <a:lumOff val="32721"/>
                </a:schemeClr>
              </a:gs>
            </a:gsLst>
            <a:lin ang="10807421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4" name="Fletxa"/>
          <p:cNvSpPr/>
          <p:nvPr/>
        </p:nvSpPr>
        <p:spPr>
          <a:xfrm rot="19774266" flipH="1">
            <a:off x="3587784" y="803839"/>
            <a:ext cx="1085859" cy="500103"/>
          </a:xfrm>
          <a:prstGeom prst="rightArrow">
            <a:avLst>
              <a:gd name="adj1" fmla="val 36161"/>
              <a:gd name="adj2" fmla="val 132506"/>
            </a:avLst>
          </a:prstGeom>
          <a:gradFill>
            <a:gsLst>
              <a:gs pos="0">
                <a:srgbClr val="0433FF"/>
              </a:gs>
              <a:gs pos="50000">
                <a:srgbClr val="8D93F3"/>
              </a:gs>
              <a:gs pos="100000">
                <a:schemeClr val="accent2">
                  <a:hueOff val="514301"/>
                  <a:lumOff val="32721"/>
                </a:schemeClr>
              </a:gs>
            </a:gsLst>
            <a:lin ang="10807421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10618" y="6551012"/>
            <a:ext cx="181382" cy="248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grpSp>
        <p:nvGrpSpPr>
          <p:cNvPr id="502" name="Agrupar"/>
          <p:cNvGrpSpPr/>
          <p:nvPr/>
        </p:nvGrpSpPr>
        <p:grpSpPr>
          <a:xfrm>
            <a:off x="6804562" y="228277"/>
            <a:ext cx="5112749" cy="3069154"/>
            <a:chOff x="0" y="-15645"/>
            <a:chExt cx="5112747" cy="3069152"/>
          </a:xfrm>
        </p:grpSpPr>
        <p:sp>
          <p:nvSpPr>
            <p:cNvPr id="497" name="Fletxa"/>
            <p:cNvSpPr/>
            <p:nvPr/>
          </p:nvSpPr>
          <p:spPr>
            <a:xfrm>
              <a:off x="0" y="1282802"/>
              <a:ext cx="587478" cy="690749"/>
            </a:xfrm>
            <a:prstGeom prst="rightArrow">
              <a:avLst>
                <a:gd name="adj1" fmla="val 28876"/>
                <a:gd name="adj2" fmla="val 72092"/>
              </a:avLst>
            </a:prstGeom>
            <a:solidFill>
              <a:srgbClr val="EE220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pic>
          <p:nvPicPr>
            <p:cNvPr id="498" name="Imatge" descr="Imatge"/>
            <p:cNvPicPr>
              <a:picLocks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92432" y="256957"/>
              <a:ext cx="3714483" cy="2765044"/>
            </a:xfrm>
            <a:prstGeom prst="rect">
              <a:avLst/>
            </a:prstGeom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grpSp>
          <p:nvGrpSpPr>
            <p:cNvPr id="501" name="Agrupar"/>
            <p:cNvGrpSpPr/>
            <p:nvPr/>
          </p:nvGrpSpPr>
          <p:grpSpPr>
            <a:xfrm>
              <a:off x="576146" y="-15646"/>
              <a:ext cx="4536602" cy="3069154"/>
              <a:chOff x="0" y="-15645"/>
              <a:chExt cx="4536601" cy="3069152"/>
            </a:xfrm>
          </p:grpSpPr>
          <p:sp>
            <p:nvSpPr>
              <p:cNvPr id="499" name="Rectangle arrodonit"/>
              <p:cNvSpPr/>
              <p:nvPr/>
            </p:nvSpPr>
            <p:spPr>
              <a:xfrm>
                <a:off x="0" y="202845"/>
                <a:ext cx="3764004" cy="2850663"/>
              </a:xfrm>
              <a:prstGeom prst="roundRect">
                <a:avLst>
                  <a:gd name="adj" fmla="val 13403"/>
                </a:avLst>
              </a:prstGeom>
              <a:noFill/>
              <a:ln w="50800" cap="flat">
                <a:solidFill>
                  <a:srgbClr val="004D8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500" name="Framework  + Toolbox Framework  + Toolbox" descr="Framework  + Toolbox Framework  + Toolbox"/>
              <p:cNvPicPr>
                <a:picLocks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 rot="20664908">
                <a:off x="2490548" y="233897"/>
                <a:ext cx="1971011" cy="828364"/>
              </a:xfrm>
              <a:prstGeom prst="rect">
                <a:avLst/>
              </a:prstGeom>
              <a:effectLst>
                <a:outerShdw blurRad="50800" dist="38100" dir="2700000" rotWithShape="0">
                  <a:srgbClr val="000000">
                    <a:alpha val="75000"/>
                  </a:srgbClr>
                </a:outerShdw>
              </a:effectLst>
            </p:spPr>
          </p:pic>
        </p:grpSp>
      </p:grpSp>
      <p:grpSp>
        <p:nvGrpSpPr>
          <p:cNvPr id="505" name="Agrupar"/>
          <p:cNvGrpSpPr/>
          <p:nvPr/>
        </p:nvGrpSpPr>
        <p:grpSpPr>
          <a:xfrm>
            <a:off x="229228" y="461825"/>
            <a:ext cx="2441508" cy="3269233"/>
            <a:chOff x="0" y="0"/>
            <a:chExt cx="2441507" cy="3269232"/>
          </a:xfrm>
        </p:grpSpPr>
        <p:sp>
          <p:nvSpPr>
            <p:cNvPr id="503" name="Floods…"/>
            <p:cNvSpPr txBox="1"/>
            <p:nvPr/>
          </p:nvSpPr>
          <p:spPr>
            <a:xfrm>
              <a:off x="396079" y="0"/>
              <a:ext cx="1649350" cy="32692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Floods</a:t>
              </a:r>
            </a:p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Flash floods</a:t>
              </a:r>
            </a:p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Landslides</a:t>
              </a:r>
            </a:p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Wildfires</a:t>
              </a:r>
            </a:p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Heatwaves</a:t>
              </a:r>
            </a:p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Coldwaves</a:t>
              </a:r>
            </a:p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Droughts</a:t>
              </a:r>
            </a:p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Wind storms</a:t>
              </a:r>
            </a:p>
            <a:p>
              <a:pPr indent="6984" algn="ctr" defTabSz="457200">
                <a:defRPr sz="20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>
                  <a:solidFill>
                    <a:srgbClr val="05146C"/>
                  </a:solidFill>
                </a:rPr>
                <a:t>Snow falls…</a:t>
              </a:r>
            </a:p>
          </p:txBody>
        </p:sp>
        <p:sp>
          <p:nvSpPr>
            <p:cNvPr id="504" name="Rectangle arrodonit"/>
            <p:cNvSpPr/>
            <p:nvPr/>
          </p:nvSpPr>
          <p:spPr>
            <a:xfrm>
              <a:off x="-1" y="44744"/>
              <a:ext cx="2441509" cy="2858485"/>
            </a:xfrm>
            <a:prstGeom prst="roundRect">
              <a:avLst>
                <a:gd name="adj" fmla="val 18858"/>
              </a:avLst>
            </a:prstGeom>
            <a:solidFill>
              <a:srgbClr val="FF2600">
                <a:alpha val="17218"/>
              </a:srgbClr>
            </a:solidFill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511" name="Agrupar"/>
          <p:cNvGrpSpPr/>
          <p:nvPr/>
        </p:nvGrpSpPr>
        <p:grpSpPr>
          <a:xfrm>
            <a:off x="2679993" y="478159"/>
            <a:ext cx="4132578" cy="2810486"/>
            <a:chOff x="0" y="0"/>
            <a:chExt cx="4132577" cy="2810485"/>
          </a:xfrm>
        </p:grpSpPr>
        <p:grpSp>
          <p:nvGrpSpPr>
            <p:cNvPr id="509" name="Agrupar"/>
            <p:cNvGrpSpPr/>
            <p:nvPr/>
          </p:nvGrpSpPr>
          <p:grpSpPr>
            <a:xfrm>
              <a:off x="469864" y="0"/>
              <a:ext cx="3662714" cy="2810486"/>
              <a:chOff x="0" y="0"/>
              <a:chExt cx="3662712" cy="2810485"/>
            </a:xfrm>
          </p:grpSpPr>
          <p:sp>
            <p:nvSpPr>
              <p:cNvPr id="506" name="Rectangle arrodonit"/>
              <p:cNvSpPr/>
              <p:nvPr/>
            </p:nvSpPr>
            <p:spPr>
              <a:xfrm>
                <a:off x="0" y="0"/>
                <a:ext cx="3662713" cy="2810486"/>
              </a:xfrm>
              <a:prstGeom prst="roundRect">
                <a:avLst>
                  <a:gd name="adj" fmla="val 16382"/>
                </a:avLst>
              </a:prstGeom>
              <a:solidFill>
                <a:srgbClr val="FF2600">
                  <a:alpha val="17218"/>
                </a:srgbClr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07" name="METHODOLOGIES to assess the Increase of Impacts"/>
              <p:cNvSpPr txBox="1"/>
              <p:nvPr/>
            </p:nvSpPr>
            <p:spPr>
              <a:xfrm>
                <a:off x="74109" y="176218"/>
                <a:ext cx="3577943" cy="143251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t">
                <a:noAutofit/>
              </a:bodyPr>
              <a:lstStyle>
                <a:lvl1pPr indent="6984" algn="ctr" defTabSz="457200">
                  <a:defRPr sz="2600" b="1">
                    <a:solidFill>
                      <a:srgbClr val="05146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>
                  <a:defRPr b="0">
                    <a:solidFill>
                      <a:srgbClr val="323081"/>
                    </a:solidFill>
                  </a:defRPr>
                </a:pPr>
                <a:r>
                  <a:rPr b="1">
                    <a:solidFill>
                      <a:srgbClr val="05146C"/>
                    </a:solidFill>
                  </a:rPr>
                  <a:t>METHODOLOGIES to assess the Increase of Impacts</a:t>
                </a:r>
              </a:p>
            </p:txBody>
          </p:sp>
          <p:pic>
            <p:nvPicPr>
              <p:cNvPr id="508" name="Imatge" descr="Imatge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rcRect l="7901" t="38838" r="2656" b="16741"/>
              <a:stretch>
                <a:fillRect/>
              </a:stretch>
            </p:blipFill>
            <p:spPr>
              <a:xfrm>
                <a:off x="990526" y="1484723"/>
                <a:ext cx="1767904" cy="12239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510" name="Fletxa"/>
            <p:cNvSpPr/>
            <p:nvPr/>
          </p:nvSpPr>
          <p:spPr>
            <a:xfrm>
              <a:off x="0" y="1048566"/>
              <a:ext cx="587478" cy="690748"/>
            </a:xfrm>
            <a:prstGeom prst="rightArrow">
              <a:avLst>
                <a:gd name="adj1" fmla="val 28876"/>
                <a:gd name="adj2" fmla="val 72092"/>
              </a:avLst>
            </a:prstGeom>
            <a:solidFill>
              <a:srgbClr val="EE220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512" name="Define a set of Climatic Indicators related to the variables triggering the different hazards…"/>
          <p:cNvSpPr txBox="1"/>
          <p:nvPr/>
        </p:nvSpPr>
        <p:spPr>
          <a:xfrm>
            <a:off x="712578" y="3583121"/>
            <a:ext cx="4793602" cy="3092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258984" indent="-252000" defTabSz="457200">
              <a:spcBef>
                <a:spcPts val="700"/>
              </a:spcBef>
              <a:buSzPct val="85000"/>
              <a:buBlip>
                <a:blip r:embed="rId5"/>
              </a:buBlip>
              <a:defRPr sz="1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Define a set of Climatic Indicators related to the variables triggering the different hazards</a:t>
            </a:r>
          </a:p>
          <a:p>
            <a:pPr marL="258984" indent="-252000" defTabSz="457200">
              <a:spcBef>
                <a:spcPts val="700"/>
              </a:spcBef>
              <a:buSzPct val="85000"/>
              <a:buBlip>
                <a:blip r:embed="rId5"/>
              </a:buBlip>
              <a:defRPr sz="1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 able to calculate them in the PAST</a:t>
            </a:r>
          </a:p>
          <a:p>
            <a:pPr marL="258984" indent="-252000" defTabSz="457200">
              <a:spcBef>
                <a:spcPts val="700"/>
              </a:spcBef>
              <a:buSzPct val="85000"/>
              <a:buBlip>
                <a:blip r:embed="rId5"/>
              </a:buBlip>
              <a:defRPr sz="1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And in the FUTURE (projections)</a:t>
            </a:r>
          </a:p>
          <a:p>
            <a:pPr marL="258984" indent="-252000" defTabSz="457200">
              <a:spcBef>
                <a:spcPts val="700"/>
              </a:spcBef>
              <a:buSzPct val="85000"/>
              <a:buBlip>
                <a:blip r:embed="rId5"/>
              </a:buBlip>
              <a:defRPr sz="1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Pre-calculate these Indicators thoroughly =&gt; </a:t>
            </a:r>
            <a:r>
              <a:rPr b="1"/>
              <a:t>NON BIASED projections</a:t>
            </a:r>
          </a:p>
          <a:p>
            <a:pPr marL="258984" indent="-252000" defTabSz="457200">
              <a:spcBef>
                <a:spcPts val="700"/>
              </a:spcBef>
              <a:buSzPct val="85000"/>
              <a:buBlip>
                <a:blip r:embed="rId5"/>
              </a:buBlip>
              <a:defRPr sz="1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 able to easy extract and represent them at any location </a:t>
            </a:r>
          </a:p>
        </p:txBody>
      </p:sp>
      <p:sp>
        <p:nvSpPr>
          <p:cNvPr id="513" name="FOR ANY HAZARD"/>
          <p:cNvSpPr/>
          <p:nvPr/>
        </p:nvSpPr>
        <p:spPr>
          <a:xfrm rot="16200000">
            <a:off x="-1210045" y="4752541"/>
            <a:ext cx="3208066" cy="599082"/>
          </a:xfrm>
          <a:prstGeom prst="roundRect">
            <a:avLst>
              <a:gd name="adj" fmla="val 21220"/>
            </a:avLst>
          </a:prstGeom>
          <a:solidFill>
            <a:srgbClr val="FF7E79">
              <a:alpha val="50000"/>
            </a:srgbClr>
          </a:solidFill>
          <a:ln w="38100">
            <a:solidFill>
              <a:srgbClr val="09146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1pPr indent="6984" algn="ctr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 b="0">
                <a:solidFill>
                  <a:srgbClr val="323081"/>
                </a:solidFill>
              </a:defRPr>
            </a:pPr>
            <a:r>
              <a:rPr b="1">
                <a:solidFill>
                  <a:srgbClr val="05146C"/>
                </a:solidFill>
              </a:rPr>
              <a:t>FOR ANY HAZARD</a:t>
            </a:r>
          </a:p>
        </p:txBody>
      </p:sp>
      <p:grpSp>
        <p:nvGrpSpPr>
          <p:cNvPr id="519" name="Agrupar"/>
          <p:cNvGrpSpPr/>
          <p:nvPr/>
        </p:nvGrpSpPr>
        <p:grpSpPr>
          <a:xfrm>
            <a:off x="5160523" y="3287548"/>
            <a:ext cx="7063008" cy="1955934"/>
            <a:chOff x="0" y="0"/>
            <a:chExt cx="7063007" cy="1955933"/>
          </a:xfrm>
        </p:grpSpPr>
        <p:pic>
          <p:nvPicPr>
            <p:cNvPr id="514" name="Captura de pantalla 2023-05-04 a les 11.41.17.jpeg" descr="Captura de pantalla 2023-05-04 a les 11.41.17.jpeg"/>
            <p:cNvPicPr>
              <a:picLocks noChangeAspect="1"/>
            </p:cNvPicPr>
            <p:nvPr/>
          </p:nvPicPr>
          <p:blipFill>
            <a:blip r:embed="rId6">
              <a:extLst/>
            </a:blip>
            <a:srcRect b="18763"/>
            <a:stretch>
              <a:fillRect/>
            </a:stretch>
          </p:blipFill>
          <p:spPr>
            <a:xfrm>
              <a:off x="3773678" y="0"/>
              <a:ext cx="3289330" cy="1955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15" name="Fletxa"/>
            <p:cNvSpPr/>
            <p:nvPr/>
          </p:nvSpPr>
          <p:spPr>
            <a:xfrm>
              <a:off x="0" y="590018"/>
              <a:ext cx="836028" cy="401171"/>
            </a:xfrm>
            <a:prstGeom prst="rightArrow">
              <a:avLst>
                <a:gd name="adj1" fmla="val 36324"/>
                <a:gd name="adj2" fmla="val 105788"/>
              </a:avLst>
            </a:prstGeom>
            <a:solidFill>
              <a:srgbClr val="12197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6" name="Rectangle arrodonit"/>
            <p:cNvSpPr/>
            <p:nvPr/>
          </p:nvSpPr>
          <p:spPr>
            <a:xfrm>
              <a:off x="912649" y="372188"/>
              <a:ext cx="2429499" cy="1043906"/>
            </a:xfrm>
            <a:prstGeom prst="roundRect">
              <a:avLst>
                <a:gd name="adj" fmla="val 29502"/>
              </a:avLst>
            </a:prstGeom>
            <a:solidFill>
              <a:srgbClr val="56C1FF">
                <a:alpha val="35640"/>
              </a:srgbClr>
            </a:solidFill>
            <a:ln w="25400" cap="flat">
              <a:solidFill>
                <a:srgbClr val="091468">
                  <a:alpha val="35640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17" name="PAST"/>
            <p:cNvSpPr/>
            <p:nvPr/>
          </p:nvSpPr>
          <p:spPr>
            <a:xfrm>
              <a:off x="1679964" y="59001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indent="6984" defTabSz="457200">
                <a:defRPr sz="2400" b="1">
                  <a:solidFill>
                    <a:srgbClr val="05146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>
                <a:defRPr b="0">
                  <a:solidFill>
                    <a:srgbClr val="323081"/>
                  </a:solidFill>
                </a:defRPr>
              </a:pPr>
              <a:r>
                <a:rPr b="1">
                  <a:solidFill>
                    <a:srgbClr val="05146C"/>
                  </a:solidFill>
                </a:rPr>
                <a:t>PAST</a:t>
              </a:r>
            </a:p>
          </p:txBody>
        </p:sp>
        <p:sp>
          <p:nvSpPr>
            <p:cNvPr id="518" name="ERA5 reanalysis"/>
            <p:cNvSpPr/>
            <p:nvPr/>
          </p:nvSpPr>
          <p:spPr>
            <a:xfrm>
              <a:off x="899949" y="1014019"/>
              <a:ext cx="238290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marL="258984" indent="-252000" defTabSz="457200">
                <a:spcBef>
                  <a:spcPts val="700"/>
                </a:spcBef>
                <a:buSzPct val="85000"/>
                <a:buBlip>
                  <a:blip r:embed="rId5"/>
                </a:buBlip>
                <a:defRPr sz="19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ERA5 reanalysis</a:t>
              </a:r>
            </a:p>
          </p:txBody>
        </p:sp>
      </p:grpSp>
      <p:grpSp>
        <p:nvGrpSpPr>
          <p:cNvPr id="526" name="Agrupar"/>
          <p:cNvGrpSpPr/>
          <p:nvPr/>
        </p:nvGrpSpPr>
        <p:grpSpPr>
          <a:xfrm>
            <a:off x="5208869" y="5155644"/>
            <a:ext cx="7059449" cy="1742174"/>
            <a:chOff x="0" y="0"/>
            <a:chExt cx="7059448" cy="1742172"/>
          </a:xfrm>
        </p:grpSpPr>
        <p:pic>
          <p:nvPicPr>
            <p:cNvPr id="520" name="Future-t may &gt;25.jpeg" descr="Future-t may &gt;25.jpeg"/>
            <p:cNvPicPr>
              <a:picLocks noChangeAspect="1"/>
            </p:cNvPicPr>
            <p:nvPr/>
          </p:nvPicPr>
          <p:blipFill>
            <a:blip r:embed="rId7">
              <a:extLst/>
            </a:blip>
            <a:srcRect b="24806"/>
            <a:stretch>
              <a:fillRect/>
            </a:stretch>
          </p:blipFill>
          <p:spPr>
            <a:xfrm>
              <a:off x="3341452" y="0"/>
              <a:ext cx="3717997" cy="17421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1" name="Fletxa"/>
            <p:cNvSpPr/>
            <p:nvPr/>
          </p:nvSpPr>
          <p:spPr>
            <a:xfrm>
              <a:off x="0" y="670555"/>
              <a:ext cx="836028" cy="401171"/>
            </a:xfrm>
            <a:prstGeom prst="rightArrow">
              <a:avLst>
                <a:gd name="adj1" fmla="val 36324"/>
                <a:gd name="adj2" fmla="val 105788"/>
              </a:avLst>
            </a:prstGeom>
            <a:solidFill>
              <a:srgbClr val="12197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grpSp>
          <p:nvGrpSpPr>
            <p:cNvPr id="525" name="Agrupar"/>
            <p:cNvGrpSpPr/>
            <p:nvPr/>
          </p:nvGrpSpPr>
          <p:grpSpPr>
            <a:xfrm>
              <a:off x="836027" y="167456"/>
              <a:ext cx="2600681" cy="1407370"/>
              <a:chOff x="0" y="0"/>
              <a:chExt cx="2600680" cy="1407368"/>
            </a:xfrm>
          </p:grpSpPr>
          <p:sp>
            <p:nvSpPr>
              <p:cNvPr id="522" name="Rectangle arrodonit"/>
              <p:cNvSpPr/>
              <p:nvPr/>
            </p:nvSpPr>
            <p:spPr>
              <a:xfrm>
                <a:off x="51196" y="0"/>
                <a:ext cx="2528313" cy="1388084"/>
              </a:xfrm>
              <a:prstGeom prst="roundRect">
                <a:avLst>
                  <a:gd name="adj" fmla="val 20528"/>
                </a:avLst>
              </a:prstGeom>
              <a:solidFill>
                <a:srgbClr val="88FA4E">
                  <a:alpha val="35640"/>
                </a:srgbClr>
              </a:solidFill>
              <a:ln w="25400" cap="flat">
                <a:solidFill>
                  <a:srgbClr val="091468">
                    <a:alpha val="3564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23" name="Agrupar"/>
              <p:cNvSpPr txBox="1"/>
              <p:nvPr/>
            </p:nvSpPr>
            <p:spPr>
              <a:xfrm>
                <a:off x="391575" y="3332"/>
                <a:ext cx="1460578" cy="4984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indent="6984" defTabSz="457200">
                  <a:defRPr sz="2600" b="1">
                    <a:solidFill>
                      <a:srgbClr val="05146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>
                  <a:defRPr b="0">
                    <a:solidFill>
                      <a:srgbClr val="323081"/>
                    </a:solidFill>
                  </a:defRPr>
                </a:pPr>
                <a:r>
                  <a:rPr b="1">
                    <a:solidFill>
                      <a:srgbClr val="05146C"/>
                    </a:solidFill>
                  </a:rPr>
                  <a:t>FUTURE</a:t>
                </a:r>
              </a:p>
            </p:txBody>
          </p:sp>
          <p:sp>
            <p:nvSpPr>
              <p:cNvPr id="524" name="NON-BIASED EURO-CORDEX dataset on different RCPs"/>
              <p:cNvSpPr txBox="1"/>
              <p:nvPr/>
            </p:nvSpPr>
            <p:spPr>
              <a:xfrm>
                <a:off x="0" y="398480"/>
                <a:ext cx="2600681" cy="10088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marL="258984" indent="-251999" defTabSz="457200">
                  <a:spcBef>
                    <a:spcPts val="700"/>
                  </a:spcBef>
                  <a:buSzPct val="85000"/>
                  <a:buBlip>
                    <a:blip r:embed="rId5"/>
                  </a:buBlip>
                  <a:defRPr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NON-BIASED EURO-CORDEX dataset on different RCPs</a:t>
                </a:r>
              </a:p>
            </p:txBody>
          </p:sp>
        </p:grpSp>
      </p:grpSp>
      <p:pic>
        <p:nvPicPr>
          <p:cNvPr id="527" name="Climaax_logo_TR.png" descr="Climaax_logo_TR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331486" y="-52301"/>
            <a:ext cx="1529029" cy="5304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" grpId="2" animBg="1" advAuto="0"/>
      <p:bldP spid="511" grpId="1" animBg="1" advAuto="0"/>
      <p:bldP spid="512" grpId="3" animBg="1" advAuto="0"/>
      <p:bldP spid="519" grpId="4" animBg="1" advAuto="0"/>
      <p:bldP spid="526" grpId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Screenshot 2023-09-25 at 12.45.43.png" descr="Screenshot 2023-09-25 at 12.45.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5884" y="869729"/>
            <a:ext cx="4121278" cy="3493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0" name="tall.pdf" descr="tall.pdf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400000" flipH="1">
            <a:off x="-2490451" y="2781482"/>
            <a:ext cx="5610889" cy="1205722"/>
          </a:xfrm>
          <a:prstGeom prst="rect">
            <a:avLst/>
          </a:prstGeom>
          <a:ln w="12700">
            <a:miter lim="400000"/>
          </a:ln>
          <a:effectLst>
            <a:outerShdw blurRad="88900" dist="508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53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743986" y="6423126"/>
            <a:ext cx="162358" cy="2615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532" name="Avinguda_Europa1.jpg" descr="Avinguda_Europa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0624" y="1295390"/>
            <a:ext cx="3941034" cy="221683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533" name="T &gt; 10 years"/>
          <p:cNvSpPr txBox="1"/>
          <p:nvPr/>
        </p:nvSpPr>
        <p:spPr>
          <a:xfrm>
            <a:off x="860320" y="691276"/>
            <a:ext cx="1483722" cy="356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>
            <a:spAutoFit/>
          </a:bodyPr>
          <a:lstStyle>
            <a:lvl1pPr defTabSz="410765"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 &gt; 10 years</a:t>
            </a:r>
          </a:p>
        </p:txBody>
      </p:sp>
      <p:grpSp>
        <p:nvGrpSpPr>
          <p:cNvPr id="536" name="Agrupar"/>
          <p:cNvGrpSpPr/>
          <p:nvPr/>
        </p:nvGrpSpPr>
        <p:grpSpPr>
          <a:xfrm>
            <a:off x="808684" y="907059"/>
            <a:ext cx="1483722" cy="903207"/>
            <a:chOff x="0" y="0"/>
            <a:chExt cx="1483721" cy="903206"/>
          </a:xfrm>
        </p:grpSpPr>
        <p:sp>
          <p:nvSpPr>
            <p:cNvPr id="534" name="Rectangle"/>
            <p:cNvSpPr/>
            <p:nvPr/>
          </p:nvSpPr>
          <p:spPr>
            <a:xfrm>
              <a:off x="3767" y="172278"/>
              <a:ext cx="1476188" cy="558651"/>
            </a:xfrm>
            <a:prstGeom prst="rect">
              <a:avLst/>
            </a:prstGeom>
            <a:solidFill>
              <a:srgbClr val="0076BA"/>
            </a:solidFill>
            <a:ln w="25400" cap="flat">
              <a:solidFill>
                <a:srgbClr val="004D8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algn="ctr" defTabSz="410765">
                <a:defRPr sz="1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35" name="30…"/>
            <p:cNvSpPr txBox="1"/>
            <p:nvPr/>
          </p:nvSpPr>
          <p:spPr>
            <a:xfrm>
              <a:off x="0" y="0"/>
              <a:ext cx="1483722" cy="903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8" tIns="35718" rIns="35718" bIns="35718" numCol="1" anchor="ctr">
              <a:noAutofit/>
            </a:bodyPr>
            <a:lstStyle/>
            <a:p>
              <a:pPr lvl="1" indent="0" algn="ctr" defTabSz="410765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1800"/>
                <a:t>30 </a:t>
              </a:r>
            </a:p>
            <a:p>
              <a:pPr lvl="1" indent="0" algn="ctr" defTabSz="410765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1800"/>
                <a:t>mm/ 30 min</a:t>
              </a:r>
              <a:r>
                <a:t> </a:t>
              </a:r>
            </a:p>
          </p:txBody>
        </p:sp>
      </p:grpSp>
      <p:sp>
        <p:nvSpPr>
          <p:cNvPr id="537" name="High Intensity Rainfall Floods"/>
          <p:cNvSpPr txBox="1">
            <a:spLocks noGrp="1"/>
          </p:cNvSpPr>
          <p:nvPr>
            <p:ph type="title"/>
          </p:nvPr>
        </p:nvSpPr>
        <p:spPr>
          <a:xfrm>
            <a:off x="122962" y="4238"/>
            <a:ext cx="11840923" cy="568129"/>
          </a:xfrm>
          <a:prstGeom prst="rect">
            <a:avLst/>
          </a:prstGeom>
        </p:spPr>
        <p:txBody>
          <a:bodyPr/>
          <a:lstStyle>
            <a:lvl1pPr defTabSz="743693">
              <a:defRPr sz="3416" spc="-68"/>
            </a:lvl1pPr>
          </a:lstStyle>
          <a:p>
            <a:r>
              <a:t>High Intensity Rainfall Floods</a:t>
            </a:r>
          </a:p>
        </p:txBody>
      </p:sp>
      <p:grpSp>
        <p:nvGrpSpPr>
          <p:cNvPr id="540" name="Agrupar"/>
          <p:cNvGrpSpPr/>
          <p:nvPr/>
        </p:nvGrpSpPr>
        <p:grpSpPr>
          <a:xfrm>
            <a:off x="5322079" y="1581577"/>
            <a:ext cx="1998178" cy="1865575"/>
            <a:chOff x="0" y="0"/>
            <a:chExt cx="1998177" cy="1865574"/>
          </a:xfrm>
        </p:grpSpPr>
        <p:pic>
          <p:nvPicPr>
            <p:cNvPr id="538" name="arrow.png" descr="arrow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 flipH="1">
              <a:off x="0" y="0"/>
              <a:ext cx="1346619" cy="13466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39" name="T &gt; 2 years"/>
            <p:cNvSpPr txBox="1"/>
            <p:nvPr/>
          </p:nvSpPr>
          <p:spPr>
            <a:xfrm>
              <a:off x="374178" y="1508667"/>
              <a:ext cx="1624000" cy="356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>
              <a:lvl1pPr defTabSz="410765">
                <a:defRPr b="1">
                  <a:solidFill>
                    <a:srgbClr val="EE220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T &gt; 2 years</a:t>
              </a:r>
            </a:p>
          </p:txBody>
        </p:sp>
      </p:grpSp>
      <p:grpSp>
        <p:nvGrpSpPr>
          <p:cNvPr id="543" name="Agrupar"/>
          <p:cNvGrpSpPr/>
          <p:nvPr/>
        </p:nvGrpSpPr>
        <p:grpSpPr>
          <a:xfrm>
            <a:off x="5620367" y="3292805"/>
            <a:ext cx="1483722" cy="903207"/>
            <a:chOff x="0" y="0"/>
            <a:chExt cx="1483721" cy="903206"/>
          </a:xfrm>
        </p:grpSpPr>
        <p:sp>
          <p:nvSpPr>
            <p:cNvPr id="541" name="Rectangle"/>
            <p:cNvSpPr/>
            <p:nvPr/>
          </p:nvSpPr>
          <p:spPr>
            <a:xfrm>
              <a:off x="3767" y="172278"/>
              <a:ext cx="1476188" cy="558651"/>
            </a:xfrm>
            <a:prstGeom prst="rect">
              <a:avLst/>
            </a:prstGeom>
            <a:solidFill>
              <a:srgbClr val="0076BA"/>
            </a:solidFill>
            <a:ln w="25400" cap="flat">
              <a:solidFill>
                <a:srgbClr val="004D8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algn="ctr" defTabSz="410765">
                <a:defRPr sz="1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2" name="30…"/>
            <p:cNvSpPr txBox="1"/>
            <p:nvPr/>
          </p:nvSpPr>
          <p:spPr>
            <a:xfrm>
              <a:off x="0" y="0"/>
              <a:ext cx="1483722" cy="903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8" tIns="35718" rIns="35718" bIns="35718" numCol="1" anchor="ctr">
              <a:noAutofit/>
            </a:bodyPr>
            <a:lstStyle/>
            <a:p>
              <a:pPr lvl="1" indent="0" algn="ctr" defTabSz="410765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1800"/>
                <a:t>30 </a:t>
              </a:r>
            </a:p>
            <a:p>
              <a:pPr lvl="1" indent="0" algn="ctr" defTabSz="410765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1800"/>
                <a:t>mm/ 30 min</a:t>
              </a:r>
              <a:r>
                <a:t> </a:t>
              </a:r>
            </a:p>
          </p:txBody>
        </p:sp>
      </p:grpSp>
      <p:grpSp>
        <p:nvGrpSpPr>
          <p:cNvPr id="547" name="Agrupar"/>
          <p:cNvGrpSpPr/>
          <p:nvPr/>
        </p:nvGrpSpPr>
        <p:grpSpPr>
          <a:xfrm>
            <a:off x="9996620" y="1581577"/>
            <a:ext cx="2149219" cy="608338"/>
            <a:chOff x="0" y="460234"/>
            <a:chExt cx="2149217" cy="608337"/>
          </a:xfrm>
        </p:grpSpPr>
        <p:sp>
          <p:nvSpPr>
            <p:cNvPr id="544" name="Línia"/>
            <p:cNvSpPr/>
            <p:nvPr/>
          </p:nvSpPr>
          <p:spPr>
            <a:xfrm>
              <a:off x="0" y="1023283"/>
              <a:ext cx="50960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1219169">
                <a:defRPr sz="12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545" name="Cercle"/>
            <p:cNvSpPr/>
            <p:nvPr/>
          </p:nvSpPr>
          <p:spPr>
            <a:xfrm>
              <a:off x="544578" y="990898"/>
              <a:ext cx="77675" cy="77675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EE220C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>
                <a:defRPr sz="16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46" name="Same intensity but more frequent"/>
            <p:cNvSpPr/>
            <p:nvPr/>
          </p:nvSpPr>
          <p:spPr>
            <a:xfrm>
              <a:off x="509600" y="460234"/>
              <a:ext cx="163961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defTabSz="412750">
                <a:defRPr b="1">
                  <a:solidFill>
                    <a:srgbClr val="EE220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Same intensity but more frequent</a:t>
              </a:r>
            </a:p>
          </p:txBody>
        </p:sp>
      </p:grpSp>
      <p:sp>
        <p:nvSpPr>
          <p:cNvPr id="548" name="Agrupar"/>
          <p:cNvSpPr txBox="1"/>
          <p:nvPr/>
        </p:nvSpPr>
        <p:spPr>
          <a:xfrm>
            <a:off x="4421819" y="-630563"/>
            <a:ext cx="8302873" cy="183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/>
          <a:lstStyle/>
          <a:p>
            <a:pPr algn="ctr" defTabSz="1219169">
              <a:lnSpc>
                <a:spcPct val="90000"/>
              </a:lnSpc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 we manage the expected </a:t>
            </a:r>
          </a:p>
          <a:p>
            <a:pPr algn="ctr" defTabSz="1219169">
              <a:lnSpc>
                <a:spcPct val="90000"/>
              </a:lnSpc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>
                <a:solidFill>
                  <a:srgbClr val="EE220C"/>
                </a:solidFill>
              </a:rPr>
              <a:t>change in frequency and magnitude?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00"/>
                            </p:stCondLst>
                            <p:childTnLst>
                              <p:par>
                                <p:cTn id="17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" grpId="1" animBg="1" advAuto="0"/>
      <p:bldP spid="540" grpId="3" animBg="1" advAuto="0"/>
      <p:bldP spid="543" grpId="4" animBg="1" advAuto="0"/>
      <p:bldP spid="547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Screenshot 2023-09-25 at 12.45.43.png" descr="Screenshot 2023-09-25 at 12.45.4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25884" y="869729"/>
            <a:ext cx="4121278" cy="3493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551" name="tall.pdf" descr="tall.pdf"/>
          <p:cNvPicPr>
            <a:picLocks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5400000" flipH="1">
            <a:off x="-2490451" y="2781482"/>
            <a:ext cx="5610889" cy="1205722"/>
          </a:xfrm>
          <a:prstGeom prst="rect">
            <a:avLst/>
          </a:prstGeom>
          <a:ln w="12700">
            <a:miter lim="400000"/>
          </a:ln>
          <a:effectLst>
            <a:outerShdw blurRad="88900" dist="508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55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743986" y="6423126"/>
            <a:ext cx="162358" cy="2615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553" name="Avinguda_Europa1.jpg" descr="Avinguda_Europa1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10624" y="1295390"/>
            <a:ext cx="3941034" cy="221683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554" name="T &gt; 10 years"/>
          <p:cNvSpPr txBox="1"/>
          <p:nvPr/>
        </p:nvSpPr>
        <p:spPr>
          <a:xfrm>
            <a:off x="860320" y="691276"/>
            <a:ext cx="1483722" cy="356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>
            <a:spAutoFit/>
          </a:bodyPr>
          <a:lstStyle>
            <a:lvl1pPr defTabSz="410765"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 &gt; 10 years</a:t>
            </a:r>
          </a:p>
        </p:txBody>
      </p:sp>
      <p:grpSp>
        <p:nvGrpSpPr>
          <p:cNvPr id="557" name="Agrupar"/>
          <p:cNvGrpSpPr/>
          <p:nvPr/>
        </p:nvGrpSpPr>
        <p:grpSpPr>
          <a:xfrm>
            <a:off x="808684" y="907059"/>
            <a:ext cx="1483722" cy="903207"/>
            <a:chOff x="0" y="0"/>
            <a:chExt cx="1483721" cy="903206"/>
          </a:xfrm>
        </p:grpSpPr>
        <p:sp>
          <p:nvSpPr>
            <p:cNvPr id="555" name="Rectangle"/>
            <p:cNvSpPr/>
            <p:nvPr/>
          </p:nvSpPr>
          <p:spPr>
            <a:xfrm>
              <a:off x="3767" y="172278"/>
              <a:ext cx="1476188" cy="558651"/>
            </a:xfrm>
            <a:prstGeom prst="rect">
              <a:avLst/>
            </a:prstGeom>
            <a:solidFill>
              <a:srgbClr val="0076BA"/>
            </a:solidFill>
            <a:ln w="25400" cap="flat">
              <a:solidFill>
                <a:srgbClr val="004D8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algn="ctr" defTabSz="410765">
                <a:defRPr sz="1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56" name="30…"/>
            <p:cNvSpPr txBox="1"/>
            <p:nvPr/>
          </p:nvSpPr>
          <p:spPr>
            <a:xfrm>
              <a:off x="0" y="0"/>
              <a:ext cx="1483722" cy="903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8" tIns="35718" rIns="35718" bIns="35718" numCol="1" anchor="ctr">
              <a:noAutofit/>
            </a:bodyPr>
            <a:lstStyle/>
            <a:p>
              <a:pPr lvl="1" indent="0" algn="ctr" defTabSz="410765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1800"/>
                <a:t>30 </a:t>
              </a:r>
            </a:p>
            <a:p>
              <a:pPr lvl="1" indent="0" algn="ctr" defTabSz="410765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1800"/>
                <a:t>mm/ 30 min</a:t>
              </a:r>
              <a:r>
                <a:t> </a:t>
              </a:r>
            </a:p>
          </p:txBody>
        </p:sp>
      </p:grpSp>
      <p:sp>
        <p:nvSpPr>
          <p:cNvPr id="558" name="High Intensity Rainfall Floods"/>
          <p:cNvSpPr txBox="1">
            <a:spLocks noGrp="1"/>
          </p:cNvSpPr>
          <p:nvPr>
            <p:ph type="title"/>
          </p:nvPr>
        </p:nvSpPr>
        <p:spPr>
          <a:xfrm>
            <a:off x="122962" y="4238"/>
            <a:ext cx="11840923" cy="568129"/>
          </a:xfrm>
          <a:prstGeom prst="rect">
            <a:avLst/>
          </a:prstGeom>
        </p:spPr>
        <p:txBody>
          <a:bodyPr/>
          <a:lstStyle>
            <a:lvl1pPr defTabSz="743693">
              <a:defRPr sz="3416" spc="-68"/>
            </a:lvl1pPr>
          </a:lstStyle>
          <a:p>
            <a:r>
              <a:t>High Intensity Rainfall Floods</a:t>
            </a:r>
          </a:p>
        </p:txBody>
      </p:sp>
      <p:pic>
        <p:nvPicPr>
          <p:cNvPr id="559" name="Agrupar" descr="Agrupar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flipH="1">
            <a:off x="5322079" y="1581577"/>
            <a:ext cx="1346620" cy="13466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12594.jpeg" descr="12594.jpeg"/>
          <p:cNvPicPr>
            <a:picLocks noChangeAspect="1"/>
          </p:cNvPicPr>
          <p:nvPr/>
        </p:nvPicPr>
        <p:blipFill>
          <a:blip r:embed="rId8">
            <a:extLst/>
          </a:blip>
          <a:srcRect/>
          <a:stretch>
            <a:fillRect/>
          </a:stretch>
        </p:blipFill>
        <p:spPr>
          <a:xfrm>
            <a:off x="1013866" y="4358406"/>
            <a:ext cx="3251227" cy="1825023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561" name="y2mate.com - la_zona_industrial_de_blanes_quedo_inundada_5UbJIXja_og_360p.mp4" descr="y2mate.com - la_zona_industrial_de_blanes_quedo_inundada_5UbJIXja_og_360p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3989134" y="3943252"/>
            <a:ext cx="4108578" cy="225971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562" name="llevantada_14g.jpg" descr="llevantada_14g.jp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7869622" y="4613373"/>
            <a:ext cx="2794611" cy="157006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564" name="Línia"/>
          <p:cNvSpPr/>
          <p:nvPr/>
        </p:nvSpPr>
        <p:spPr>
          <a:xfrm>
            <a:off x="9996620" y="2144626"/>
            <a:ext cx="509602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pPr algn="ctr" defTabSz="1219169">
              <a:defRPr sz="12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565" name="Cercle"/>
          <p:cNvSpPr/>
          <p:nvPr/>
        </p:nvSpPr>
        <p:spPr>
          <a:xfrm>
            <a:off x="10541199" y="2112241"/>
            <a:ext cx="77675" cy="7767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E220C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66" name="Same frequency but more intense"/>
          <p:cNvSpPr txBox="1"/>
          <p:nvPr/>
        </p:nvSpPr>
        <p:spPr>
          <a:xfrm>
            <a:off x="10005197" y="692919"/>
            <a:ext cx="1639618" cy="920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412750">
              <a:defRPr b="1">
                <a:solidFill>
                  <a:srgbClr val="EE220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Same frequency but more intense</a:t>
            </a:r>
          </a:p>
        </p:txBody>
      </p:sp>
      <p:grpSp>
        <p:nvGrpSpPr>
          <p:cNvPr id="569" name="Agrupar"/>
          <p:cNvGrpSpPr/>
          <p:nvPr/>
        </p:nvGrpSpPr>
        <p:grpSpPr>
          <a:xfrm>
            <a:off x="9927524" y="1594339"/>
            <a:ext cx="77675" cy="501262"/>
            <a:chOff x="0" y="0"/>
            <a:chExt cx="77673" cy="501261"/>
          </a:xfrm>
        </p:grpSpPr>
        <p:sp>
          <p:nvSpPr>
            <p:cNvPr id="567" name="Línia"/>
            <p:cNvSpPr/>
            <p:nvPr/>
          </p:nvSpPr>
          <p:spPr>
            <a:xfrm flipV="1">
              <a:off x="38837" y="93274"/>
              <a:ext cx="1" cy="40798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1219169">
                <a:defRPr sz="1200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568" name="Cercle"/>
            <p:cNvSpPr/>
            <p:nvPr/>
          </p:nvSpPr>
          <p:spPr>
            <a:xfrm>
              <a:off x="0" y="0"/>
              <a:ext cx="77674" cy="77674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EE220C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>
                <a:defRPr sz="16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570" name="Agrupar"/>
          <p:cNvSpPr txBox="1"/>
          <p:nvPr/>
        </p:nvSpPr>
        <p:spPr>
          <a:xfrm>
            <a:off x="4421819" y="-630563"/>
            <a:ext cx="8302873" cy="183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/>
          <a:lstStyle/>
          <a:p>
            <a:pPr algn="ctr" defTabSz="1219169">
              <a:lnSpc>
                <a:spcPct val="90000"/>
              </a:lnSpc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 we manage the expected </a:t>
            </a:r>
          </a:p>
          <a:p>
            <a:pPr algn="ctr" defTabSz="1219169">
              <a:lnSpc>
                <a:spcPct val="90000"/>
              </a:lnSpc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>
                <a:solidFill>
                  <a:srgbClr val="EE220C"/>
                </a:solidFill>
              </a:rPr>
              <a:t>change in frequency and magnitude?</a:t>
            </a:r>
          </a:p>
        </p:txBody>
      </p:sp>
      <p:grpSp>
        <p:nvGrpSpPr>
          <p:cNvPr id="575" name="Agrupar"/>
          <p:cNvGrpSpPr/>
          <p:nvPr/>
        </p:nvGrpSpPr>
        <p:grpSpPr>
          <a:xfrm>
            <a:off x="5620367" y="3090244"/>
            <a:ext cx="1633190" cy="1105768"/>
            <a:chOff x="0" y="-184"/>
            <a:chExt cx="1633189" cy="1105766"/>
          </a:xfrm>
        </p:grpSpPr>
        <p:sp>
          <p:nvSpPr>
            <p:cNvPr id="571" name="T &gt; 10 years"/>
            <p:cNvSpPr txBox="1"/>
            <p:nvPr/>
          </p:nvSpPr>
          <p:spPr>
            <a:xfrm>
              <a:off x="9190" y="-185"/>
              <a:ext cx="1624000" cy="356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>
              <a:lvl1pPr defTabSz="410765">
                <a:defRPr b="1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T &gt; 10 years</a:t>
              </a:r>
            </a:p>
          </p:txBody>
        </p:sp>
        <p:grpSp>
          <p:nvGrpSpPr>
            <p:cNvPr id="574" name="Agrupar"/>
            <p:cNvGrpSpPr/>
            <p:nvPr/>
          </p:nvGrpSpPr>
          <p:grpSpPr>
            <a:xfrm>
              <a:off x="0" y="202375"/>
              <a:ext cx="1483722" cy="903208"/>
              <a:chOff x="0" y="0"/>
              <a:chExt cx="1483721" cy="903206"/>
            </a:xfrm>
          </p:grpSpPr>
          <p:sp>
            <p:nvSpPr>
              <p:cNvPr id="572" name="Rectangle"/>
              <p:cNvSpPr/>
              <p:nvPr/>
            </p:nvSpPr>
            <p:spPr>
              <a:xfrm>
                <a:off x="3767" y="172278"/>
                <a:ext cx="1476188" cy="558651"/>
              </a:xfrm>
              <a:prstGeom prst="rect">
                <a:avLst/>
              </a:prstGeom>
              <a:solidFill>
                <a:srgbClr val="EE220C"/>
              </a:solidFill>
              <a:ln w="25400" cap="flat">
                <a:solidFill>
                  <a:srgbClr val="B51700"/>
                </a:solidFill>
                <a:prstDash val="solid"/>
                <a:miter lim="400000"/>
              </a:ln>
              <a:effectLst/>
            </p:spPr>
            <p:txBody>
              <a:bodyPr wrap="square" lIns="35718" tIns="35718" rIns="35718" bIns="35718" numCol="1" anchor="ctr">
                <a:noAutofit/>
              </a:bodyPr>
              <a:lstStyle/>
              <a:p>
                <a:pPr algn="ctr" defTabSz="410765">
                  <a:defRPr sz="14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73" name="45…"/>
              <p:cNvSpPr txBox="1"/>
              <p:nvPr/>
            </p:nvSpPr>
            <p:spPr>
              <a:xfrm>
                <a:off x="0" y="0"/>
                <a:ext cx="1483722" cy="9032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5718" tIns="35718" rIns="35718" bIns="35718" numCol="1" anchor="ctr">
                <a:noAutofit/>
              </a:bodyPr>
              <a:lstStyle/>
              <a:p>
                <a:pPr lvl="1" indent="0" algn="ctr" defTabSz="410765">
                  <a:defRPr sz="16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rPr sz="1800"/>
                  <a:t>45 </a:t>
                </a:r>
              </a:p>
              <a:p>
                <a:pPr lvl="1" indent="0" algn="ctr" defTabSz="410765">
                  <a:defRPr sz="1600" b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rPr sz="1800"/>
                  <a:t>mm/ 30 min</a:t>
                </a:r>
                <a:r>
                  <a:t> 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8111" fill="hold"/>
                                        <p:tgtEl>
                                          <p:spTgt spid="5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29" fill="hold" display="0">
                  <p:stCondLst>
                    <p:cond delay="indefinite"/>
                  </p:stCondLst>
                </p:cTn>
                <p:tgtEl>
                  <p:spTgt spid="561"/>
                </p:tgtEl>
              </p:cMediaNode>
            </p:video>
            <p:seq concurrent="1" prevAc="none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5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1"/>
                  </p:tgtEl>
                </p:cond>
              </p:nextCondLst>
            </p:seq>
          </p:childTnLst>
        </p:cTn>
      </p:par>
    </p:tnLst>
    <p:bldLst>
      <p:bldP spid="560" grpId="4" animBg="1" advAuto="0"/>
      <p:bldP spid="566" grpId="2" animBg="1" advAuto="0"/>
      <p:bldP spid="569" grpId="1" animBg="1" advAuto="0"/>
      <p:bldP spid="575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10618" y="6551012"/>
            <a:ext cx="181382" cy="248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578" name="VEGETATION"/>
          <p:cNvSpPr txBox="1"/>
          <p:nvPr/>
        </p:nvSpPr>
        <p:spPr>
          <a:xfrm>
            <a:off x="2887487" y="9069228"/>
            <a:ext cx="2175791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6984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VEGETATION</a:t>
            </a:r>
          </a:p>
        </p:txBody>
      </p:sp>
      <p:sp>
        <p:nvSpPr>
          <p:cNvPr id="579" name="EXPOSURE"/>
          <p:cNvSpPr/>
          <p:nvPr/>
        </p:nvSpPr>
        <p:spPr>
          <a:xfrm>
            <a:off x="134410" y="149662"/>
            <a:ext cx="2533743" cy="599082"/>
          </a:xfrm>
          <a:prstGeom prst="roundRect">
            <a:avLst>
              <a:gd name="adj" fmla="val 21220"/>
            </a:avLst>
          </a:prstGeom>
          <a:solidFill>
            <a:srgbClr val="FF7E79">
              <a:alpha val="50000"/>
            </a:srgbClr>
          </a:solidFill>
          <a:ln w="38100">
            <a:solidFill>
              <a:srgbClr val="09146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1pPr indent="6984" algn="ctr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EXPOSURE</a:t>
            </a:r>
          </a:p>
        </p:txBody>
      </p:sp>
      <p:grpSp>
        <p:nvGrpSpPr>
          <p:cNvPr id="584" name="Agrupar"/>
          <p:cNvGrpSpPr/>
          <p:nvPr/>
        </p:nvGrpSpPr>
        <p:grpSpPr>
          <a:xfrm>
            <a:off x="-64128" y="925522"/>
            <a:ext cx="6141079" cy="5625491"/>
            <a:chOff x="0" y="0"/>
            <a:chExt cx="6141078" cy="5625489"/>
          </a:xfrm>
        </p:grpSpPr>
        <p:sp>
          <p:nvSpPr>
            <p:cNvPr id="580" name="Peseta IV / TRACE"/>
            <p:cNvSpPr txBox="1"/>
            <p:nvPr/>
          </p:nvSpPr>
          <p:spPr>
            <a:xfrm>
              <a:off x="2770380" y="0"/>
              <a:ext cx="3370699" cy="536522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091468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indent="6984" algn="ctr" defTabSz="457200">
                <a:defRPr sz="2600" b="1">
                  <a:solidFill>
                    <a:srgbClr val="05146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Peseta IV / TRACE</a:t>
              </a:r>
            </a:p>
          </p:txBody>
        </p:sp>
        <p:grpSp>
          <p:nvGrpSpPr>
            <p:cNvPr id="583" name="Agrupar"/>
            <p:cNvGrpSpPr/>
            <p:nvPr/>
          </p:nvGrpSpPr>
          <p:grpSpPr>
            <a:xfrm>
              <a:off x="0" y="970251"/>
              <a:ext cx="5903232" cy="4655239"/>
              <a:chOff x="0" y="414679"/>
              <a:chExt cx="5903231" cy="4655238"/>
            </a:xfrm>
          </p:grpSpPr>
          <p:pic>
            <p:nvPicPr>
              <p:cNvPr id="581" name="Imatge" descr="Imatge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rcRect t="7358"/>
              <a:stretch>
                <a:fillRect/>
              </a:stretch>
            </p:blipFill>
            <p:spPr>
              <a:xfrm>
                <a:off x="0" y="883556"/>
                <a:ext cx="5903232" cy="41863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582" name="EU Reference Scenario from LUISA modelling platform"/>
              <p:cNvSpPr/>
              <p:nvPr/>
            </p:nvSpPr>
            <p:spPr>
              <a:xfrm>
                <a:off x="219343" y="414679"/>
                <a:ext cx="5106533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indent="6984" defTabSz="457200">
                  <a:defRPr sz="2400" b="1">
                    <a:solidFill>
                      <a:srgbClr val="05146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EU Reference Scenario from LUISA modelling platform</a:t>
                </a:r>
              </a:p>
            </p:txBody>
          </p:sp>
        </p:grpSp>
      </p:grpSp>
      <p:pic>
        <p:nvPicPr>
          <p:cNvPr id="585" name="Imatge" descr="Imat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07626" y="1909124"/>
            <a:ext cx="5217887" cy="4890194"/>
          </a:xfrm>
          <a:prstGeom prst="rect">
            <a:avLst/>
          </a:prstGeom>
          <a:ln w="12700">
            <a:miter lim="400000"/>
          </a:ln>
        </p:spPr>
      </p:pic>
      <p:sp>
        <p:nvSpPr>
          <p:cNvPr id="586" name="Risk Data Hub"/>
          <p:cNvSpPr txBox="1"/>
          <p:nvPr/>
        </p:nvSpPr>
        <p:spPr>
          <a:xfrm>
            <a:off x="7827699" y="925522"/>
            <a:ext cx="3370699" cy="536523"/>
          </a:xfrm>
          <a:prstGeom prst="rect">
            <a:avLst/>
          </a:prstGeom>
          <a:solidFill>
            <a:srgbClr val="FFFFFF"/>
          </a:solidFill>
          <a:ln w="38100">
            <a:solidFill>
              <a:srgbClr val="09146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indent="6984" algn="ctr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Risk Data Hub</a:t>
            </a:r>
          </a:p>
        </p:txBody>
      </p:sp>
      <p:sp>
        <p:nvSpPr>
          <p:cNvPr id="587" name="NUTS-2 (population exposed)"/>
          <p:cNvSpPr txBox="1"/>
          <p:nvPr/>
        </p:nvSpPr>
        <p:spPr>
          <a:xfrm>
            <a:off x="6964641" y="5567537"/>
            <a:ext cx="3093416" cy="72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6984" defTabSz="457200">
              <a:defRPr sz="20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NUTS-2 (population exposed)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10618" y="6551012"/>
            <a:ext cx="181382" cy="248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590" name="VEGETATION"/>
          <p:cNvSpPr txBox="1"/>
          <p:nvPr/>
        </p:nvSpPr>
        <p:spPr>
          <a:xfrm>
            <a:off x="2887487" y="9069228"/>
            <a:ext cx="2175791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6984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VEGETATION</a:t>
            </a:r>
          </a:p>
        </p:txBody>
      </p:sp>
      <p:sp>
        <p:nvSpPr>
          <p:cNvPr id="591" name="Risk Data Hub"/>
          <p:cNvSpPr txBox="1"/>
          <p:nvPr/>
        </p:nvSpPr>
        <p:spPr>
          <a:xfrm>
            <a:off x="5206418" y="329351"/>
            <a:ext cx="3370698" cy="536523"/>
          </a:xfrm>
          <a:prstGeom prst="rect">
            <a:avLst/>
          </a:prstGeom>
          <a:solidFill>
            <a:srgbClr val="FFFFFF"/>
          </a:solidFill>
          <a:ln w="38100">
            <a:solidFill>
              <a:srgbClr val="09146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indent="6984" algn="ctr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Risk Data Hub</a:t>
            </a:r>
          </a:p>
        </p:txBody>
      </p:sp>
      <p:sp>
        <p:nvSpPr>
          <p:cNvPr id="592" name="VULNERABILITY"/>
          <p:cNvSpPr/>
          <p:nvPr/>
        </p:nvSpPr>
        <p:spPr>
          <a:xfrm>
            <a:off x="192161" y="153041"/>
            <a:ext cx="3099732" cy="599082"/>
          </a:xfrm>
          <a:prstGeom prst="roundRect">
            <a:avLst>
              <a:gd name="adj" fmla="val 21220"/>
            </a:avLst>
          </a:prstGeom>
          <a:solidFill>
            <a:srgbClr val="FF7E79">
              <a:alpha val="50000"/>
            </a:srgbClr>
          </a:solidFill>
          <a:ln w="38100">
            <a:solidFill>
              <a:srgbClr val="091468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1pPr indent="6984" algn="ctr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VULNERABILITY</a:t>
            </a:r>
          </a:p>
        </p:txBody>
      </p:sp>
      <p:pic>
        <p:nvPicPr>
          <p:cNvPr id="593" name="Imatge" descr="Imat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79085" y="1070758"/>
            <a:ext cx="6121538" cy="5604407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NUTS-2 (vulnerability index)"/>
          <p:cNvSpPr txBox="1"/>
          <p:nvPr/>
        </p:nvSpPr>
        <p:spPr>
          <a:xfrm>
            <a:off x="4119316" y="5552129"/>
            <a:ext cx="3408799" cy="904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6984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NUTS-2 (vulnerability index)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Rectangle 1"/>
          <p:cNvSpPr/>
          <p:nvPr/>
        </p:nvSpPr>
        <p:spPr>
          <a:xfrm>
            <a:off x="7034979" y="0"/>
            <a:ext cx="5157020" cy="5846323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6095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7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rcRect t="77704"/>
          <a:stretch>
            <a:fillRect/>
          </a:stretch>
        </p:blipFill>
        <p:spPr>
          <a:xfrm>
            <a:off x="7297991" y="189782"/>
            <a:ext cx="4675238" cy="5351257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Title 1"/>
          <p:cNvSpPr txBox="1"/>
          <p:nvPr/>
        </p:nvSpPr>
        <p:spPr>
          <a:xfrm>
            <a:off x="423957" y="543676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Requirements for a regional CRA</a:t>
            </a:r>
          </a:p>
        </p:txBody>
      </p:sp>
      <p:sp>
        <p:nvSpPr>
          <p:cNvPr id="599" name="Content Placeholder 12"/>
          <p:cNvSpPr txBox="1"/>
          <p:nvPr/>
        </p:nvSpPr>
        <p:spPr>
          <a:xfrm>
            <a:off x="574086" y="1235304"/>
            <a:ext cx="6207750" cy="439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t>Represent local characteristics (at high resolution)</a:t>
            </a:r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endParaRPr/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t>Represent local climate variability</a:t>
            </a:r>
          </a:p>
          <a:p>
            <a:pPr marL="666890" lvl="1" indent="-342890">
              <a:buSzPct val="100000"/>
              <a:buFont typeface="Arial"/>
              <a:buChar char="•"/>
              <a:defRPr sz="2400" i="1">
                <a:latin typeface="Roboto"/>
                <a:ea typeface="Roboto"/>
                <a:cs typeface="Roboto"/>
                <a:sym typeface="Roboto"/>
              </a:defRPr>
            </a:pPr>
            <a:r>
              <a:t>Regional climate trends</a:t>
            </a:r>
            <a:endParaRPr sz="1600"/>
          </a:p>
          <a:p>
            <a:pPr marL="666890" lvl="1" indent="-342890">
              <a:buSzPct val="100000"/>
              <a:buFont typeface="Arial"/>
              <a:buChar char="•"/>
              <a:defRPr sz="2400" i="1">
                <a:latin typeface="Roboto"/>
                <a:ea typeface="Roboto"/>
                <a:cs typeface="Roboto"/>
                <a:sym typeface="Roboto"/>
              </a:defRPr>
            </a:pPr>
            <a:r>
              <a:t>Local weather characteristics</a:t>
            </a:r>
            <a:endParaRPr sz="2600"/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endParaRPr sz="2600"/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t>Forward looking for hazard, exposure and vulnerability</a:t>
            </a:r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endParaRPr/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Regional data and expertise is required</a:t>
            </a:r>
          </a:p>
        </p:txBody>
      </p:sp>
      <p:pic>
        <p:nvPicPr>
          <p:cNvPr id="600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94593" y="324465"/>
            <a:ext cx="2473449" cy="910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601" name="Picture 12" descr="Picture 12"/>
          <p:cNvPicPr>
            <a:picLocks noChangeAspect="1"/>
          </p:cNvPicPr>
          <p:nvPr/>
        </p:nvPicPr>
        <p:blipFill>
          <a:blip r:embed="rId5">
            <a:extLst/>
          </a:blip>
          <a:srcRect t="14549" r="14491"/>
          <a:stretch>
            <a:fillRect/>
          </a:stretch>
        </p:blipFill>
        <p:spPr>
          <a:xfrm>
            <a:off x="7476904" y="1974326"/>
            <a:ext cx="2875864" cy="154476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2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rcRect l="17665" t="17528" r="46360" b="17528"/>
          <a:stretch>
            <a:fillRect/>
          </a:stretch>
        </p:blipFill>
        <p:spPr>
          <a:xfrm>
            <a:off x="9635610" y="1537704"/>
            <a:ext cx="2085025" cy="2211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603" name="Picture 2" descr="Picture 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300342" y="3304980"/>
            <a:ext cx="2521515" cy="1119964"/>
          </a:xfrm>
          <a:prstGeom prst="rect">
            <a:avLst/>
          </a:prstGeom>
          <a:ln w="19050">
            <a:solidFill>
              <a:srgbClr val="0F79D8"/>
            </a:solidFill>
            <a:miter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604" name="Agrupar" descr="Agrupar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21098569">
            <a:off x="6455754" y="4945192"/>
            <a:ext cx="3326485" cy="994859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5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5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5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" grpId="1" build="p" bldLvl="5" animBg="1" advAuto="0"/>
      <p:bldP spid="604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" name="Agrupar"/>
          <p:cNvGrpSpPr/>
          <p:nvPr/>
        </p:nvGrpSpPr>
        <p:grpSpPr>
          <a:xfrm>
            <a:off x="1584629" y="3324918"/>
            <a:ext cx="9322660" cy="3533082"/>
            <a:chOff x="0" y="0"/>
            <a:chExt cx="9322658" cy="3533081"/>
          </a:xfrm>
        </p:grpSpPr>
        <p:pic>
          <p:nvPicPr>
            <p:cNvPr id="606" name="Paris_with_urban_690px.png" descr="Paris_with_urban_690px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397013" y="0"/>
              <a:ext cx="3925646" cy="35330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Paris_without_urban_no_legend_690px.png" descr="Paris_without_urban_no_legend_690px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756984" cy="29565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09" name="The-effect-of-Urban-Heat-Island-690px.png" descr="The-effect-of-Urban-Heat-Island-690px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88268" y="638196"/>
            <a:ext cx="5879997" cy="2377564"/>
          </a:xfrm>
          <a:prstGeom prst="rect">
            <a:avLst/>
          </a:prstGeom>
          <a:ln w="12700">
            <a:miter lim="400000"/>
          </a:ln>
        </p:spPr>
      </p:pic>
      <p:sp>
        <p:nvSpPr>
          <p:cNvPr id="610" name="Heat Waves: Critical to take into account Urban Heat Island Effects"/>
          <p:cNvSpPr txBox="1"/>
          <p:nvPr/>
        </p:nvSpPr>
        <p:spPr>
          <a:xfrm>
            <a:off x="213294" y="97990"/>
            <a:ext cx="8201442" cy="1080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6984" defTabSz="457200">
              <a:defRPr sz="32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 b="0">
                <a:solidFill>
                  <a:srgbClr val="323081"/>
                </a:solidFill>
              </a:defRPr>
            </a:pPr>
            <a:r>
              <a:rPr b="1">
                <a:solidFill>
                  <a:srgbClr val="05146C"/>
                </a:solidFill>
              </a:rPr>
              <a:t>Heat Waves: Critical to take into account Urban Heat Island Effects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8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613" name="Imatge" descr="Imat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99502" y="859939"/>
            <a:ext cx="3210867" cy="3001328"/>
          </a:xfrm>
          <a:prstGeom prst="rect">
            <a:avLst/>
          </a:prstGeom>
          <a:ln w="12700">
            <a:miter lim="400000"/>
          </a:ln>
        </p:spPr>
      </p:pic>
      <p:sp>
        <p:nvSpPr>
          <p:cNvPr id="614" name="0.11º resolution"/>
          <p:cNvSpPr txBox="1"/>
          <p:nvPr/>
        </p:nvSpPr>
        <p:spPr>
          <a:xfrm>
            <a:off x="6974527" y="2360602"/>
            <a:ext cx="2547926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6984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0.11º resolution</a:t>
            </a:r>
          </a:p>
        </p:txBody>
      </p:sp>
      <p:pic>
        <p:nvPicPr>
          <p:cNvPr id="615" name="Imatge" descr="Imat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2764" y="859939"/>
            <a:ext cx="4004294" cy="3001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616" name="Captura de pantalla 2023-05-04 a les 11.58.09.jpeg" descr="Captura de pantalla 2023-05-04 a les 11.58.09.jpeg"/>
          <p:cNvPicPr>
            <a:picLocks noChangeAspect="1"/>
          </p:cNvPicPr>
          <p:nvPr/>
        </p:nvPicPr>
        <p:blipFill>
          <a:blip r:embed="rId4">
            <a:extLst/>
          </a:blip>
          <a:srcRect l="8427" b="11340"/>
          <a:stretch>
            <a:fillRect/>
          </a:stretch>
        </p:blipFill>
        <p:spPr>
          <a:xfrm>
            <a:off x="8248489" y="3519145"/>
            <a:ext cx="4256055" cy="32801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19" name="Agrupar"/>
          <p:cNvGrpSpPr/>
          <p:nvPr/>
        </p:nvGrpSpPr>
        <p:grpSpPr>
          <a:xfrm>
            <a:off x="1722948" y="2696377"/>
            <a:ext cx="6666174" cy="2209846"/>
            <a:chOff x="0" y="0"/>
            <a:chExt cx="6666172" cy="2209845"/>
          </a:xfrm>
        </p:grpSpPr>
        <p:sp>
          <p:nvSpPr>
            <p:cNvPr id="617" name="Need to support local downscaling and data integration at local/city level"/>
            <p:cNvSpPr/>
            <p:nvPr/>
          </p:nvSpPr>
          <p:spPr>
            <a:xfrm>
              <a:off x="0" y="2209845"/>
              <a:ext cx="625348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indent="6984" defTabSz="457200">
                <a:defRPr sz="2600" b="1">
                  <a:solidFill>
                    <a:srgbClr val="05146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Need to support local downscaling and data integration at local/city level </a:t>
              </a:r>
            </a:p>
          </p:txBody>
        </p:sp>
        <p:sp>
          <p:nvSpPr>
            <p:cNvPr id="618" name="Fletxa"/>
            <p:cNvSpPr/>
            <p:nvPr/>
          </p:nvSpPr>
          <p:spPr>
            <a:xfrm rot="2586539">
              <a:off x="4910678" y="585142"/>
              <a:ext cx="1870943" cy="401172"/>
            </a:xfrm>
            <a:prstGeom prst="rightArrow">
              <a:avLst>
                <a:gd name="adj1" fmla="val 36324"/>
                <a:gd name="adj2" fmla="val 105788"/>
              </a:avLst>
            </a:prstGeom>
            <a:solidFill>
              <a:srgbClr val="12197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620" name="Need of downscaling and include local data"/>
          <p:cNvSpPr txBox="1"/>
          <p:nvPr/>
        </p:nvSpPr>
        <p:spPr>
          <a:xfrm>
            <a:off x="296022" y="190432"/>
            <a:ext cx="8562620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6984" defTabSz="457200">
              <a:defRPr sz="32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 b="0">
                <a:solidFill>
                  <a:srgbClr val="323081"/>
                </a:solidFill>
              </a:defRPr>
            </a:pPr>
            <a:r>
              <a:rPr b="1">
                <a:solidFill>
                  <a:srgbClr val="05146C"/>
                </a:solidFill>
              </a:rPr>
              <a:t>Need of downscaling and include local data</a:t>
            </a:r>
          </a:p>
        </p:txBody>
      </p:sp>
      <p:sp>
        <p:nvSpPr>
          <p:cNvPr id="621" name="EURO-CORDEX pixel"/>
          <p:cNvSpPr txBox="1"/>
          <p:nvPr/>
        </p:nvSpPr>
        <p:spPr>
          <a:xfrm>
            <a:off x="8522813" y="859939"/>
            <a:ext cx="3459278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6984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EURO-CORDEX pixel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" grpId="2" animBg="1" advAuto="0"/>
      <p:bldP spid="619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624" name="VEGETATION"/>
          <p:cNvSpPr txBox="1"/>
          <p:nvPr/>
        </p:nvSpPr>
        <p:spPr>
          <a:xfrm>
            <a:off x="2887487" y="9069228"/>
            <a:ext cx="2175791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6984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VEGETATION</a:t>
            </a:r>
          </a:p>
        </p:txBody>
      </p:sp>
      <p:grpSp>
        <p:nvGrpSpPr>
          <p:cNvPr id="628" name="Agrupar"/>
          <p:cNvGrpSpPr/>
          <p:nvPr/>
        </p:nvGrpSpPr>
        <p:grpSpPr>
          <a:xfrm>
            <a:off x="124966" y="523397"/>
            <a:ext cx="6749320" cy="6334603"/>
            <a:chOff x="0" y="515174"/>
            <a:chExt cx="6749319" cy="6334602"/>
          </a:xfrm>
        </p:grpSpPr>
        <p:pic>
          <p:nvPicPr>
            <p:cNvPr id="625" name="Agrupar" descr="Agrupar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956" t="4637" b="8885"/>
            <a:stretch>
              <a:fillRect/>
            </a:stretch>
          </p:blipFill>
          <p:spPr>
            <a:xfrm>
              <a:off x="193127" y="908070"/>
              <a:ext cx="5138790" cy="59417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26" name="Žilina city vegetation"/>
            <p:cNvSpPr/>
            <p:nvPr/>
          </p:nvSpPr>
          <p:spPr>
            <a:xfrm>
              <a:off x="3839531" y="3350359"/>
              <a:ext cx="290978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indent="6984" defTabSz="457200">
                <a:defRPr sz="2600" b="1">
                  <a:solidFill>
                    <a:srgbClr val="05146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Žilina city vegetation</a:t>
              </a:r>
            </a:p>
          </p:txBody>
        </p:sp>
        <p:sp>
          <p:nvSpPr>
            <p:cNvPr id="627" name="Use of local data ENCOURAGED"/>
            <p:cNvSpPr/>
            <p:nvPr/>
          </p:nvSpPr>
          <p:spPr>
            <a:xfrm>
              <a:off x="0" y="515174"/>
              <a:ext cx="589392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indent="6984" defTabSz="457200">
                <a:defRPr sz="3000" b="1">
                  <a:solidFill>
                    <a:srgbClr val="05146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Use of local data ENCOURAGED</a:t>
              </a:r>
            </a:p>
          </p:txBody>
        </p:sp>
      </p:grpSp>
      <p:grpSp>
        <p:nvGrpSpPr>
          <p:cNvPr id="631" name="Agrupar"/>
          <p:cNvGrpSpPr/>
          <p:nvPr/>
        </p:nvGrpSpPr>
        <p:grpSpPr>
          <a:xfrm>
            <a:off x="5880411" y="132782"/>
            <a:ext cx="6970979" cy="6725219"/>
            <a:chOff x="0" y="0"/>
            <a:chExt cx="6970978" cy="6725217"/>
          </a:xfrm>
        </p:grpSpPr>
        <p:pic>
          <p:nvPicPr>
            <p:cNvPr id="629" name="vídeo-enganxat.jpeg" descr="vídeo-enganxat.jpe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1346459"/>
              <a:ext cx="6970979" cy="53787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30" name="% of Population over 75 years that lives alone in Barcelona Metropolitan Area (2018): IERMB from IDESCAT"/>
            <p:cNvSpPr txBox="1"/>
            <p:nvPr/>
          </p:nvSpPr>
          <p:spPr>
            <a:xfrm>
              <a:off x="86276" y="0"/>
              <a:ext cx="5966690" cy="1311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indent="6984" algn="r" defTabSz="457200">
                <a:defRPr sz="26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/>
                <a:t>% of Population over 75 years that lives alone</a:t>
              </a:r>
              <a:r>
                <a:rPr b="1">
                  <a:solidFill>
                    <a:srgbClr val="05146C"/>
                  </a:solidFill>
                </a:rPr>
                <a:t> in Barcelona Metropolitan Area (2018): IERMB from IDESCAT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grpSp>
        <p:nvGrpSpPr>
          <p:cNvPr id="636" name="Agrupar"/>
          <p:cNvGrpSpPr/>
          <p:nvPr/>
        </p:nvGrpSpPr>
        <p:grpSpPr>
          <a:xfrm>
            <a:off x="38099" y="858811"/>
            <a:ext cx="6760693" cy="5792618"/>
            <a:chOff x="0" y="858810"/>
            <a:chExt cx="6760691" cy="5792617"/>
          </a:xfrm>
        </p:grpSpPr>
        <p:pic>
          <p:nvPicPr>
            <p:cNvPr id="634" name="vídeo-enganxat.jpeg" descr="vídeo-enganxat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977" t="6971"/>
            <a:stretch>
              <a:fillRect/>
            </a:stretch>
          </p:blipFill>
          <p:spPr>
            <a:xfrm>
              <a:off x="100620" y="1566879"/>
              <a:ext cx="6660072" cy="50845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35" name="Climatic Indicator of Heat Waves annual frequencies in the Barcelona Metropolitan Area (2011-2040): IERMB"/>
            <p:cNvSpPr/>
            <p:nvPr/>
          </p:nvSpPr>
          <p:spPr>
            <a:xfrm>
              <a:off x="0" y="858810"/>
              <a:ext cx="601928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indent="6984" defTabSz="457200">
                <a:defRPr sz="26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/>
                <a:t>Climatic Indicator of </a:t>
              </a:r>
              <a:r>
                <a:rPr b="1">
                  <a:solidFill>
                    <a:srgbClr val="05146C"/>
                  </a:solidFill>
                </a:rPr>
                <a:t>Heat Waves annual frequencies in the Barcelona Metropolitan Area (2011-2040): IERMB  </a:t>
              </a:r>
            </a:p>
          </p:txBody>
        </p:sp>
      </p:grpSp>
      <p:sp>
        <p:nvSpPr>
          <p:cNvPr id="637" name="VEGETATION"/>
          <p:cNvSpPr txBox="1"/>
          <p:nvPr/>
        </p:nvSpPr>
        <p:spPr>
          <a:xfrm>
            <a:off x="2887487" y="9069228"/>
            <a:ext cx="2175791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6984" defTabSz="457200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VEGETATION</a:t>
            </a:r>
          </a:p>
        </p:txBody>
      </p:sp>
      <p:grpSp>
        <p:nvGrpSpPr>
          <p:cNvPr id="640" name="Agrupar"/>
          <p:cNvGrpSpPr/>
          <p:nvPr/>
        </p:nvGrpSpPr>
        <p:grpSpPr>
          <a:xfrm>
            <a:off x="6181265" y="163223"/>
            <a:ext cx="5972635" cy="6512041"/>
            <a:chOff x="0" y="0"/>
            <a:chExt cx="5972634" cy="6512040"/>
          </a:xfrm>
        </p:grpSpPr>
        <p:pic>
          <p:nvPicPr>
            <p:cNvPr id="638" name="vídeo-enganxat.jpeg" descr="vídeo-enganxat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7234" t="3647" r="13373"/>
            <a:stretch>
              <a:fillRect/>
            </a:stretch>
          </p:blipFill>
          <p:spPr>
            <a:xfrm>
              <a:off x="931270" y="1381538"/>
              <a:ext cx="4820936" cy="51305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39" name="Vulnerability index to Climate Change in Barcelona Metropolitan Area (2019): IERMB"/>
            <p:cNvSpPr txBox="1"/>
            <p:nvPr/>
          </p:nvSpPr>
          <p:spPr>
            <a:xfrm>
              <a:off x="0" y="0"/>
              <a:ext cx="5972635" cy="1311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indent="6984" algn="r" defTabSz="457200">
                <a:defRPr sz="2600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b="1"/>
                <a:t>Vulnerability index to Climate Change</a:t>
              </a:r>
              <a:r>
                <a:rPr b="1">
                  <a:solidFill>
                    <a:srgbClr val="05146C"/>
                  </a:solidFill>
                </a:rPr>
                <a:t> in Barcelona Metropolitan Area (2019): IERMB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CLIMAAX cannot do local studies…"/>
          <p:cNvSpPr txBox="1"/>
          <p:nvPr/>
        </p:nvSpPr>
        <p:spPr>
          <a:xfrm>
            <a:off x="228798" y="375046"/>
            <a:ext cx="6019287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6984" defTabSz="457200">
              <a:defRPr sz="2600">
                <a:solidFill>
                  <a:srgbClr val="32308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CLIMAAX cannot do local studies…</a:t>
            </a:r>
            <a:r>
              <a:rPr b="1">
                <a:solidFill>
                  <a:srgbClr val="05146C"/>
                </a:solidFill>
              </a:rPr>
              <a:t>  </a:t>
            </a:r>
          </a:p>
        </p:txBody>
      </p:sp>
      <p:sp>
        <p:nvSpPr>
          <p:cNvPr id="643" name="… but can support third parties to do it at their regional/local scale"/>
          <p:cNvSpPr txBox="1"/>
          <p:nvPr/>
        </p:nvSpPr>
        <p:spPr>
          <a:xfrm>
            <a:off x="826188" y="873468"/>
            <a:ext cx="11047407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6984" defTabSz="457200">
              <a:defRPr sz="2600" b="1">
                <a:solidFill>
                  <a:srgbClr val="32308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 b="0"/>
            </a:pPr>
            <a:r>
              <a:rPr b="1"/>
              <a:t>… but can support third parties to do it at their regional/local scale</a:t>
            </a:r>
          </a:p>
        </p:txBody>
      </p:sp>
      <p:grpSp>
        <p:nvGrpSpPr>
          <p:cNvPr id="646" name="Agrupar"/>
          <p:cNvGrpSpPr/>
          <p:nvPr/>
        </p:nvGrpSpPr>
        <p:grpSpPr>
          <a:xfrm>
            <a:off x="228798" y="2105706"/>
            <a:ext cx="5314895" cy="4427309"/>
            <a:chOff x="0" y="452410"/>
            <a:chExt cx="5314893" cy="4427307"/>
          </a:xfrm>
        </p:grpSpPr>
        <p:pic>
          <p:nvPicPr>
            <p:cNvPr id="644" name="vídeo-enganxat.jpeg" descr="vídeo-enganxat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95856" y="1186226"/>
              <a:ext cx="4819038" cy="36934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45" name="CHALLENGE: How to adapt the methodology to extend it to a maximum number of regions/municipalities in Europe"/>
            <p:cNvSpPr/>
            <p:nvPr/>
          </p:nvSpPr>
          <p:spPr>
            <a:xfrm>
              <a:off x="0" y="452410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indent="6984" defTabSz="457200">
                <a:defRPr sz="2600" b="1">
                  <a:solidFill>
                    <a:srgbClr val="32308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>
                <a:defRPr b="0"/>
              </a:pPr>
              <a:r>
                <a:rPr b="1"/>
                <a:t>CHALLENGE: How to adapt the methodology to extend it to a maximum number of regions/municipalities in Europe</a:t>
              </a:r>
            </a:p>
          </p:txBody>
        </p:sp>
      </p:grpSp>
      <p:grpSp>
        <p:nvGrpSpPr>
          <p:cNvPr id="651" name="Agrupar"/>
          <p:cNvGrpSpPr/>
          <p:nvPr/>
        </p:nvGrpSpPr>
        <p:grpSpPr>
          <a:xfrm>
            <a:off x="4995655" y="2717298"/>
            <a:ext cx="7791799" cy="4027436"/>
            <a:chOff x="0" y="0"/>
            <a:chExt cx="7791797" cy="4027434"/>
          </a:xfrm>
        </p:grpSpPr>
        <p:grpSp>
          <p:nvGrpSpPr>
            <p:cNvPr id="649" name="Agrupar"/>
            <p:cNvGrpSpPr/>
            <p:nvPr/>
          </p:nvGrpSpPr>
          <p:grpSpPr>
            <a:xfrm>
              <a:off x="1100344" y="0"/>
              <a:ext cx="6691454" cy="4027435"/>
              <a:chOff x="0" y="0"/>
              <a:chExt cx="6691453" cy="4027434"/>
            </a:xfrm>
          </p:grpSpPr>
          <p:pic>
            <p:nvPicPr>
              <p:cNvPr id="647" name="vídeo-enganxat.jpeg" descr="vídeo-enganxat.jpe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/>
              <a:stretch>
                <a:fillRect/>
              </a:stretch>
            </p:blipFill>
            <p:spPr>
              <a:xfrm>
                <a:off x="0" y="0"/>
                <a:ext cx="4819209" cy="31226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48" name="also for wildfires, flash floods, landslides, droughts…"/>
              <p:cNvSpPr txBox="1"/>
              <p:nvPr/>
            </p:nvSpPr>
            <p:spPr>
              <a:xfrm>
                <a:off x="1030318" y="3122612"/>
                <a:ext cx="5661136" cy="9048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indent="6984" defTabSz="457200">
                  <a:defRPr sz="2600" b="1">
                    <a:solidFill>
                      <a:srgbClr val="32308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>
                  <a:defRPr b="0"/>
                </a:pPr>
                <a:r>
                  <a:rPr b="1"/>
                  <a:t>also for wildfires, flash floods, landslides, droughts…</a:t>
                </a:r>
              </a:p>
            </p:txBody>
          </p:sp>
        </p:grpSp>
        <p:sp>
          <p:nvSpPr>
            <p:cNvPr id="650" name="Fletxa"/>
            <p:cNvSpPr/>
            <p:nvPr/>
          </p:nvSpPr>
          <p:spPr>
            <a:xfrm>
              <a:off x="0" y="1375855"/>
              <a:ext cx="836028" cy="401172"/>
            </a:xfrm>
            <a:prstGeom prst="rightArrow">
              <a:avLst>
                <a:gd name="adj1" fmla="val 36324"/>
                <a:gd name="adj2" fmla="val 105788"/>
              </a:avLst>
            </a:prstGeom>
            <a:solidFill>
              <a:srgbClr val="12197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3" grpId="2" animBg="1" advAuto="0"/>
      <p:bldP spid="646" grpId="3" animBg="1" advAuto="0"/>
      <p:bldP spid="651" grpId="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Title 1"/>
          <p:cNvSpPr txBox="1">
            <a:spLocks noGrp="1"/>
          </p:cNvSpPr>
          <p:nvPr>
            <p:ph type="title"/>
          </p:nvPr>
        </p:nvSpPr>
        <p:spPr>
          <a:xfrm>
            <a:off x="755649" y="541694"/>
            <a:ext cx="10517115" cy="936002"/>
          </a:xfrm>
          <a:prstGeom prst="rect">
            <a:avLst/>
          </a:prstGeom>
        </p:spPr>
        <p:txBody>
          <a:bodyPr/>
          <a:lstStyle/>
          <a:p>
            <a:r>
              <a:t>The pillars of CLIMAAX</a:t>
            </a:r>
          </a:p>
        </p:txBody>
      </p:sp>
      <p:sp>
        <p:nvSpPr>
          <p:cNvPr id="671" name="Date Placeholder 3"/>
          <p:cNvSpPr txBox="1"/>
          <p:nvPr/>
        </p:nvSpPr>
        <p:spPr>
          <a:xfrm rot="16200000">
            <a:off x="11753996" y="4832844"/>
            <a:ext cx="148589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E6E6E6"/>
                </a:solidFill>
              </a:defRPr>
            </a:lvl1pPr>
          </a:lstStyle>
          <a:p>
            <a:r>
              <a:t> 28 november 2019</a:t>
            </a:r>
          </a:p>
        </p:txBody>
      </p:sp>
      <p:pic>
        <p:nvPicPr>
          <p:cNvPr id="67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12339" t="21547" r="31410" b="31613"/>
          <a:stretch>
            <a:fillRect/>
          </a:stretch>
        </p:blipFill>
        <p:spPr>
          <a:xfrm>
            <a:off x="-1" y="1125983"/>
            <a:ext cx="12235079" cy="573092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TextBox 7"/>
          <p:cNvSpPr txBox="1"/>
          <p:nvPr/>
        </p:nvSpPr>
        <p:spPr>
          <a:xfrm>
            <a:off x="4868443" y="1427484"/>
            <a:ext cx="6113652" cy="1018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Framework for regional CRA </a:t>
            </a:r>
          </a:p>
          <a:p>
            <a:pPr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supporting civil protection and climate adaptation</a:t>
            </a:r>
          </a:p>
        </p:txBody>
      </p:sp>
      <p:sp>
        <p:nvSpPr>
          <p:cNvPr id="674" name="TextBox 8"/>
          <p:cNvSpPr txBox="1"/>
          <p:nvPr/>
        </p:nvSpPr>
        <p:spPr>
          <a:xfrm>
            <a:off x="5495247" y="2527100"/>
            <a:ext cx="5486847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Toolbox and pilots</a:t>
            </a:r>
          </a:p>
          <a:p>
            <a:pPr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testing data needs and diversity of requests</a:t>
            </a:r>
          </a:p>
        </p:txBody>
      </p:sp>
      <p:sp>
        <p:nvSpPr>
          <p:cNvPr id="675" name="TextBox 9"/>
          <p:cNvSpPr txBox="1"/>
          <p:nvPr/>
        </p:nvSpPr>
        <p:spPr>
          <a:xfrm>
            <a:off x="6163257" y="3643955"/>
            <a:ext cx="5486847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Cascading fund</a:t>
            </a:r>
          </a:p>
          <a:p>
            <a:pPr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Financial support for &gt;60 regions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" grpId="1" animBg="1" advAuto="0"/>
      <p:bldP spid="675" grpId="2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Rectangle 1"/>
          <p:cNvSpPr/>
          <p:nvPr/>
        </p:nvSpPr>
        <p:spPr>
          <a:xfrm>
            <a:off x="7034979" y="0"/>
            <a:ext cx="5157020" cy="5846323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6095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8" name="Title 1"/>
          <p:cNvSpPr txBox="1"/>
          <p:nvPr/>
        </p:nvSpPr>
        <p:spPr>
          <a:xfrm>
            <a:off x="755649" y="541694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The CLIMAAX framework</a:t>
            </a:r>
          </a:p>
        </p:txBody>
      </p:sp>
      <p:sp>
        <p:nvSpPr>
          <p:cNvPr id="679" name="Content Placeholder 12"/>
          <p:cNvSpPr txBox="1"/>
          <p:nvPr/>
        </p:nvSpPr>
        <p:spPr>
          <a:xfrm>
            <a:off x="755649" y="1235304"/>
            <a:ext cx="6026187" cy="4938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400" b="1">
                <a:latin typeface="Roboto"/>
                <a:ea typeface="Roboto"/>
                <a:cs typeface="Roboto"/>
                <a:sym typeface="Roboto"/>
              </a:defRPr>
            </a:pPr>
            <a:r>
              <a:t>Norms &amp; principles</a:t>
            </a:r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t>Inventory of experience, best practices</a:t>
            </a:r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t>Consultation in regions &amp; sectors</a:t>
            </a:r>
          </a:p>
          <a:p>
            <a:pPr>
              <a:defRPr sz="2400">
                <a:latin typeface="Roboto"/>
                <a:ea typeface="Roboto"/>
                <a:cs typeface="Roboto"/>
                <a:sym typeface="Roboto"/>
              </a:defRPr>
            </a:pPr>
            <a:endParaRPr/>
          </a:p>
          <a:p>
            <a:pPr>
              <a:defRPr sz="2400" b="1">
                <a:latin typeface="Roboto"/>
                <a:ea typeface="Roboto"/>
                <a:cs typeface="Roboto"/>
                <a:sym typeface="Roboto"/>
              </a:defRPr>
            </a:pPr>
            <a:r>
              <a:t>Practical guidance</a:t>
            </a:r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t>Past and future trends</a:t>
            </a:r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t>Risk indicators &amp; viewpoints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/>
            </a:pPr>
            <a:endParaRPr/>
          </a:p>
          <a:p>
            <a:pPr>
              <a:defRPr sz="2400" b="1">
                <a:latin typeface="Roboto"/>
                <a:ea typeface="Roboto"/>
                <a:cs typeface="Roboto"/>
                <a:sym typeface="Roboto"/>
              </a:defRPr>
            </a:pPr>
            <a:r>
              <a:t>Follow-up</a:t>
            </a:r>
          </a:p>
          <a:p>
            <a:pPr marL="342890" indent="-342890"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r>
              <a:t>uptake into DRM and climate adaptation strategy</a:t>
            </a:r>
          </a:p>
          <a:p>
            <a:pPr marL="342890" indent="-342890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endParaRPr/>
          </a:p>
        </p:txBody>
      </p:sp>
      <p:pic>
        <p:nvPicPr>
          <p:cNvPr id="680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rcRect t="77704"/>
          <a:stretch>
            <a:fillRect/>
          </a:stretch>
        </p:blipFill>
        <p:spPr>
          <a:xfrm>
            <a:off x="7297991" y="250725"/>
            <a:ext cx="4675238" cy="5290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681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rcRect l="11021" t="905" r="13832" b="1"/>
          <a:stretch>
            <a:fillRect/>
          </a:stretch>
        </p:blipFill>
        <p:spPr>
          <a:xfrm>
            <a:off x="7284278" y="250725"/>
            <a:ext cx="4011796" cy="5088607"/>
          </a:xfrm>
          <a:prstGeom prst="rect">
            <a:avLst/>
          </a:prstGeom>
          <a:ln w="12700">
            <a:miter lim="400000"/>
          </a:ln>
        </p:spPr>
      </p:pic>
      <p:pic>
        <p:nvPicPr>
          <p:cNvPr id="682" name="Picture 10" descr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294593" y="324465"/>
            <a:ext cx="2473449" cy="9108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Rectangle 1"/>
          <p:cNvSpPr/>
          <p:nvPr/>
        </p:nvSpPr>
        <p:spPr>
          <a:xfrm>
            <a:off x="7034979" y="0"/>
            <a:ext cx="5157020" cy="5846323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6095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8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97991" y="244499"/>
            <a:ext cx="4675238" cy="4675238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Title 1"/>
          <p:cNvSpPr txBox="1"/>
          <p:nvPr/>
        </p:nvSpPr>
        <p:spPr>
          <a:xfrm>
            <a:off x="755649" y="541694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The CRA toolbox principles</a:t>
            </a:r>
          </a:p>
        </p:txBody>
      </p:sp>
      <p:pic>
        <p:nvPicPr>
          <p:cNvPr id="687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94593" y="324465"/>
            <a:ext cx="2473449" cy="910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688" name="Picture 7" descr="Picture 7"/>
          <p:cNvPicPr>
            <a:picLocks noChangeAspect="1"/>
          </p:cNvPicPr>
          <p:nvPr/>
        </p:nvPicPr>
        <p:blipFill>
          <a:blip r:embed="rId5">
            <a:extLst/>
          </a:blip>
          <a:srcRect t="77704"/>
          <a:stretch>
            <a:fillRect/>
          </a:stretch>
        </p:blipFill>
        <p:spPr>
          <a:xfrm>
            <a:off x="7297991" y="3956964"/>
            <a:ext cx="4675238" cy="1584074"/>
          </a:xfrm>
          <a:prstGeom prst="rect">
            <a:avLst/>
          </a:prstGeom>
          <a:ln w="12700">
            <a:miter lim="400000"/>
          </a:ln>
        </p:spPr>
      </p:pic>
      <p:sp>
        <p:nvSpPr>
          <p:cNvPr id="689" name="Content Placeholder 12"/>
          <p:cNvSpPr txBox="1"/>
          <p:nvPr/>
        </p:nvSpPr>
        <p:spPr>
          <a:xfrm>
            <a:off x="755649" y="1235304"/>
            <a:ext cx="6026187" cy="4805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342890" indent="-342890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•"/>
              <a:defRPr sz="2400" b="1">
                <a:latin typeface="Roboto"/>
                <a:ea typeface="Roboto"/>
                <a:cs typeface="Roboto"/>
                <a:sym typeface="Roboto"/>
              </a:defRPr>
            </a:pPr>
            <a:r>
              <a:t>Base layer</a:t>
            </a:r>
            <a:r>
              <a:rPr b="0"/>
              <a:t>: similar to Risk Data Hub (regional climate/exposure/vulnerability data from pan-European datasets) (</a:t>
            </a:r>
            <a:r>
              <a:t>non-expert user</a:t>
            </a:r>
            <a:r>
              <a:rPr b="0"/>
              <a:t>)</a:t>
            </a:r>
          </a:p>
          <a:p>
            <a:pPr marL="342890" indent="-342890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•"/>
              <a:defRPr sz="2400" b="1">
                <a:latin typeface="Roboto"/>
                <a:ea typeface="Roboto"/>
                <a:cs typeface="Roboto"/>
                <a:sym typeface="Roboto"/>
              </a:defRPr>
            </a:pPr>
            <a:r>
              <a:t>Dashboard layer</a:t>
            </a:r>
            <a:r>
              <a:rPr b="0"/>
              <a:t>: online risk assessment  tool with local data (</a:t>
            </a:r>
            <a:r>
              <a:t>local user</a:t>
            </a:r>
            <a:r>
              <a:rPr b="0"/>
              <a:t>)</a:t>
            </a:r>
          </a:p>
          <a:p>
            <a:pPr marL="342890" indent="-342890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•"/>
              <a:defRPr sz="2400" b="1">
                <a:latin typeface="Roboto"/>
                <a:ea typeface="Roboto"/>
                <a:cs typeface="Roboto"/>
                <a:sym typeface="Roboto"/>
              </a:defRPr>
            </a:pPr>
            <a:r>
              <a:t>Download layer: </a:t>
            </a:r>
            <a:r>
              <a:rPr b="0"/>
              <a:t>local manipulation of all scripts and data (</a:t>
            </a:r>
            <a:r>
              <a:t>advanced user</a:t>
            </a:r>
            <a:r>
              <a:rPr b="0"/>
              <a:t>)</a:t>
            </a:r>
          </a:p>
          <a:p>
            <a:pPr marL="342890" indent="-342890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•"/>
              <a:defRPr sz="2400">
                <a:latin typeface="Roboto"/>
                <a:ea typeface="Roboto"/>
                <a:cs typeface="Roboto"/>
                <a:sym typeface="Roboto"/>
              </a:defRPr>
            </a:pPr>
            <a:endParaRPr b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9" grpId="1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Rectangle 1"/>
          <p:cNvSpPr/>
          <p:nvPr/>
        </p:nvSpPr>
        <p:spPr>
          <a:xfrm>
            <a:off x="7034979" y="0"/>
            <a:ext cx="5157020" cy="68580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6095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9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5064" t="7742" r="16762" b="987"/>
          <a:stretch>
            <a:fillRect/>
          </a:stretch>
        </p:blipFill>
        <p:spPr>
          <a:xfrm>
            <a:off x="7354533" y="176666"/>
            <a:ext cx="4675238" cy="6253318"/>
          </a:xfrm>
          <a:prstGeom prst="rect">
            <a:avLst/>
          </a:prstGeom>
          <a:ln w="12700">
            <a:miter lim="400000"/>
          </a:ln>
        </p:spPr>
      </p:pic>
      <p:sp>
        <p:nvSpPr>
          <p:cNvPr id="693" name="Title 1"/>
          <p:cNvSpPr txBox="1"/>
          <p:nvPr/>
        </p:nvSpPr>
        <p:spPr>
          <a:xfrm>
            <a:off x="707010" y="298915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The cascading fund</a:t>
            </a:r>
          </a:p>
        </p:txBody>
      </p:sp>
      <p:sp>
        <p:nvSpPr>
          <p:cNvPr id="694" name="Content Placeholder 12"/>
          <p:cNvSpPr txBox="1"/>
          <p:nvPr/>
        </p:nvSpPr>
        <p:spPr>
          <a:xfrm>
            <a:off x="618148" y="819514"/>
            <a:ext cx="6254188" cy="4938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400" b="1"/>
            </a:pPr>
            <a:r>
              <a:rPr dirty="0"/>
              <a:t>Financial support for regions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At least 60 regions &amp; communities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Criteria include diversity and needs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/>
            </a:pPr>
            <a:endParaRPr dirty="0"/>
          </a:p>
          <a:p>
            <a:pPr>
              <a:lnSpc>
                <a:spcPct val="90000"/>
              </a:lnSpc>
              <a:spcBef>
                <a:spcPts val="1000"/>
              </a:spcBef>
              <a:defRPr sz="2400" b="1"/>
            </a:pPr>
            <a:r>
              <a:rPr dirty="0"/>
              <a:t>Formal call procedure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Selection procedure &amp; criteria</a:t>
            </a:r>
          </a:p>
          <a:p>
            <a:pPr marL="323999" indent="-323999">
              <a:lnSpc>
                <a:spcPct val="90000"/>
              </a:lnSpc>
              <a:spcBef>
                <a:spcPts val="1000"/>
              </a:spcBef>
              <a:buSzPct val="100000"/>
              <a:buChar char="à"/>
              <a:defRPr sz="2400"/>
            </a:pPr>
            <a:endParaRPr dirty="0"/>
          </a:p>
          <a:p>
            <a:pPr>
              <a:lnSpc>
                <a:spcPct val="90000"/>
              </a:lnSpc>
              <a:spcBef>
                <a:spcPts val="1000"/>
              </a:spcBef>
              <a:defRPr sz="2400" b="1"/>
            </a:pPr>
            <a:r>
              <a:rPr dirty="0"/>
              <a:t>1st Call open 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400" b="1"/>
            </a:pPr>
            <a:r>
              <a:rPr dirty="0"/>
              <a:t>8 December 2023 – 8 March 2024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2 rounds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2yr projects finalize autumn 2026</a:t>
            </a:r>
          </a:p>
        </p:txBody>
      </p:sp>
      <p:sp>
        <p:nvSpPr>
          <p:cNvPr id="695" name="Date Placeholder 3"/>
          <p:cNvSpPr txBox="1"/>
          <p:nvPr/>
        </p:nvSpPr>
        <p:spPr>
          <a:xfrm rot="16200000">
            <a:off x="11753996" y="4832844"/>
            <a:ext cx="148589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E6E6E6"/>
                </a:solidFill>
              </a:defRPr>
            </a:lvl1pPr>
          </a:lstStyle>
          <a:p>
            <a:r>
              <a:t> 28 november 2019</a:t>
            </a:r>
          </a:p>
        </p:txBody>
      </p:sp>
      <p:pic>
        <p:nvPicPr>
          <p:cNvPr id="696" name="Content Placeholder 8" descr="Content Placeholder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229" y="6293806"/>
            <a:ext cx="2418622" cy="507416"/>
          </a:xfrm>
          <a:prstGeom prst="rect">
            <a:avLst/>
          </a:prstGeom>
          <a:ln w="12700">
            <a:miter lim="400000"/>
          </a:ln>
        </p:spPr>
      </p:pic>
      <p:sp>
        <p:nvSpPr>
          <p:cNvPr id="697" name="https://climaax-call4regions.fundingbox.com/"/>
          <p:cNvSpPr txBox="1"/>
          <p:nvPr/>
        </p:nvSpPr>
        <p:spPr>
          <a:xfrm>
            <a:off x="1048871" y="5831790"/>
            <a:ext cx="466564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u="sng">
                <a:solidFill>
                  <a:schemeClr val="accent2"/>
                </a:solidFill>
                <a:uFill>
                  <a:solidFill>
                    <a:schemeClr val="accent2"/>
                  </a:solidFill>
                </a:uFill>
                <a:hlinkClick r:id="rId4"/>
              </a:rPr>
              <a:t>https://climaax-call4regions.fundingbox.com/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Agrupar"/>
          <p:cNvGrpSpPr/>
          <p:nvPr/>
        </p:nvGrpSpPr>
        <p:grpSpPr>
          <a:xfrm>
            <a:off x="1621369" y="1015730"/>
            <a:ext cx="3029957" cy="4716187"/>
            <a:chOff x="0" y="0"/>
            <a:chExt cx="3029956" cy="4716185"/>
          </a:xfrm>
        </p:grpSpPr>
        <p:grpSp>
          <p:nvGrpSpPr>
            <p:cNvPr id="701" name="Agrupar"/>
            <p:cNvGrpSpPr/>
            <p:nvPr/>
          </p:nvGrpSpPr>
          <p:grpSpPr>
            <a:xfrm>
              <a:off x="359652" y="164615"/>
              <a:ext cx="2301723" cy="1670521"/>
              <a:chOff x="0" y="0"/>
              <a:chExt cx="2301722" cy="1670519"/>
            </a:xfrm>
          </p:grpSpPr>
          <p:sp>
            <p:nvSpPr>
              <p:cNvPr id="699" name="Rectangle arrodonit"/>
              <p:cNvSpPr/>
              <p:nvPr/>
            </p:nvSpPr>
            <p:spPr>
              <a:xfrm>
                <a:off x="0" y="0"/>
                <a:ext cx="2301723" cy="1670520"/>
              </a:xfrm>
              <a:prstGeom prst="roundRect">
                <a:avLst>
                  <a:gd name="adj" fmla="val 17738"/>
                </a:avLst>
              </a:prstGeom>
              <a:solidFill>
                <a:srgbClr val="56C1FF">
                  <a:alpha val="35640"/>
                </a:srgbClr>
              </a:solidFill>
              <a:ln w="12700" cap="flat">
                <a:solidFill>
                  <a:srgbClr val="091468">
                    <a:alpha val="3564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35718" tIns="35718" rIns="35718" bIns="35718" numCol="1" anchor="ctr">
                <a:noAutofit/>
              </a:bodyPr>
              <a:lstStyle/>
              <a:p>
                <a:pPr algn="ctr" defTabSz="410765">
                  <a:defRPr sz="14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00" name="STEP 1: COMMON METHODOLOGY applicable at regional/local scale in Europe"/>
              <p:cNvSpPr txBox="1"/>
              <p:nvPr/>
            </p:nvSpPr>
            <p:spPr>
              <a:xfrm>
                <a:off x="4432" y="72606"/>
                <a:ext cx="2292858" cy="15253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5718" tIns="35718" rIns="35718" bIns="35718" numCol="1" anchor="ctr">
                <a:spAutoFit/>
              </a:bodyPr>
              <a:lstStyle/>
              <a:p>
                <a:pPr indent="4911" algn="ctr" defTabSz="321468">
                  <a:defRPr>
                    <a:solidFill>
                      <a:srgbClr val="32308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b="1"/>
                  <a:t>STEP 1: </a:t>
                </a:r>
                <a:r>
                  <a:rPr b="1">
                    <a:solidFill>
                      <a:srgbClr val="05146C"/>
                    </a:solidFill>
                  </a:rPr>
                  <a:t>COMMON METHODOLOGY applicable at regional/local scale in Europe</a:t>
                </a:r>
              </a:p>
            </p:txBody>
          </p:sp>
        </p:grpSp>
        <p:sp>
          <p:nvSpPr>
            <p:cNvPr id="702" name="Rectangle arrodonit"/>
            <p:cNvSpPr/>
            <p:nvPr/>
          </p:nvSpPr>
          <p:spPr>
            <a:xfrm>
              <a:off x="0" y="0"/>
              <a:ext cx="3021027" cy="4716186"/>
            </a:xfrm>
            <a:prstGeom prst="roundRect">
              <a:avLst>
                <a:gd name="adj" fmla="val 27918"/>
              </a:avLst>
            </a:prstGeom>
            <a:noFill/>
            <a:ln w="12700" cap="flat">
              <a:solidFill>
                <a:srgbClr val="091468">
                  <a:alpha val="35640"/>
                </a:srgbClr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algn="ctr" defTabSz="410765">
                <a:defRPr sz="1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703" name="Multi-risk…"/>
            <p:cNvSpPr txBox="1"/>
            <p:nvPr/>
          </p:nvSpPr>
          <p:spPr>
            <a:xfrm>
              <a:off x="212938" y="1856879"/>
              <a:ext cx="2817019" cy="21452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8" tIns="35718" rIns="35718" bIns="35718" numCol="1" anchor="t">
              <a:spAutoFit/>
            </a:bodyPr>
            <a:lstStyle/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Multi-risk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Applicable in any interested region/municipality/community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Able to establish a common Risk Assessment benchmark across Europe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Using as much as possible the information already available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Applicable in any location in EU</a:t>
              </a:r>
            </a:p>
          </p:txBody>
        </p:sp>
      </p:grpSp>
      <p:grpSp>
        <p:nvGrpSpPr>
          <p:cNvPr id="710" name="Agrupar"/>
          <p:cNvGrpSpPr/>
          <p:nvPr/>
        </p:nvGrpSpPr>
        <p:grpSpPr>
          <a:xfrm>
            <a:off x="4720914" y="1015730"/>
            <a:ext cx="2885600" cy="4716187"/>
            <a:chOff x="0" y="0"/>
            <a:chExt cx="2885599" cy="4716185"/>
          </a:xfrm>
        </p:grpSpPr>
        <p:grpSp>
          <p:nvGrpSpPr>
            <p:cNvPr id="707" name="Agrupar"/>
            <p:cNvGrpSpPr/>
            <p:nvPr/>
          </p:nvGrpSpPr>
          <p:grpSpPr>
            <a:xfrm>
              <a:off x="330943" y="164615"/>
              <a:ext cx="2301724" cy="1527248"/>
              <a:chOff x="0" y="0"/>
              <a:chExt cx="2301722" cy="1527247"/>
            </a:xfrm>
          </p:grpSpPr>
          <p:sp>
            <p:nvSpPr>
              <p:cNvPr id="705" name="Rectangle arrodonit"/>
              <p:cNvSpPr/>
              <p:nvPr/>
            </p:nvSpPr>
            <p:spPr>
              <a:xfrm>
                <a:off x="0" y="0"/>
                <a:ext cx="2301723" cy="1527248"/>
              </a:xfrm>
              <a:prstGeom prst="roundRect">
                <a:avLst>
                  <a:gd name="adj" fmla="val 19402"/>
                </a:avLst>
              </a:prstGeom>
              <a:solidFill>
                <a:srgbClr val="F8BA00">
                  <a:alpha val="35640"/>
                </a:srgbClr>
              </a:solidFill>
              <a:ln w="12700" cap="flat">
                <a:solidFill>
                  <a:srgbClr val="091468">
                    <a:alpha val="3564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35718" tIns="35718" rIns="35718" bIns="35718" numCol="1" anchor="ctr">
                <a:noAutofit/>
              </a:bodyPr>
              <a:lstStyle/>
              <a:p>
                <a:pPr algn="ctr" defTabSz="410765">
                  <a:defRPr sz="14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06" name="STEP 2: REFINED REGIONAL/LOCAL HR ANALYSIS AND RISK ASSESSMENT"/>
              <p:cNvSpPr/>
              <p:nvPr/>
            </p:nvSpPr>
            <p:spPr>
              <a:xfrm>
                <a:off x="4432" y="705689"/>
                <a:ext cx="2292858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5718" tIns="35718" rIns="35718" bIns="35718" numCol="1" anchor="ctr">
                <a:spAutoFit/>
              </a:bodyPr>
              <a:lstStyle/>
              <a:p>
                <a:pPr indent="4911" algn="ctr" defTabSz="321468">
                  <a:defRPr>
                    <a:solidFill>
                      <a:srgbClr val="32308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b="1"/>
                  <a:t>STEP 2: </a:t>
                </a:r>
                <a:r>
                  <a:rPr b="1">
                    <a:solidFill>
                      <a:srgbClr val="05146C"/>
                    </a:solidFill>
                  </a:rPr>
                  <a:t>REFINED REGIONAL/LOCAL HR ANALYSIS AND RISK ASSESSMENT</a:t>
                </a:r>
              </a:p>
            </p:txBody>
          </p:sp>
        </p:grpSp>
        <p:sp>
          <p:nvSpPr>
            <p:cNvPr id="708" name="Rectangle arrodonit"/>
            <p:cNvSpPr/>
            <p:nvPr/>
          </p:nvSpPr>
          <p:spPr>
            <a:xfrm>
              <a:off x="0" y="0"/>
              <a:ext cx="2885600" cy="4716186"/>
            </a:xfrm>
            <a:prstGeom prst="roundRect">
              <a:avLst>
                <a:gd name="adj" fmla="val 29229"/>
              </a:avLst>
            </a:prstGeom>
            <a:noFill/>
            <a:ln w="12700" cap="flat">
              <a:solidFill>
                <a:srgbClr val="091468">
                  <a:alpha val="35640"/>
                </a:srgbClr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algn="ctr" defTabSz="410765">
                <a:defRPr sz="1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709" name="Using local data /downscaling of the projected climate indicators by third parties…"/>
            <p:cNvSpPr txBox="1"/>
            <p:nvPr/>
          </p:nvSpPr>
          <p:spPr>
            <a:xfrm>
              <a:off x="146653" y="1856879"/>
              <a:ext cx="2670305" cy="22859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8" tIns="35718" rIns="35718" bIns="35718" numCol="1" anchor="t">
              <a:spAutoFit/>
            </a:bodyPr>
            <a:lstStyle/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Using local data /downscaling of the projected climate indicators by third parties 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Capable to integrate local high-resolution data and approaches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Able to enhance regional/local risk assessments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Applicable by third parties to any location in EU</a:t>
              </a:r>
            </a:p>
          </p:txBody>
        </p:sp>
      </p:grpSp>
      <p:grpSp>
        <p:nvGrpSpPr>
          <p:cNvPr id="716" name="Agrupar"/>
          <p:cNvGrpSpPr/>
          <p:nvPr/>
        </p:nvGrpSpPr>
        <p:grpSpPr>
          <a:xfrm>
            <a:off x="7685031" y="1008988"/>
            <a:ext cx="2885600" cy="4716186"/>
            <a:chOff x="0" y="0"/>
            <a:chExt cx="2885599" cy="4716185"/>
          </a:xfrm>
        </p:grpSpPr>
        <p:grpSp>
          <p:nvGrpSpPr>
            <p:cNvPr id="713" name="Agrupar"/>
            <p:cNvGrpSpPr/>
            <p:nvPr/>
          </p:nvGrpSpPr>
          <p:grpSpPr>
            <a:xfrm>
              <a:off x="246054" y="160909"/>
              <a:ext cx="2436030" cy="1949366"/>
              <a:chOff x="0" y="0"/>
              <a:chExt cx="2436029" cy="1949364"/>
            </a:xfrm>
          </p:grpSpPr>
          <p:sp>
            <p:nvSpPr>
              <p:cNvPr id="711" name="Rectangle arrodonit"/>
              <p:cNvSpPr/>
              <p:nvPr/>
            </p:nvSpPr>
            <p:spPr>
              <a:xfrm>
                <a:off x="0" y="0"/>
                <a:ext cx="2436030" cy="1949365"/>
              </a:xfrm>
              <a:prstGeom prst="roundRect">
                <a:avLst>
                  <a:gd name="adj" fmla="val 15201"/>
                </a:avLst>
              </a:prstGeom>
              <a:solidFill>
                <a:srgbClr val="88FA4E">
                  <a:alpha val="35640"/>
                </a:srgbClr>
              </a:solidFill>
              <a:ln w="12700" cap="flat">
                <a:solidFill>
                  <a:srgbClr val="091468">
                    <a:alpha val="3564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35718" tIns="35718" rIns="35718" bIns="35718" numCol="1" anchor="ctr">
                <a:noAutofit/>
              </a:bodyPr>
              <a:lstStyle/>
              <a:p>
                <a:pPr algn="ctr" defTabSz="410765">
                  <a:defRPr sz="14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12" name="STEP 3: BETTER REGIONAL/LOCAL ADAPTATION STRATEGIES AND RISK MANAGEMENT PLANS"/>
              <p:cNvSpPr/>
              <p:nvPr/>
            </p:nvSpPr>
            <p:spPr>
              <a:xfrm>
                <a:off x="9096" y="94010"/>
                <a:ext cx="242669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5718" tIns="35718" rIns="35718" bIns="35718" numCol="1" anchor="t">
                <a:spAutoFit/>
              </a:bodyPr>
              <a:lstStyle/>
              <a:p>
                <a:pPr indent="4911" algn="ctr" defTabSz="321468">
                  <a:defRPr>
                    <a:solidFill>
                      <a:srgbClr val="32308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b="1"/>
                  <a:t>STEP 3: BETTER </a:t>
                </a:r>
                <a:r>
                  <a:rPr b="1">
                    <a:solidFill>
                      <a:srgbClr val="05146C"/>
                    </a:solidFill>
                  </a:rPr>
                  <a:t>REGIONAL/LOCAL ADAPTATION STRATEGIES AND RISK MANAGEMENT PLANS</a:t>
                </a:r>
              </a:p>
            </p:txBody>
          </p:sp>
        </p:grpSp>
        <p:sp>
          <p:nvSpPr>
            <p:cNvPr id="714" name="Rectangle arrodonit"/>
            <p:cNvSpPr/>
            <p:nvPr/>
          </p:nvSpPr>
          <p:spPr>
            <a:xfrm>
              <a:off x="0" y="0"/>
              <a:ext cx="2885600" cy="4716186"/>
            </a:xfrm>
            <a:prstGeom prst="roundRect">
              <a:avLst>
                <a:gd name="adj" fmla="val 29229"/>
              </a:avLst>
            </a:prstGeom>
            <a:noFill/>
            <a:ln w="12700" cap="flat">
              <a:solidFill>
                <a:srgbClr val="091468">
                  <a:alpha val="35640"/>
                </a:srgbClr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algn="ctr" defTabSz="410765">
                <a:defRPr sz="1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715" name="Uptake into regional/local adaptation strategies and RMPs in the region/community…"/>
            <p:cNvSpPr/>
            <p:nvPr/>
          </p:nvSpPr>
          <p:spPr>
            <a:xfrm>
              <a:off x="128916" y="2179829"/>
              <a:ext cx="267030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8" tIns="35718" rIns="35718" bIns="35718" numCol="1" anchor="t">
              <a:spAutoFit/>
            </a:bodyPr>
            <a:lstStyle/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Uptake into regional/local adaptation strategies and RMPs in the region/community 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Produce technical documents to support the look for funding to implement the adaptation strategies </a:t>
              </a:r>
            </a:p>
            <a:p>
              <a:pPr marL="181311" indent="-176400" defTabSz="321468">
                <a:spcBef>
                  <a:spcPts val="400"/>
                </a:spcBef>
                <a:buSzPct val="85000"/>
                <a:buBlip>
                  <a:blip r:embed="rId2"/>
                </a:buBlip>
                <a:defRPr sz="14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Examples of best practices</a:t>
              </a:r>
            </a:p>
          </p:txBody>
        </p:sp>
      </p:grpSp>
      <p:sp>
        <p:nvSpPr>
          <p:cNvPr id="717" name="IMPLEMENTATION IN 60-100 regions/municipalities/communities"/>
          <p:cNvSpPr txBox="1"/>
          <p:nvPr/>
        </p:nvSpPr>
        <p:spPr>
          <a:xfrm>
            <a:off x="162229" y="5731916"/>
            <a:ext cx="12079074" cy="468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>
            <a:spAutoFit/>
          </a:bodyPr>
          <a:lstStyle>
            <a:lvl1pPr indent="4911" algn="ctr" defTabSz="321468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 b="0">
                <a:solidFill>
                  <a:srgbClr val="323081"/>
                </a:solidFill>
              </a:defRPr>
            </a:pPr>
            <a:r>
              <a:rPr b="1">
                <a:solidFill>
                  <a:srgbClr val="05146C"/>
                </a:solidFill>
              </a:rPr>
              <a:t>IMPLEMENTATION IN 60-100 regions/municipalities/communities</a:t>
            </a:r>
          </a:p>
        </p:txBody>
      </p:sp>
      <p:sp>
        <p:nvSpPr>
          <p:cNvPr id="718" name="Financial Support for Third Parties"/>
          <p:cNvSpPr txBox="1"/>
          <p:nvPr/>
        </p:nvSpPr>
        <p:spPr>
          <a:xfrm>
            <a:off x="162229" y="155998"/>
            <a:ext cx="5800619" cy="468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>
            <a:spAutoFit/>
          </a:bodyPr>
          <a:lstStyle>
            <a:lvl1pPr indent="4911" algn="ctr" defTabSz="321468">
              <a:defRPr sz="2600" b="1">
                <a:solidFill>
                  <a:srgbClr val="05146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 b="0">
                <a:solidFill>
                  <a:srgbClr val="323081"/>
                </a:solidFill>
              </a:defRPr>
            </a:pPr>
            <a:r>
              <a:rPr b="1">
                <a:solidFill>
                  <a:srgbClr val="05146C"/>
                </a:solidFill>
              </a:rPr>
              <a:t>Financial Support for Third Parties</a:t>
            </a:r>
          </a:p>
        </p:txBody>
      </p:sp>
      <p:pic>
        <p:nvPicPr>
          <p:cNvPr id="719" name="Content Placeholder 8" descr="Content Placeholder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229" y="6293806"/>
            <a:ext cx="2418622" cy="507416"/>
          </a:xfrm>
          <a:prstGeom prst="rect">
            <a:avLst/>
          </a:prstGeom>
          <a:ln w="12700">
            <a:miter lim="400000"/>
          </a:ln>
        </p:spPr>
      </p:pic>
      <p:sp>
        <p:nvSpPr>
          <p:cNvPr id="720" name="TextBox 4"/>
          <p:cNvSpPr txBox="1"/>
          <p:nvPr/>
        </p:nvSpPr>
        <p:spPr>
          <a:xfrm>
            <a:off x="2905630" y="656929"/>
            <a:ext cx="56022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M6</a:t>
            </a:r>
          </a:p>
        </p:txBody>
      </p:sp>
      <p:sp>
        <p:nvSpPr>
          <p:cNvPr id="721" name="TextBox 5"/>
          <p:cNvSpPr txBox="1"/>
          <p:nvPr/>
        </p:nvSpPr>
        <p:spPr>
          <a:xfrm>
            <a:off x="5798868" y="624257"/>
            <a:ext cx="72969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M18</a:t>
            </a:r>
          </a:p>
        </p:txBody>
      </p:sp>
      <p:sp>
        <p:nvSpPr>
          <p:cNvPr id="722" name="TextBox 6"/>
          <p:cNvSpPr txBox="1"/>
          <p:nvPr/>
        </p:nvSpPr>
        <p:spPr>
          <a:xfrm>
            <a:off x="8762985" y="624257"/>
            <a:ext cx="72969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M24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4" grpId="1" animBg="1" advAuto="0"/>
      <p:bldP spid="710" grpId="3" animBg="1" advAuto="0"/>
      <p:bldP spid="716" grpId="5" animBg="1" advAuto="0"/>
      <p:bldP spid="720" grpId="2" animBg="1" advAuto="0"/>
      <p:bldP spid="721" grpId="4" animBg="1" advAuto="0"/>
      <p:bldP spid="722" grpId="6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Title 1"/>
          <p:cNvSpPr txBox="1">
            <a:spLocks noGrp="1"/>
          </p:cNvSpPr>
          <p:nvPr>
            <p:ph type="title"/>
          </p:nvPr>
        </p:nvSpPr>
        <p:spPr>
          <a:xfrm>
            <a:off x="609600" y="117082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What do we want to learn from this?</a:t>
            </a:r>
          </a:p>
        </p:txBody>
      </p:sp>
      <p:sp>
        <p:nvSpPr>
          <p:cNvPr id="725" name="Date Placeholder 3"/>
          <p:cNvSpPr txBox="1"/>
          <p:nvPr/>
        </p:nvSpPr>
        <p:spPr>
          <a:xfrm>
            <a:off x="655319" y="6415290"/>
            <a:ext cx="2753362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 28 november 2019</a:t>
            </a:r>
          </a:p>
        </p:txBody>
      </p:sp>
      <p:pic>
        <p:nvPicPr>
          <p:cNvPr id="726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12339" t="21547" r="31410" b="31613"/>
          <a:stretch>
            <a:fillRect/>
          </a:stretch>
        </p:blipFill>
        <p:spPr>
          <a:xfrm>
            <a:off x="-1" y="1125983"/>
            <a:ext cx="12235079" cy="5730920"/>
          </a:xfrm>
          <a:prstGeom prst="rect">
            <a:avLst/>
          </a:prstGeom>
          <a:ln w="12700">
            <a:miter lim="400000"/>
          </a:ln>
        </p:spPr>
      </p:pic>
      <p:sp>
        <p:nvSpPr>
          <p:cNvPr id="727" name="TextBox 7"/>
          <p:cNvSpPr txBox="1"/>
          <p:nvPr/>
        </p:nvSpPr>
        <p:spPr>
          <a:xfrm>
            <a:off x="4868443" y="1427484"/>
            <a:ext cx="6113652" cy="1018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Framework for regional CRA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supporting civil protection and climate adaptation</a:t>
            </a:r>
          </a:p>
        </p:txBody>
      </p:sp>
      <p:sp>
        <p:nvSpPr>
          <p:cNvPr id="728" name="TextBox 8"/>
          <p:cNvSpPr txBox="1"/>
          <p:nvPr/>
        </p:nvSpPr>
        <p:spPr>
          <a:xfrm>
            <a:off x="5495247" y="2527100"/>
            <a:ext cx="5486847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Toolbox and pilots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testing data needs and diversity of requests</a:t>
            </a:r>
          </a:p>
        </p:txBody>
      </p:sp>
      <p:sp>
        <p:nvSpPr>
          <p:cNvPr id="729" name="TextBox 9"/>
          <p:cNvSpPr txBox="1"/>
          <p:nvPr/>
        </p:nvSpPr>
        <p:spPr>
          <a:xfrm>
            <a:off x="6163257" y="3643955"/>
            <a:ext cx="5486847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Cascading fund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Financial support for &gt;50 regions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Title 1"/>
          <p:cNvSpPr txBox="1"/>
          <p:nvPr/>
        </p:nvSpPr>
        <p:spPr>
          <a:xfrm>
            <a:off x="755649" y="541694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Regional Climate Risk Assessments are very diverse</a:t>
            </a:r>
          </a:p>
        </p:txBody>
      </p:sp>
      <p:pic>
        <p:nvPicPr>
          <p:cNvPr id="732" name="Picture 30" descr="Picture 30"/>
          <p:cNvPicPr>
            <a:picLocks noChangeAspect="1"/>
          </p:cNvPicPr>
          <p:nvPr/>
        </p:nvPicPr>
        <p:blipFill>
          <a:blip r:embed="rId2">
            <a:extLst/>
          </a:blip>
          <a:srcRect l="44977" t="37847" r="28702" b="31888"/>
          <a:stretch>
            <a:fillRect/>
          </a:stretch>
        </p:blipFill>
        <p:spPr>
          <a:xfrm>
            <a:off x="8096773" y="2869018"/>
            <a:ext cx="3944476" cy="2551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733" name="Picture 32" descr="Picture 32"/>
          <p:cNvPicPr>
            <a:picLocks noChangeAspect="1"/>
          </p:cNvPicPr>
          <p:nvPr/>
        </p:nvPicPr>
        <p:blipFill>
          <a:blip r:embed="rId3">
            <a:extLst/>
          </a:blip>
          <a:srcRect l="44190" t="55514" r="28704" b="31364"/>
          <a:stretch>
            <a:fillRect/>
          </a:stretch>
        </p:blipFill>
        <p:spPr>
          <a:xfrm>
            <a:off x="7210300" y="4351087"/>
            <a:ext cx="4062463" cy="11061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3" name="Group 33"/>
          <p:cNvGrpSpPr/>
          <p:nvPr/>
        </p:nvGrpSpPr>
        <p:grpSpPr>
          <a:xfrm>
            <a:off x="1246826" y="3550434"/>
            <a:ext cx="2285980" cy="2281754"/>
            <a:chOff x="0" y="0"/>
            <a:chExt cx="2285979" cy="2281753"/>
          </a:xfrm>
        </p:grpSpPr>
        <p:pic>
          <p:nvPicPr>
            <p:cNvPr id="734" name="Picture 34" descr="Picture 34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3393" t="24652" r="41454" b="10204"/>
            <a:stretch>
              <a:fillRect/>
            </a:stretch>
          </p:blipFill>
          <p:spPr>
            <a:xfrm>
              <a:off x="24482" y="446483"/>
              <a:ext cx="2261498" cy="18352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35" name="Oval 35"/>
            <p:cNvSpPr/>
            <p:nvPr/>
          </p:nvSpPr>
          <p:spPr>
            <a:xfrm>
              <a:off x="1809097" y="943789"/>
              <a:ext cx="154079" cy="153431"/>
            </a:xfrm>
            <a:prstGeom prst="ellipse">
              <a:avLst/>
            </a:prstGeom>
            <a:solidFill>
              <a:srgbClr val="0F79D8"/>
            </a:solidFill>
            <a:ln w="25400" cap="flat">
              <a:solidFill>
                <a:srgbClr val="0B589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36" name="Oval 36"/>
            <p:cNvSpPr/>
            <p:nvPr/>
          </p:nvSpPr>
          <p:spPr>
            <a:xfrm>
              <a:off x="1118361" y="626724"/>
              <a:ext cx="154078" cy="153431"/>
            </a:xfrm>
            <a:prstGeom prst="ellipse">
              <a:avLst/>
            </a:prstGeom>
            <a:solidFill>
              <a:srgbClr val="0F79D8"/>
            </a:solidFill>
            <a:ln w="25400" cap="flat">
              <a:solidFill>
                <a:srgbClr val="0B589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37" name="Oval 37"/>
            <p:cNvSpPr/>
            <p:nvPr/>
          </p:nvSpPr>
          <p:spPr>
            <a:xfrm>
              <a:off x="1547210" y="1617552"/>
              <a:ext cx="154079" cy="153431"/>
            </a:xfrm>
            <a:prstGeom prst="ellipse">
              <a:avLst/>
            </a:prstGeom>
            <a:solidFill>
              <a:srgbClr val="0F79D8"/>
            </a:solidFill>
            <a:ln w="25400" cap="flat">
              <a:solidFill>
                <a:srgbClr val="0B589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38" name="Oval 38"/>
            <p:cNvSpPr/>
            <p:nvPr/>
          </p:nvSpPr>
          <p:spPr>
            <a:xfrm>
              <a:off x="1243722" y="1124511"/>
              <a:ext cx="154079" cy="153431"/>
            </a:xfrm>
            <a:prstGeom prst="ellipse">
              <a:avLst/>
            </a:prstGeom>
            <a:solidFill>
              <a:srgbClr val="0F79D8"/>
            </a:solidFill>
            <a:ln w="25400" cap="flat">
              <a:solidFill>
                <a:srgbClr val="0B589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39" name="Oval 39"/>
            <p:cNvSpPr/>
            <p:nvPr/>
          </p:nvSpPr>
          <p:spPr>
            <a:xfrm>
              <a:off x="1118361" y="1503749"/>
              <a:ext cx="154078" cy="153431"/>
            </a:xfrm>
            <a:prstGeom prst="ellipse">
              <a:avLst/>
            </a:prstGeom>
            <a:solidFill>
              <a:srgbClr val="0F79D8"/>
            </a:solidFill>
            <a:ln w="25400" cap="flat">
              <a:solidFill>
                <a:srgbClr val="0B589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40" name="Oval 40"/>
            <p:cNvSpPr/>
            <p:nvPr/>
          </p:nvSpPr>
          <p:spPr>
            <a:xfrm>
              <a:off x="657230" y="1171215"/>
              <a:ext cx="154079" cy="153431"/>
            </a:xfrm>
            <a:prstGeom prst="ellipse">
              <a:avLst/>
            </a:prstGeom>
            <a:solidFill>
              <a:srgbClr val="0F79D8"/>
            </a:solidFill>
            <a:ln w="25400" cap="flat">
              <a:solidFill>
                <a:srgbClr val="0B589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41" name="Oval 41"/>
            <p:cNvSpPr/>
            <p:nvPr/>
          </p:nvSpPr>
          <p:spPr>
            <a:xfrm>
              <a:off x="531869" y="1734111"/>
              <a:ext cx="154079" cy="153431"/>
            </a:xfrm>
            <a:prstGeom prst="ellipse">
              <a:avLst/>
            </a:prstGeom>
            <a:solidFill>
              <a:srgbClr val="0F79D8"/>
            </a:solidFill>
            <a:ln w="25400" cap="flat">
              <a:solidFill>
                <a:srgbClr val="0B589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42" name="TextBox 42"/>
            <p:cNvSpPr txBox="1"/>
            <p:nvPr/>
          </p:nvSpPr>
          <p:spPr>
            <a:xfrm>
              <a:off x="0" y="0"/>
              <a:ext cx="1925608" cy="3924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24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Many regions</a:t>
              </a:r>
            </a:p>
          </p:txBody>
        </p:sp>
      </p:grpSp>
      <p:grpSp>
        <p:nvGrpSpPr>
          <p:cNvPr id="749" name="Group 43"/>
          <p:cNvGrpSpPr/>
          <p:nvPr/>
        </p:nvGrpSpPr>
        <p:grpSpPr>
          <a:xfrm>
            <a:off x="1251103" y="1070863"/>
            <a:ext cx="3721525" cy="2162737"/>
            <a:chOff x="0" y="0"/>
            <a:chExt cx="3721524" cy="2162736"/>
          </a:xfrm>
        </p:grpSpPr>
        <p:pic>
          <p:nvPicPr>
            <p:cNvPr id="744" name="Picture 44" descr="Picture 44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47857" t="13134" r="29701" b="19800"/>
            <a:stretch>
              <a:fillRect/>
            </a:stretch>
          </p:blipFill>
          <p:spPr>
            <a:xfrm>
              <a:off x="0" y="436952"/>
              <a:ext cx="1026676" cy="17257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45" name="Picture Placeholder 8" descr="Picture Placeholder 8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30308" r="30308"/>
            <a:stretch>
              <a:fillRect/>
            </a:stretch>
          </p:blipFill>
          <p:spPr>
            <a:xfrm>
              <a:off x="1020234" y="436953"/>
              <a:ext cx="906021" cy="17257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46" name="Picture Placeholder 8" descr="Picture Placeholder 8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30308" r="30308"/>
            <a:stretch>
              <a:fillRect/>
            </a:stretch>
          </p:blipFill>
          <p:spPr>
            <a:xfrm>
              <a:off x="1897097" y="413386"/>
              <a:ext cx="918391" cy="17493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47" name="Picture 47" descr="Picture 47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27423" t="20353" r="45784" b="15416"/>
            <a:stretch>
              <a:fillRect/>
            </a:stretch>
          </p:blipFill>
          <p:spPr>
            <a:xfrm>
              <a:off x="2815487" y="445688"/>
              <a:ext cx="906038" cy="17170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48" name="TextBox 48"/>
            <p:cNvSpPr txBox="1"/>
            <p:nvPr/>
          </p:nvSpPr>
          <p:spPr>
            <a:xfrm>
              <a:off x="758101" y="0"/>
              <a:ext cx="2687891" cy="3924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24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Many challenges</a:t>
              </a:r>
            </a:p>
          </p:txBody>
        </p:sp>
      </p:grpSp>
      <p:grpSp>
        <p:nvGrpSpPr>
          <p:cNvPr id="752" name="Group 49"/>
          <p:cNvGrpSpPr/>
          <p:nvPr/>
        </p:nvGrpSpPr>
        <p:grpSpPr>
          <a:xfrm>
            <a:off x="4599837" y="3413995"/>
            <a:ext cx="2728452" cy="2369798"/>
            <a:chOff x="0" y="0"/>
            <a:chExt cx="2728451" cy="2369796"/>
          </a:xfrm>
        </p:grpSpPr>
        <p:pic>
          <p:nvPicPr>
            <p:cNvPr id="750" name="Picture 50" descr="Picture 50"/>
            <p:cNvPicPr>
              <a:picLocks noChangeAspect="1"/>
            </p:cNvPicPr>
            <p:nvPr/>
          </p:nvPicPr>
          <p:blipFill>
            <a:blip r:embed="rId9">
              <a:extLst/>
            </a:blip>
            <a:srcRect l="2419" t="14194" r="32553" b="17708"/>
            <a:stretch>
              <a:fillRect/>
            </a:stretch>
          </p:blipFill>
          <p:spPr>
            <a:xfrm>
              <a:off x="0" y="762586"/>
              <a:ext cx="2728452" cy="16072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51" name="TextBox 51"/>
            <p:cNvSpPr txBox="1"/>
            <p:nvPr/>
          </p:nvSpPr>
          <p:spPr>
            <a:xfrm>
              <a:off x="70654" y="0"/>
              <a:ext cx="2637013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24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Climate adaptation and civil protection</a:t>
              </a:r>
            </a:p>
          </p:txBody>
        </p:sp>
      </p:grpSp>
      <p:grpSp>
        <p:nvGrpSpPr>
          <p:cNvPr id="756" name="Group 52"/>
          <p:cNvGrpSpPr/>
          <p:nvPr/>
        </p:nvGrpSpPr>
        <p:grpSpPr>
          <a:xfrm>
            <a:off x="6252443" y="1056688"/>
            <a:ext cx="3183314" cy="2372312"/>
            <a:chOff x="0" y="0"/>
            <a:chExt cx="3183312" cy="2372311"/>
          </a:xfrm>
        </p:grpSpPr>
        <p:pic>
          <p:nvPicPr>
            <p:cNvPr id="753" name="Picture 53" descr="Picture 53"/>
            <p:cNvPicPr>
              <a:picLocks noChangeAspect="1"/>
            </p:cNvPicPr>
            <p:nvPr/>
          </p:nvPicPr>
          <p:blipFill>
            <a:blip r:embed="rId10">
              <a:extLst/>
            </a:blip>
            <a:srcRect l="17665" t="17528" r="46361" b="17528"/>
            <a:stretch>
              <a:fillRect/>
            </a:stretch>
          </p:blipFill>
          <p:spPr>
            <a:xfrm>
              <a:off x="0" y="17519"/>
              <a:ext cx="1443314" cy="15311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4" name="Picture 2" descr="Picture 2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6711" y="1252349"/>
              <a:ext cx="2521515" cy="1119963"/>
            </a:xfrm>
            <a:prstGeom prst="rect">
              <a:avLst/>
            </a:prstGeom>
            <a:ln w="19050" cap="flat">
              <a:solidFill>
                <a:srgbClr val="0F79D8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755" name="TextBox 55"/>
            <p:cNvSpPr txBox="1"/>
            <p:nvPr/>
          </p:nvSpPr>
          <p:spPr>
            <a:xfrm>
              <a:off x="1497921" y="0"/>
              <a:ext cx="1685392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24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Multiple data sources</a:t>
              </a:r>
            </a:p>
          </p:txBody>
        </p:sp>
      </p:grpSp>
      <p:grpSp>
        <p:nvGrpSpPr>
          <p:cNvPr id="762" name="Rectangle: Folded Corner 56"/>
          <p:cNvGrpSpPr/>
          <p:nvPr/>
        </p:nvGrpSpPr>
        <p:grpSpPr>
          <a:xfrm>
            <a:off x="3532804" y="2286297"/>
            <a:ext cx="5878096" cy="1835271"/>
            <a:chOff x="0" y="0"/>
            <a:chExt cx="5878095" cy="1835269"/>
          </a:xfrm>
        </p:grpSpPr>
        <p:grpSp>
          <p:nvGrpSpPr>
            <p:cNvPr id="760" name="Agrupar"/>
            <p:cNvGrpSpPr/>
            <p:nvPr/>
          </p:nvGrpSpPr>
          <p:grpSpPr>
            <a:xfrm>
              <a:off x="-1" y="0"/>
              <a:ext cx="5878097" cy="1835270"/>
              <a:chOff x="0" y="0"/>
              <a:chExt cx="5878095" cy="1835269"/>
            </a:xfrm>
          </p:grpSpPr>
          <p:sp>
            <p:nvSpPr>
              <p:cNvPr id="757" name="Forma"/>
              <p:cNvSpPr/>
              <p:nvPr/>
            </p:nvSpPr>
            <p:spPr>
              <a:xfrm>
                <a:off x="-1" y="0"/>
                <a:ext cx="5878097" cy="18352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18000"/>
                    </a:lnTo>
                    <a:lnTo>
                      <a:pt x="20476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CC"/>
              </a:solidFill>
              <a:ln w="12700" cap="flat">
                <a:noFill/>
                <a:miter lim="4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58" name="Triangle"/>
              <p:cNvSpPr/>
              <p:nvPr/>
            </p:nvSpPr>
            <p:spPr>
              <a:xfrm>
                <a:off x="5572211" y="1529386"/>
                <a:ext cx="305885" cy="3058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4320" y="432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59" name="Línia"/>
              <p:cNvSpPr/>
              <p:nvPr/>
            </p:nvSpPr>
            <p:spPr>
              <a:xfrm>
                <a:off x="-1" y="0"/>
                <a:ext cx="5878097" cy="18352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76" y="21600"/>
                    </a:moveTo>
                    <a:lnTo>
                      <a:pt x="20701" y="18720"/>
                    </a:lnTo>
                    <a:lnTo>
                      <a:pt x="21600" y="18000"/>
                    </a:lnTo>
                    <a:lnTo>
                      <a:pt x="20476" y="21600"/>
                    </a:ln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8000"/>
                    </a:lnTo>
                  </a:path>
                </a:pathLst>
              </a:custGeom>
              <a:noFill/>
              <a:ln w="25400" cap="flat">
                <a:solidFill>
                  <a:srgbClr val="0B589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761" name="Our motto:…"/>
            <p:cNvSpPr txBox="1"/>
            <p:nvPr/>
          </p:nvSpPr>
          <p:spPr>
            <a:xfrm>
              <a:off x="58419" y="268519"/>
              <a:ext cx="5761256" cy="9923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3200">
                  <a:solidFill>
                    <a:srgbClr val="0F79D8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Our motto: 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sz="3200">
                  <a:solidFill>
                    <a:srgbClr val="0F79D8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standardized flexibility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" grpId="2" animBg="1" advAuto="0"/>
      <p:bldP spid="749" grpId="1" animBg="1" advAuto="0"/>
      <p:bldP spid="752" grpId="4" animBg="1" advAuto="0"/>
      <p:bldP spid="756" grpId="3" animBg="1" advAuto="0"/>
      <p:bldP spid="762" grpId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Rectangle 1"/>
          <p:cNvSpPr/>
          <p:nvPr/>
        </p:nvSpPr>
        <p:spPr>
          <a:xfrm>
            <a:off x="7034979" y="0"/>
            <a:ext cx="5157020" cy="68580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6095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5" name="Title 1"/>
          <p:cNvSpPr txBox="1"/>
          <p:nvPr/>
        </p:nvSpPr>
        <p:spPr>
          <a:xfrm>
            <a:off x="707010" y="298915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Learning by doing</a:t>
            </a:r>
          </a:p>
        </p:txBody>
      </p:sp>
      <p:sp>
        <p:nvSpPr>
          <p:cNvPr id="766" name="Content Placeholder 12"/>
          <p:cNvSpPr txBox="1"/>
          <p:nvPr/>
        </p:nvSpPr>
        <p:spPr>
          <a:xfrm>
            <a:off x="618148" y="1000662"/>
            <a:ext cx="6254188" cy="1443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r>
              <a:rPr dirty="0"/>
              <a:t>5 Pilot regions 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Site visits revealed key issues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Helping with shaping toolbox &amp; application</a:t>
            </a:r>
          </a:p>
        </p:txBody>
      </p:sp>
      <p:sp>
        <p:nvSpPr>
          <p:cNvPr id="767" name="Date Placeholder 3"/>
          <p:cNvSpPr txBox="1"/>
          <p:nvPr/>
        </p:nvSpPr>
        <p:spPr>
          <a:xfrm rot="16200000">
            <a:off x="11753996" y="4832844"/>
            <a:ext cx="148589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E6E6E6"/>
                </a:solidFill>
              </a:defRPr>
            </a:lvl1pPr>
          </a:lstStyle>
          <a:p>
            <a:r>
              <a:t> 28 november 2019</a:t>
            </a:r>
          </a:p>
        </p:txBody>
      </p:sp>
      <p:pic>
        <p:nvPicPr>
          <p:cNvPr id="768" name="Content Placeholder 8" descr="Content Placeholder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229" y="6293806"/>
            <a:ext cx="2418622" cy="507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69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04338" y="298916"/>
            <a:ext cx="4411108" cy="4411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70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rcRect t="77704"/>
          <a:stretch>
            <a:fillRect/>
          </a:stretch>
        </p:blipFill>
        <p:spPr>
          <a:xfrm>
            <a:off x="7404338" y="4710021"/>
            <a:ext cx="4411108" cy="1849062"/>
          </a:xfrm>
          <a:prstGeom prst="rect">
            <a:avLst/>
          </a:prstGeom>
          <a:ln w="12700">
            <a:miter lim="400000"/>
          </a:ln>
        </p:spPr>
      </p:pic>
      <p:pic>
        <p:nvPicPr>
          <p:cNvPr id="771" name="Picture 11" descr="Picture 1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18148" y="3429000"/>
            <a:ext cx="6096001" cy="2743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Rectangle 1"/>
          <p:cNvSpPr/>
          <p:nvPr/>
        </p:nvSpPr>
        <p:spPr>
          <a:xfrm>
            <a:off x="7034979" y="0"/>
            <a:ext cx="5157020" cy="68580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6095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4" name="Title 1"/>
          <p:cNvSpPr txBox="1"/>
          <p:nvPr/>
        </p:nvSpPr>
        <p:spPr>
          <a:xfrm>
            <a:off x="707010" y="298915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Learning by doing</a:t>
            </a:r>
          </a:p>
        </p:txBody>
      </p:sp>
      <p:sp>
        <p:nvSpPr>
          <p:cNvPr id="775" name="Content Placeholder 12"/>
          <p:cNvSpPr txBox="1"/>
          <p:nvPr/>
        </p:nvSpPr>
        <p:spPr>
          <a:xfrm>
            <a:off x="618148" y="1000662"/>
            <a:ext cx="6254188" cy="909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r>
              <a:rPr dirty="0"/>
              <a:t>5 Pilot regions 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Demo for applicants</a:t>
            </a:r>
          </a:p>
        </p:txBody>
      </p:sp>
      <p:sp>
        <p:nvSpPr>
          <p:cNvPr id="776" name="Date Placeholder 3"/>
          <p:cNvSpPr txBox="1"/>
          <p:nvPr/>
        </p:nvSpPr>
        <p:spPr>
          <a:xfrm rot="16200000">
            <a:off x="11753996" y="4832844"/>
            <a:ext cx="148589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E6E6E6"/>
                </a:solidFill>
              </a:defRPr>
            </a:lvl1pPr>
          </a:lstStyle>
          <a:p>
            <a:r>
              <a:t> 28 november 2019</a:t>
            </a:r>
          </a:p>
        </p:txBody>
      </p:sp>
      <p:pic>
        <p:nvPicPr>
          <p:cNvPr id="777" name="Content Placeholder 8" descr="Content Placeholder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229" y="6293806"/>
            <a:ext cx="2418622" cy="507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78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04338" y="298916"/>
            <a:ext cx="4411108" cy="4411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79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rcRect t="77704"/>
          <a:stretch>
            <a:fillRect/>
          </a:stretch>
        </p:blipFill>
        <p:spPr>
          <a:xfrm>
            <a:off x="7404338" y="4710021"/>
            <a:ext cx="4411108" cy="1849062"/>
          </a:xfrm>
          <a:prstGeom prst="rect">
            <a:avLst/>
          </a:prstGeom>
          <a:ln w="12700">
            <a:miter lim="400000"/>
          </a:ln>
        </p:spPr>
      </p:pic>
      <p:sp>
        <p:nvSpPr>
          <p:cNvPr id="780" name="TextBox 13"/>
          <p:cNvSpPr txBox="1"/>
          <p:nvPr/>
        </p:nvSpPr>
        <p:spPr>
          <a:xfrm>
            <a:off x="7858663" y="4574551"/>
            <a:ext cx="3309616" cy="1515031"/>
          </a:xfrm>
          <a:prstGeom prst="rect">
            <a:avLst/>
          </a:prstGeom>
          <a:solidFill>
            <a:srgbClr val="CBE4FB"/>
          </a:solidFill>
          <a:ln>
            <a:solidFill>
              <a:srgbClr val="0B5BA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50000"/>
              </a:lnSpc>
              <a:defRPr sz="2400"/>
            </a:pPr>
            <a:r>
              <a:t>Demo workshop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50000"/>
              </a:lnSpc>
              <a:defRPr sz="2400" b="1"/>
            </a:pPr>
            <a:r>
              <a:t>~29-31 January Setubal (PT</a:t>
            </a:r>
            <a:r>
              <a:rPr b="0"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t> </a:t>
            </a:r>
            <a:r>
              <a:rPr b="0"/>
              <a:t>+ online</a:t>
            </a:r>
          </a:p>
        </p:txBody>
      </p:sp>
      <p:pic>
        <p:nvPicPr>
          <p:cNvPr id="781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23048" y="2175330"/>
            <a:ext cx="4441825" cy="39646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Rectangle 1"/>
          <p:cNvSpPr/>
          <p:nvPr/>
        </p:nvSpPr>
        <p:spPr>
          <a:xfrm>
            <a:off x="7034979" y="0"/>
            <a:ext cx="5157020" cy="68580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6095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4" name="Title 1"/>
          <p:cNvSpPr txBox="1"/>
          <p:nvPr/>
        </p:nvSpPr>
        <p:spPr>
          <a:xfrm>
            <a:off x="707010" y="298915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Synthesis of regional CRAs</a:t>
            </a:r>
          </a:p>
        </p:txBody>
      </p:sp>
      <p:sp>
        <p:nvSpPr>
          <p:cNvPr id="785" name="Content Placeholder 12"/>
          <p:cNvSpPr txBox="1"/>
          <p:nvPr/>
        </p:nvSpPr>
        <p:spPr>
          <a:xfrm>
            <a:off x="618148" y="1000662"/>
            <a:ext cx="6254188" cy="4633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r>
              <a:rPr dirty="0"/>
              <a:t>Lessons to be learned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Fine tuning the regional support service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Exploit the market potential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CRA </a:t>
            </a:r>
            <a:r>
              <a:rPr dirty="0" err="1"/>
              <a:t>standardisation</a:t>
            </a:r>
            <a:r>
              <a:rPr dirty="0"/>
              <a:t> and connection to European policies</a:t>
            </a:r>
          </a:p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r>
              <a:rPr dirty="0"/>
              <a:t>Actions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Monitoring the implementation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European Synthesis 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SzPct val="100000"/>
              <a:buFont typeface="Wingdings" pitchFamily="2" charset="2"/>
              <a:buChar char="Ø"/>
              <a:defRPr sz="2400"/>
            </a:pPr>
            <a:r>
              <a:rPr dirty="0"/>
              <a:t>Connect to follow-up project on policy implementation</a:t>
            </a:r>
          </a:p>
        </p:txBody>
      </p:sp>
      <p:sp>
        <p:nvSpPr>
          <p:cNvPr id="786" name="Date Placeholder 3"/>
          <p:cNvSpPr txBox="1"/>
          <p:nvPr/>
        </p:nvSpPr>
        <p:spPr>
          <a:xfrm rot="16200000">
            <a:off x="11753996" y="4832844"/>
            <a:ext cx="148589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E6E6E6"/>
                </a:solidFill>
              </a:defRPr>
            </a:lvl1pPr>
          </a:lstStyle>
          <a:p>
            <a:r>
              <a:t> 28 november 2019</a:t>
            </a:r>
          </a:p>
        </p:txBody>
      </p:sp>
      <p:pic>
        <p:nvPicPr>
          <p:cNvPr id="787" name="Content Placeholder 8" descr="Content Placeholder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229" y="6293806"/>
            <a:ext cx="2418622" cy="507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88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rcRect t="77704"/>
          <a:stretch>
            <a:fillRect/>
          </a:stretch>
        </p:blipFill>
        <p:spPr>
          <a:xfrm>
            <a:off x="7404338" y="4710021"/>
            <a:ext cx="4411108" cy="1849062"/>
          </a:xfrm>
          <a:prstGeom prst="rect">
            <a:avLst/>
          </a:prstGeom>
          <a:ln w="12700">
            <a:miter lim="400000"/>
          </a:ln>
        </p:spPr>
      </p:pic>
      <p:pic>
        <p:nvPicPr>
          <p:cNvPr id="789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04338" y="301465"/>
            <a:ext cx="4411108" cy="4411109"/>
          </a:xfrm>
          <a:prstGeom prst="rect">
            <a:avLst/>
          </a:prstGeom>
          <a:ln w="12700">
            <a:miter lim="400000"/>
          </a:ln>
        </p:spPr>
      </p:pic>
      <p:sp>
        <p:nvSpPr>
          <p:cNvPr id="790" name="Rectangle 2"/>
          <p:cNvSpPr/>
          <p:nvPr/>
        </p:nvSpPr>
        <p:spPr>
          <a:xfrm>
            <a:off x="455505" y="3165342"/>
            <a:ext cx="6254187" cy="28807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fill="hold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" grpId="1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Rectangle 1"/>
          <p:cNvSpPr/>
          <p:nvPr/>
        </p:nvSpPr>
        <p:spPr>
          <a:xfrm>
            <a:off x="7034979" y="0"/>
            <a:ext cx="5157020" cy="68580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6095D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3" name="Title 1"/>
          <p:cNvSpPr txBox="1"/>
          <p:nvPr/>
        </p:nvSpPr>
        <p:spPr>
          <a:xfrm>
            <a:off x="707010" y="298915"/>
            <a:ext cx="10517115" cy="481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3400">
                <a:solidFill>
                  <a:schemeClr val="accent1"/>
                </a:solidFill>
              </a:defRPr>
            </a:lvl1pPr>
          </a:lstStyle>
          <a:p>
            <a:r>
              <a:t>Legacy for my role in IPCC</a:t>
            </a:r>
          </a:p>
        </p:txBody>
      </p:sp>
      <p:sp>
        <p:nvSpPr>
          <p:cNvPr id="794" name="Content Placeholder 12"/>
          <p:cNvSpPr txBox="1"/>
          <p:nvPr/>
        </p:nvSpPr>
        <p:spPr>
          <a:xfrm>
            <a:off x="618148" y="1000662"/>
            <a:ext cx="6254188" cy="5136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r>
              <a:rPr dirty="0"/>
              <a:t>Co-chair Working group 2</a:t>
            </a:r>
          </a:p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endParaRPr dirty="0"/>
          </a:p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r>
              <a:rPr dirty="0"/>
              <a:t>Action holders could recognize themselves better</a:t>
            </a:r>
          </a:p>
          <a:p>
            <a:pPr>
              <a:lnSpc>
                <a:spcPct val="110000"/>
              </a:lnSpc>
              <a:spcBef>
                <a:spcPts val="1000"/>
              </a:spcBef>
              <a:defRPr sz="2400"/>
            </a:pPr>
            <a:r>
              <a:rPr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dirty="0"/>
              <a:t>Assessment via a set of </a:t>
            </a:r>
            <a:r>
              <a:rPr i="1" dirty="0"/>
              <a:t>decision archetypes</a:t>
            </a:r>
          </a:p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endParaRPr i="1" dirty="0"/>
          </a:p>
          <a:p>
            <a:pPr>
              <a:lnSpc>
                <a:spcPct val="110000"/>
              </a:lnSpc>
              <a:spcBef>
                <a:spcPts val="1000"/>
              </a:spcBef>
              <a:defRPr sz="2400" b="1"/>
            </a:pPr>
            <a:r>
              <a:rPr dirty="0"/>
              <a:t>Reports could be thinner </a:t>
            </a:r>
          </a:p>
          <a:p>
            <a:pPr>
              <a:lnSpc>
                <a:spcPct val="110000"/>
              </a:lnSpc>
              <a:spcBef>
                <a:spcPts val="1000"/>
              </a:spcBef>
              <a:defRPr sz="2400"/>
            </a:pPr>
            <a:r>
              <a:rPr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dirty="0"/>
              <a:t>focus on the knowledge that makes a difference in decision taking</a:t>
            </a:r>
          </a:p>
        </p:txBody>
      </p:sp>
      <p:sp>
        <p:nvSpPr>
          <p:cNvPr id="795" name="Date Placeholder 3"/>
          <p:cNvSpPr txBox="1"/>
          <p:nvPr/>
        </p:nvSpPr>
        <p:spPr>
          <a:xfrm rot="16200000">
            <a:off x="11753996" y="4832844"/>
            <a:ext cx="148589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E6E6E6"/>
                </a:solidFill>
              </a:defRPr>
            </a:lvl1pPr>
          </a:lstStyle>
          <a:p>
            <a:r>
              <a:t> 28 november 2019</a:t>
            </a:r>
          </a:p>
        </p:txBody>
      </p:sp>
      <p:pic>
        <p:nvPicPr>
          <p:cNvPr id="796" name="Content Placeholder 8" descr="Content Placeholder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229" y="6293806"/>
            <a:ext cx="2418622" cy="507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797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rcRect t="77704"/>
          <a:stretch>
            <a:fillRect/>
          </a:stretch>
        </p:blipFill>
        <p:spPr>
          <a:xfrm>
            <a:off x="7492465" y="298915"/>
            <a:ext cx="4434792" cy="1849062"/>
          </a:xfrm>
          <a:prstGeom prst="rect">
            <a:avLst/>
          </a:prstGeom>
          <a:ln w="12700">
            <a:miter lim="400000"/>
          </a:ln>
        </p:spPr>
      </p:pic>
      <p:pic>
        <p:nvPicPr>
          <p:cNvPr id="798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92465" y="2112723"/>
            <a:ext cx="4434792" cy="4434792"/>
          </a:xfrm>
          <a:prstGeom prst="rect">
            <a:avLst/>
          </a:prstGeom>
          <a:ln w="12700">
            <a:miter lim="400000"/>
          </a:ln>
        </p:spPr>
      </p:pic>
      <p:pic>
        <p:nvPicPr>
          <p:cNvPr id="799" name="Picture 11" descr="Picture 11"/>
          <p:cNvPicPr>
            <a:picLocks noChangeAspect="1"/>
          </p:cNvPicPr>
          <p:nvPr/>
        </p:nvPicPr>
        <p:blipFill>
          <a:blip r:embed="rId5">
            <a:extLst/>
          </a:blip>
          <a:srcRect l="31152"/>
          <a:stretch>
            <a:fillRect/>
          </a:stretch>
        </p:blipFill>
        <p:spPr>
          <a:xfrm>
            <a:off x="7934735" y="511780"/>
            <a:ext cx="3550254" cy="2324082"/>
          </a:xfrm>
          <a:prstGeom prst="rect">
            <a:avLst/>
          </a:prstGeom>
          <a:ln w="12700">
            <a:miter lim="400000"/>
          </a:ln>
        </p:spPr>
      </p:pic>
      <p:sp>
        <p:nvSpPr>
          <p:cNvPr id="800" name="Rectangle 12"/>
          <p:cNvSpPr/>
          <p:nvPr/>
        </p:nvSpPr>
        <p:spPr>
          <a:xfrm>
            <a:off x="455505" y="4158813"/>
            <a:ext cx="6254188" cy="17083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fill="hold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" grpId="2" animBg="1" advAuto="0"/>
      <p:bldP spid="800" grpId="1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Date Placeholder 3"/>
          <p:cNvSpPr txBox="1"/>
          <p:nvPr/>
        </p:nvSpPr>
        <p:spPr>
          <a:xfrm>
            <a:off x="655319" y="6415290"/>
            <a:ext cx="2753362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 28 november 2019</a:t>
            </a:r>
          </a:p>
        </p:txBody>
      </p:sp>
      <p:pic>
        <p:nvPicPr>
          <p:cNvPr id="80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12339" t="21547" r="31410" b="31613"/>
          <a:stretch>
            <a:fillRect/>
          </a:stretch>
        </p:blipFill>
        <p:spPr>
          <a:xfrm>
            <a:off x="-1" y="1125983"/>
            <a:ext cx="12235079" cy="5730920"/>
          </a:xfrm>
          <a:prstGeom prst="rect">
            <a:avLst/>
          </a:prstGeom>
          <a:ln w="12700">
            <a:miter lim="400000"/>
          </a:ln>
        </p:spPr>
      </p:pic>
      <p:sp>
        <p:nvSpPr>
          <p:cNvPr id="804" name="Tit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Contact info</a:t>
            </a:r>
          </a:p>
        </p:txBody>
      </p:sp>
      <p:sp>
        <p:nvSpPr>
          <p:cNvPr id="805" name="TextBox 5"/>
          <p:cNvSpPr txBox="1"/>
          <p:nvPr/>
        </p:nvSpPr>
        <p:spPr>
          <a:xfrm>
            <a:off x="5327072" y="1431019"/>
            <a:ext cx="6514408" cy="1497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https://www.climaax.eu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>
              <a:defRPr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info@climaax.eu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ltares">
  <a:themeElements>
    <a:clrScheme name="Deltares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000FF"/>
      </a:hlink>
      <a:folHlink>
        <a:srgbClr val="FF00FF"/>
      </a:folHlink>
    </a:clrScheme>
    <a:fontScheme name="Deltares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Deltar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ltares">
  <a:themeElements>
    <a:clrScheme name="Deltares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80C80"/>
      </a:accent1>
      <a:accent2>
        <a:srgbClr val="0D38E0"/>
      </a:accent2>
      <a:accent3>
        <a:srgbClr val="0EBBF0"/>
      </a:accent3>
      <a:accent4>
        <a:srgbClr val="00B389"/>
      </a:accent4>
      <a:accent5>
        <a:srgbClr val="00CC96"/>
      </a:accent5>
      <a:accent6>
        <a:srgbClr val="00E6A1"/>
      </a:accent6>
      <a:hlink>
        <a:srgbClr val="0000FF"/>
      </a:hlink>
      <a:folHlink>
        <a:srgbClr val="FF00FF"/>
      </a:folHlink>
    </a:clrScheme>
    <a:fontScheme name="Deltares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Deltar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1007</Words>
  <Application>Microsoft Macintosh PowerPoint</Application>
  <PresentationFormat>Panorámica</PresentationFormat>
  <Paragraphs>208</Paragraphs>
  <Slides>26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6" baseType="lpstr">
      <vt:lpstr>Arial</vt:lpstr>
      <vt:lpstr>Calibri</vt:lpstr>
      <vt:lpstr>Century Gothic</vt:lpstr>
      <vt:lpstr>Helvetica</vt:lpstr>
      <vt:lpstr>Helvetica Neue</vt:lpstr>
      <vt:lpstr>Helvetica Neue Light</vt:lpstr>
      <vt:lpstr>Helvetica Neue Medium</vt:lpstr>
      <vt:lpstr>Roboto</vt:lpstr>
      <vt:lpstr>Wingdings</vt:lpstr>
      <vt:lpstr>Deltares</vt:lpstr>
      <vt:lpstr>CLIMAAX CLIMate risk And vulnerability Assessment framework and toolboX   Regional Risk Assessments for Civil Protection and Climate Adaptation</vt:lpstr>
      <vt:lpstr>Presentación de PowerPoint</vt:lpstr>
      <vt:lpstr>Presentación de PowerPoint</vt:lpstr>
      <vt:lpstr>Presentación de PowerPoint</vt:lpstr>
      <vt:lpstr>High Intensity Rainfall Floods</vt:lpstr>
      <vt:lpstr>High Intensity Rainfall Floods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The pillars of CLIMAAX</vt:lpstr>
      <vt:lpstr>Presentación de PowerPoint</vt:lpstr>
      <vt:lpstr>Presentación de PowerPoint</vt:lpstr>
      <vt:lpstr>Presentación de PowerPoint</vt:lpstr>
      <vt:lpstr>Presentación de PowerPoint</vt:lpstr>
      <vt:lpstr>What do we want to learn from this?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Contact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CLIMAAX CLIMate risk And vulnerability Assessment framework and toolboX   Regional Risk Assessments for Civil Protection and Climate Adaptation</dc:title>
  <cp:lastModifiedBy>Daniel Sempere</cp:lastModifiedBy>
  <cp:revision>1</cp:revision>
  <dcterms:modified xsi:type="dcterms:W3CDTF">2023-11-08T17:14:13Z</dcterms:modified>
</cp:coreProperties>
</file>