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8" r:id="rId4"/>
  </p:sldMasterIdLst>
  <p:notesMasterIdLst>
    <p:notesMasterId r:id="rId22"/>
  </p:notesMasterIdLst>
  <p:sldIdLst>
    <p:sldId id="256" r:id="rId5"/>
    <p:sldId id="285" r:id="rId6"/>
    <p:sldId id="257" r:id="rId7"/>
    <p:sldId id="294" r:id="rId8"/>
    <p:sldId id="293" r:id="rId9"/>
    <p:sldId id="302" r:id="rId10"/>
    <p:sldId id="290" r:id="rId11"/>
    <p:sldId id="258" r:id="rId12"/>
    <p:sldId id="301" r:id="rId13"/>
    <p:sldId id="303" r:id="rId14"/>
    <p:sldId id="304" r:id="rId15"/>
    <p:sldId id="305" r:id="rId16"/>
    <p:sldId id="300" r:id="rId17"/>
    <p:sldId id="282" r:id="rId18"/>
    <p:sldId id="266" r:id="rId19"/>
    <p:sldId id="274" r:id="rId20"/>
    <p:sldId id="273" r:id="rId21"/>
  </p:sldIdLst>
  <p:sldSz cx="9144000" cy="5143500" type="screen16x9"/>
  <p:notesSz cx="6858000" cy="9144000"/>
  <p:embeddedFontLst>
    <p:embeddedFont>
      <p:font typeface="Calibri" panose="020F0502020204030204" pitchFamily="34" charset="0"/>
      <p:regular r:id="rId23"/>
      <p:bold r:id="rId24"/>
      <p:italic r:id="rId25"/>
      <p:boldItalic r:id="rId26"/>
    </p:embeddedFont>
    <p:embeddedFont>
      <p:font typeface="Montserrat Light" panose="020F0302020204030204" pitchFamily="34" charset="0"/>
      <p:regular r:id="rId27"/>
      <p:italic r:id="rId28"/>
    </p:embeddedFont>
    <p:embeddedFont>
      <p:font typeface="Montserrat Medium" panose="020F0502020204030204" pitchFamily="34" charset="0"/>
      <p:regular r:id="rId29"/>
      <p:bold r:id="rId30"/>
      <p:italic r:id="rId31"/>
      <p:boldItalic r:id="rId32"/>
    </p:embeddedFont>
    <p:embeddedFont>
      <p:font typeface="Open Sans" panose="020B0606030504020204" pitchFamily="34"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380C08-2AF5-8DE9-D33A-106CF8A4BA3B}" name="Giorgio Meschi" initials="GM" userId="S::giorgio.meschi@cimafoundation.org::59ce001f-00f0-4d8f-901a-7c366ae9aa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B39B8A-1A5F-4733-BFDD-900569A0D6D7}" v="5106" dt="2023-05-24T11:44:18.536"/>
    <p1510:client id="{47F48B2E-A1F6-2DEE-BA92-310F8E94DB3E}" v="1377" dt="2023-05-23T14:51:25.377"/>
  </p1510:revLst>
</p1510:revInfo>
</file>

<file path=ppt/tableStyles.xml><?xml version="1.0" encoding="utf-8"?>
<a:tblStyleLst xmlns:a="http://schemas.openxmlformats.org/drawingml/2006/main" def="{BD331E55-FCDA-4BFF-8FC5-E9A996CDC08D}">
  <a:tblStyle styleId="{BD331E55-FCDA-4BFF-8FC5-E9A996CDC08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7"/>
    <p:restoredTop sz="94674"/>
  </p:normalViewPr>
  <p:slideViewPr>
    <p:cSldViewPr snapToGrid="0">
      <p:cViewPr varScale="1">
        <p:scale>
          <a:sx n="165" d="100"/>
          <a:sy n="165" d="100"/>
        </p:scale>
        <p:origin x="312"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4.fntdata"/><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12.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7.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287993afd1_2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 name="Google Shape;72;g2287993afd1_2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287993afd1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 name="Google Shape;77;g2287993afd1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87993afd1_2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2287993afd1_2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287993afd1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 name="Google Shape;77;g2287993afd1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21979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Google Shape;76;g2287993afd1_2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 name="Google Shape;77;g2287993afd1_2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68051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87993afd1_2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g2287993afd1_2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9751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983774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PERTINA CON TITOLO">
  <p:cSld name="COPERTINA CON TITOLO">
    <p:bg>
      <p:bgPr>
        <a:blipFill>
          <a:blip r:embed="rId2">
            <a:alphaModFix/>
          </a:blip>
          <a:stretch>
            <a:fillRect/>
          </a:stretch>
        </a:blipFill>
        <a:effectLst/>
      </p:bgPr>
    </p:bg>
    <p:spTree>
      <p:nvGrpSpPr>
        <p:cNvPr id="1" name="Shape 56"/>
        <p:cNvGrpSpPr/>
        <p:nvPr/>
      </p:nvGrpSpPr>
      <p:grpSpPr>
        <a:xfrm>
          <a:off x="0" y="0"/>
          <a:ext cx="0" cy="0"/>
          <a:chOff x="0" y="0"/>
          <a:chExt cx="0" cy="0"/>
        </a:xfrm>
      </p:grpSpPr>
      <p:sp>
        <p:nvSpPr>
          <p:cNvPr id="57" name="Google Shape;57;p14"/>
          <p:cNvSpPr txBox="1">
            <a:spLocks noGrp="1"/>
          </p:cNvSpPr>
          <p:nvPr>
            <p:ph type="title"/>
          </p:nvPr>
        </p:nvSpPr>
        <p:spPr>
          <a:xfrm>
            <a:off x="545522" y="2561575"/>
            <a:ext cx="7886700" cy="994172"/>
          </a:xfrm>
          <a:prstGeom prst="rect">
            <a:avLst/>
          </a:prstGeom>
          <a:noFill/>
          <a:ln>
            <a:noFill/>
          </a:ln>
        </p:spPr>
        <p:txBody>
          <a:bodyPr spcFirstLastPara="1" wrap="square" lIns="68575" tIns="34275" rIns="68575" bIns="34275" anchor="ctr" anchorCtr="0">
            <a:normAutofit/>
          </a:bodyPr>
          <a:lstStyle>
            <a:lvl1pPr lvl="0" algn="ctr">
              <a:lnSpc>
                <a:spcPct val="90000"/>
              </a:lnSpc>
              <a:spcBef>
                <a:spcPts val="0"/>
              </a:spcBef>
              <a:spcAft>
                <a:spcPts val="0"/>
              </a:spcAft>
              <a:buClr>
                <a:schemeClr val="lt1"/>
              </a:buClr>
              <a:buSzPts val="3300"/>
              <a:buFont typeface="Montserrat Medium"/>
              <a:buNone/>
              <a:defRPr>
                <a:solidFill>
                  <a:schemeClr val="lt1"/>
                </a:solidFill>
                <a:latin typeface="Montserrat Medium"/>
                <a:ea typeface="Montserrat Medium"/>
                <a:cs typeface="Montserrat Medium"/>
                <a:sym typeface="Montserrat Medium"/>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VUOTA">
  <p:cSld name="DIAPOSITIVA VUOTA">
    <p:bg>
      <p:bgPr>
        <a:blipFill>
          <a:blip r:embed="rId2">
            <a:alphaModFix/>
          </a:blip>
          <a:stretch>
            <a:fillRect/>
          </a:stretch>
        </a:blipFill>
        <a:effectLst/>
      </p:bgPr>
    </p:bg>
    <p:spTree>
      <p:nvGrpSpPr>
        <p:cNvPr id="1" name="Shape 58"/>
        <p:cNvGrpSpPr/>
        <p:nvPr/>
      </p:nvGrpSpPr>
      <p:grpSpPr>
        <a:xfrm>
          <a:off x="0" y="0"/>
          <a:ext cx="0" cy="0"/>
          <a:chOff x="0" y="0"/>
          <a:chExt cx="0" cy="0"/>
        </a:xfrm>
      </p:grpSpPr>
      <p:pic>
        <p:nvPicPr>
          <p:cNvPr id="59" name="Google Shape;59;p15"/>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8681714" y="116467"/>
            <a:ext cx="339975" cy="42263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PERTINA SENZA TITOLO">
  <p:cSld name="COPERTINA SENZA TITOLO">
    <p:bg>
      <p:bgPr>
        <a:blipFill>
          <a:blip r:embed="rId2">
            <a:alphaModFix/>
          </a:blip>
          <a:stretch>
            <a:fillRect/>
          </a:stretch>
        </a:blipFill>
        <a:effectLst/>
      </p:bgPr>
    </p:bg>
    <p:spTree>
      <p:nvGrpSpPr>
        <p:cNvPr id="1" name="Shape 62"/>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LIDE CIMA">
  <p:cSld name="SLIDE CIMA">
    <p:bg>
      <p:bgPr>
        <a:blipFill>
          <a:blip r:embed="rId2">
            <a:alphaModFix/>
          </a:blip>
          <a:stretch>
            <a:fillRect/>
          </a:stretch>
        </a:blipFill>
        <a:effectLst/>
      </p:bgPr>
    </p:bg>
    <p:spTree>
      <p:nvGrpSpPr>
        <p:cNvPr id="1" name="Shape 63"/>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PERTINA MAIL PERSONALE">
  <p:cSld name="COPERTINA MAIL PERSONALE">
    <p:bg>
      <p:bgPr>
        <a:blipFill>
          <a:blip r:embed="rId2">
            <a:alphaModFix/>
          </a:blip>
          <a:stretch>
            <a:fillRect/>
          </a:stretch>
        </a:blipFill>
        <a:effectLst/>
      </p:bgPr>
    </p:bg>
    <p:spTree>
      <p:nvGrpSpPr>
        <p:cNvPr id="1" name="Shape 64"/>
        <p:cNvGrpSpPr/>
        <p:nvPr/>
      </p:nvGrpSpPr>
      <p:grpSpPr>
        <a:xfrm>
          <a:off x="0" y="0"/>
          <a:ext cx="0" cy="0"/>
          <a:chOff x="0" y="0"/>
          <a:chExt cx="0" cy="0"/>
        </a:xfrm>
      </p:grpSpPr>
      <p:sp>
        <p:nvSpPr>
          <p:cNvPr id="65" name="Google Shape;65;p19"/>
          <p:cNvSpPr txBox="1"/>
          <p:nvPr/>
        </p:nvSpPr>
        <p:spPr>
          <a:xfrm>
            <a:off x="628650" y="4036219"/>
            <a:ext cx="7886700" cy="994172"/>
          </a:xfrm>
          <a:prstGeom prst="rect">
            <a:avLst/>
          </a:prstGeom>
          <a:noFill/>
          <a:ln>
            <a:noFill/>
          </a:ln>
        </p:spPr>
        <p:txBody>
          <a:bodyPr spcFirstLastPara="1" wrap="square" lIns="68575" tIns="34275" rIns="68575" bIns="34275" anchor="ctr" anchorCtr="0">
            <a:normAutofit/>
          </a:bodyPr>
          <a:lstStyle/>
          <a:p>
            <a:pPr marL="0" marR="0" lvl="0" indent="0" algn="ctr" rtl="0">
              <a:lnSpc>
                <a:spcPct val="90000"/>
              </a:lnSpc>
              <a:spcBef>
                <a:spcPts val="0"/>
              </a:spcBef>
              <a:spcAft>
                <a:spcPts val="0"/>
              </a:spcAft>
              <a:buClr>
                <a:srgbClr val="00406E"/>
              </a:buClr>
              <a:buSzPts val="2100"/>
              <a:buFont typeface="Open Sans"/>
              <a:buNone/>
            </a:pPr>
            <a:endParaRPr sz="2100">
              <a:solidFill>
                <a:srgbClr val="00406E"/>
              </a:solidFill>
              <a:latin typeface="Open Sans"/>
              <a:ea typeface="Open Sans"/>
              <a:cs typeface="Open Sans"/>
              <a:sym typeface="Open Sans"/>
            </a:endParaRPr>
          </a:p>
        </p:txBody>
      </p:sp>
      <p:sp>
        <p:nvSpPr>
          <p:cNvPr id="66" name="Google Shape;66;p19"/>
          <p:cNvSpPr txBox="1">
            <a:spLocks noGrp="1"/>
          </p:cNvSpPr>
          <p:nvPr>
            <p:ph type="body" idx="1"/>
          </p:nvPr>
        </p:nvSpPr>
        <p:spPr>
          <a:xfrm>
            <a:off x="0" y="4407694"/>
            <a:ext cx="9144000" cy="450056"/>
          </a:xfrm>
          <a:prstGeom prst="rect">
            <a:avLst/>
          </a:prstGeom>
          <a:noFill/>
          <a:ln>
            <a:noFill/>
          </a:ln>
        </p:spPr>
        <p:txBody>
          <a:bodyPr spcFirstLastPara="1" wrap="square" lIns="68575" tIns="34275" rIns="68575" bIns="34275" anchor="t" anchorCtr="0">
            <a:normAutofit/>
          </a:bodyPr>
          <a:lstStyle>
            <a:lvl1pPr marL="457200" lvl="0" indent="-228600" algn="ctr">
              <a:lnSpc>
                <a:spcPct val="90000"/>
              </a:lnSpc>
              <a:spcBef>
                <a:spcPts val="800"/>
              </a:spcBef>
              <a:spcAft>
                <a:spcPts val="0"/>
              </a:spcAft>
              <a:buClr>
                <a:srgbClr val="00406E"/>
              </a:buClr>
              <a:buSzPts val="1400"/>
              <a:buFont typeface="Montserrat Light"/>
              <a:buNone/>
              <a:defRPr sz="1400">
                <a:solidFill>
                  <a:srgbClr val="00406E"/>
                </a:solidFill>
                <a:latin typeface="Montserrat Light"/>
                <a:ea typeface="Montserrat Light"/>
                <a:cs typeface="Montserrat Light"/>
                <a:sym typeface="Montserrat Light"/>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STRUZIONI">
  <p:cSld name="ISTRUZIONI">
    <p:spTree>
      <p:nvGrpSpPr>
        <p:cNvPr id="1" name="Shape 67"/>
        <p:cNvGrpSpPr/>
        <p:nvPr/>
      </p:nvGrpSpPr>
      <p:grpSpPr>
        <a:xfrm>
          <a:off x="0" y="0"/>
          <a:ext cx="0" cy="0"/>
          <a:chOff x="0" y="0"/>
          <a:chExt cx="0" cy="0"/>
        </a:xfrm>
      </p:grpSpPr>
      <p:sp>
        <p:nvSpPr>
          <p:cNvPr id="68" name="Google Shape;68;p20"/>
          <p:cNvSpPr txBox="1"/>
          <p:nvPr/>
        </p:nvSpPr>
        <p:spPr>
          <a:xfrm>
            <a:off x="807244" y="828675"/>
            <a:ext cx="5362430" cy="2042867"/>
          </a:xfrm>
          <a:prstGeom prst="rect">
            <a:avLst/>
          </a:prstGeom>
          <a:noFill/>
          <a:ln>
            <a:noFill/>
          </a:ln>
        </p:spPr>
        <p:txBody>
          <a:bodyPr spcFirstLastPara="1" wrap="square" lIns="68575" tIns="34275" rIns="68575" bIns="34275" anchor="t" anchorCtr="0">
            <a:spAutoFit/>
          </a:bodyPr>
          <a:lstStyle/>
          <a:p>
            <a:pPr marL="0" marR="0" lvl="0" indent="0" algn="l" rtl="0">
              <a:lnSpc>
                <a:spcPct val="170000"/>
              </a:lnSpc>
              <a:spcBef>
                <a:spcPts val="0"/>
              </a:spcBef>
              <a:spcAft>
                <a:spcPts val="0"/>
              </a:spcAft>
              <a:buNone/>
            </a:pPr>
            <a:r>
              <a:rPr lang="it" sz="1400" b="1" cap="none">
                <a:solidFill>
                  <a:srgbClr val="1F3864"/>
                </a:solidFill>
                <a:latin typeface="Open Sans"/>
                <a:ea typeface="Open Sans"/>
                <a:cs typeface="Open Sans"/>
                <a:sym typeface="Open Sans"/>
              </a:rPr>
              <a:t>Per il testo della presentazione si consigliano i seguenti font:</a:t>
            </a:r>
            <a:endParaRPr sz="1100"/>
          </a:p>
          <a:p>
            <a:pPr marL="0" marR="0" lvl="0" indent="0" algn="l" rtl="0">
              <a:lnSpc>
                <a:spcPct val="170000"/>
              </a:lnSpc>
              <a:spcBef>
                <a:spcPts val="0"/>
              </a:spcBef>
              <a:spcAft>
                <a:spcPts val="0"/>
              </a:spcAft>
              <a:buNone/>
            </a:pPr>
            <a:r>
              <a:rPr lang="it" sz="1400" cap="none">
                <a:solidFill>
                  <a:srgbClr val="1F3864"/>
                </a:solidFill>
                <a:latin typeface="Open Sans"/>
                <a:ea typeface="Open Sans"/>
                <a:cs typeface="Open Sans"/>
                <a:sym typeface="Open Sans"/>
              </a:rPr>
              <a:t>Open Sans (fonts.google.com)</a:t>
            </a:r>
            <a:endParaRPr sz="1400" b="1" cap="none">
              <a:solidFill>
                <a:srgbClr val="1F3864"/>
              </a:solidFill>
              <a:latin typeface="Open Sans"/>
              <a:ea typeface="Open Sans"/>
              <a:cs typeface="Open Sans"/>
              <a:sym typeface="Open Sans"/>
            </a:endParaRPr>
          </a:p>
          <a:p>
            <a:pPr marL="0" marR="0" lvl="0" indent="0" algn="l" rtl="0">
              <a:lnSpc>
                <a:spcPct val="170000"/>
              </a:lnSpc>
              <a:spcBef>
                <a:spcPts val="0"/>
              </a:spcBef>
              <a:spcAft>
                <a:spcPts val="0"/>
              </a:spcAft>
              <a:buNone/>
            </a:pPr>
            <a:r>
              <a:rPr lang="it" sz="1400" cap="none">
                <a:solidFill>
                  <a:srgbClr val="1F3864"/>
                </a:solidFill>
                <a:latin typeface="Open Sans"/>
                <a:ea typeface="Open Sans"/>
                <a:cs typeface="Open Sans"/>
                <a:sym typeface="Open Sans"/>
              </a:rPr>
              <a:t>Montserrat (fonts.google.com)</a:t>
            </a:r>
            <a:endParaRPr sz="1100"/>
          </a:p>
          <a:p>
            <a:pPr marL="0" marR="0" lvl="0" indent="0" algn="l" rtl="0">
              <a:lnSpc>
                <a:spcPct val="170000"/>
              </a:lnSpc>
              <a:spcBef>
                <a:spcPts val="0"/>
              </a:spcBef>
              <a:spcAft>
                <a:spcPts val="0"/>
              </a:spcAft>
              <a:buNone/>
            </a:pPr>
            <a:r>
              <a:rPr lang="it" sz="1400" cap="none">
                <a:solidFill>
                  <a:srgbClr val="1F3864"/>
                </a:solidFill>
                <a:latin typeface="Open Sans"/>
                <a:ea typeface="Open Sans"/>
                <a:cs typeface="Open Sans"/>
                <a:sym typeface="Open Sans"/>
              </a:rPr>
              <a:t>Arial (font comune per office)</a:t>
            </a:r>
            <a:endParaRPr sz="1100"/>
          </a:p>
          <a:p>
            <a:pPr marL="0" marR="0" lvl="0" indent="0" algn="l" rtl="0">
              <a:lnSpc>
                <a:spcPct val="170000"/>
              </a:lnSpc>
              <a:spcBef>
                <a:spcPts val="0"/>
              </a:spcBef>
              <a:spcAft>
                <a:spcPts val="0"/>
              </a:spcAft>
              <a:buNone/>
            </a:pPr>
            <a:r>
              <a:rPr lang="it" sz="1400" cap="none">
                <a:solidFill>
                  <a:srgbClr val="1F3864"/>
                </a:solidFill>
                <a:latin typeface="Open Sans"/>
                <a:ea typeface="Open Sans"/>
                <a:cs typeface="Open Sans"/>
                <a:sym typeface="Open Sans"/>
              </a:rPr>
              <a:t>Din 2014 (adobe font)</a:t>
            </a:r>
            <a:endParaRPr sz="1400" cap="none">
              <a:solidFill>
                <a:srgbClr val="1F3864"/>
              </a:solidFill>
              <a:latin typeface="Open Sans"/>
              <a:ea typeface="Open Sans"/>
              <a:cs typeface="Open Sans"/>
              <a:sym typeface="Open Sans"/>
            </a:endParaRPr>
          </a:p>
          <a:p>
            <a:pPr marL="0" marR="0" lvl="0" indent="0" algn="l" rtl="0">
              <a:spcBef>
                <a:spcPts val="0"/>
              </a:spcBef>
              <a:spcAft>
                <a:spcPts val="0"/>
              </a:spcAft>
              <a:buNone/>
            </a:pPr>
            <a:endParaRPr sz="1400">
              <a:solidFill>
                <a:schemeClr val="dk1"/>
              </a:solidFill>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NO FOOTER">
  <p:cSld name="NO FOOTER">
    <p:spTree>
      <p:nvGrpSpPr>
        <p:cNvPr id="1" name="Shape 6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2E9AC1-9406-7744-8D7F-0D7B3540B1B7}"/>
              </a:ext>
            </a:extLst>
          </p:cNvPr>
          <p:cNvSpPr>
            <a:spLocks noGrp="1"/>
          </p:cNvSpPr>
          <p:nvPr>
            <p:ph type="dt" sz="half" idx="10"/>
          </p:nvPr>
        </p:nvSpPr>
        <p:spPr/>
        <p:txBody>
          <a:bodyPr/>
          <a:lstStyle/>
          <a:p>
            <a:fld id="{9952D669-A494-AC44-9D92-1AC2533BA2CC}" type="datetimeFigureOut">
              <a:rPr lang="en-GB" smtClean="0"/>
              <a:t>20/06/2023</a:t>
            </a:fld>
            <a:endParaRPr lang="en-GB"/>
          </a:p>
        </p:txBody>
      </p:sp>
      <p:sp>
        <p:nvSpPr>
          <p:cNvPr id="3" name="Footer Placeholder 2">
            <a:extLst>
              <a:ext uri="{FF2B5EF4-FFF2-40B4-BE49-F238E27FC236}">
                <a16:creationId xmlns:a16="http://schemas.microsoft.com/office/drawing/2014/main" id="{2C14E752-0CCB-574B-8E36-DDA837B8A1D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1E27983-A58F-0645-96C8-A82652E397C3}"/>
              </a:ext>
            </a:extLst>
          </p:cNvPr>
          <p:cNvSpPr>
            <a:spLocks noGrp="1"/>
          </p:cNvSpPr>
          <p:nvPr>
            <p:ph type="sldNum" sz="quarter" idx="12"/>
          </p:nvPr>
        </p:nvSpPr>
        <p:spPr/>
        <p:txBody>
          <a:bodyPr/>
          <a:lstStyle/>
          <a:p>
            <a:fld id="{2AE8593F-132F-024B-A9C9-D4C1E4F82D26}" type="slidenum">
              <a:rPr lang="en-GB" smtClean="0"/>
              <a:t>‹Nº›</a:t>
            </a:fld>
            <a:endParaRPr lang="en-GB"/>
          </a:p>
        </p:txBody>
      </p:sp>
    </p:spTree>
    <p:extLst>
      <p:ext uri="{BB962C8B-B14F-4D97-AF65-F5344CB8AC3E}">
        <p14:creationId xmlns:p14="http://schemas.microsoft.com/office/powerpoint/2010/main" val="861337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6960" y="205200"/>
            <a:ext cx="8229313" cy="858600"/>
          </a:xfrm>
          <a:prstGeom prst="rect">
            <a:avLst/>
          </a:prstGeom>
        </p:spPr>
        <p:txBody>
          <a:bodyPr lIns="0" tIns="0" rIns="0" bIns="0" anchor="ctr">
            <a:noAutofit/>
          </a:bodyPr>
          <a:lstStyle/>
          <a:p>
            <a:pPr algn="ctr"/>
            <a:endParaRPr lang="en-US" sz="3300" b="0" strike="noStrike" spc="-1">
              <a:latin typeface="Arial"/>
            </a:endParaRPr>
          </a:p>
        </p:txBody>
      </p:sp>
      <p:sp>
        <p:nvSpPr>
          <p:cNvPr id="41" name="PlaceHolder 2"/>
          <p:cNvSpPr>
            <a:spLocks noGrp="1"/>
          </p:cNvSpPr>
          <p:nvPr>
            <p:ph type="subTitle"/>
          </p:nvPr>
        </p:nvSpPr>
        <p:spPr>
          <a:xfrm>
            <a:off x="456960" y="1203390"/>
            <a:ext cx="8229313" cy="2982960"/>
          </a:xfrm>
          <a:prstGeom prst="rect">
            <a:avLst/>
          </a:prstGeom>
        </p:spPr>
        <p:txBody>
          <a:bodyPr lIns="0" tIns="0" rIns="0" bIns="0" anchor="ctr">
            <a:noAutofit/>
          </a:bodyPr>
          <a:lstStyle/>
          <a:p>
            <a:pPr algn="ctr"/>
            <a:endParaRPr lang="en-US" sz="2400" b="0" strike="noStrike" spc="-1">
              <a:latin typeface="Arial"/>
            </a:endParaRPr>
          </a:p>
        </p:txBody>
      </p:sp>
    </p:spTree>
    <p:extLst>
      <p:ext uri="{BB962C8B-B14F-4D97-AF65-F5344CB8AC3E}">
        <p14:creationId xmlns:p14="http://schemas.microsoft.com/office/powerpoint/2010/main" val="2342892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Open Sans"/>
              <a:buNone/>
              <a:defRPr sz="3300" b="0" i="0" u="none" strike="noStrike" cap="none">
                <a:solidFill>
                  <a:schemeClr val="dk1"/>
                </a:solidFill>
                <a:latin typeface="Open Sans"/>
                <a:ea typeface="Open Sans"/>
                <a:cs typeface="Open Sans"/>
                <a:sym typeface="Open Sans"/>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Open Sans"/>
                <a:ea typeface="Open Sans"/>
                <a:cs typeface="Open Sans"/>
                <a:sym typeface="Open Sans"/>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Open Sans"/>
                <a:ea typeface="Open Sans"/>
                <a:cs typeface="Open Sans"/>
                <a:sym typeface="Open Sans"/>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Open Sans"/>
                <a:ea typeface="Open Sans"/>
                <a:cs typeface="Open Sans"/>
                <a:sym typeface="Open Sans"/>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Open Sans"/>
                <a:ea typeface="Open Sans"/>
                <a:cs typeface="Open Sans"/>
                <a:sym typeface="Open Sans"/>
              </a:defRPr>
            </a:lvl1pPr>
            <a:lvl2pPr marR="0" lvl="1"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2pPr>
            <a:lvl3pPr marR="0" lvl="2"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3pPr>
            <a:lvl4pPr marR="0" lvl="3"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4pPr>
            <a:lvl5pPr marR="0" lvl="4"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5pPr>
            <a:lvl6pPr marR="0" lvl="5"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6pPr>
            <a:lvl7pPr marR="0" lvl="6"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7pPr>
            <a:lvl8pPr marR="0" lvl="7"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8pPr>
            <a:lvl9pPr marR="0" lvl="8" algn="l" rtl="0">
              <a:spcBef>
                <a:spcPts val="0"/>
              </a:spcBef>
              <a:spcAft>
                <a:spcPts val="0"/>
              </a:spcAft>
              <a:buSzPts val="1100"/>
              <a:buNone/>
              <a:defRPr sz="1400" b="0" i="0" u="none" strike="noStrike" cap="none">
                <a:solidFill>
                  <a:schemeClr val="dk1"/>
                </a:solidFill>
                <a:latin typeface="Open Sans"/>
                <a:ea typeface="Open Sans"/>
                <a:cs typeface="Open Sans"/>
                <a:sym typeface="Open Sans"/>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Open Sans"/>
                <a:ea typeface="Open Sans"/>
                <a:cs typeface="Open Sans"/>
                <a:sym typeface="Open Sans"/>
              </a:defRPr>
            </a:lvl1pPr>
            <a:lvl2pPr marL="0" marR="0" lvl="1" indent="0" algn="r" rtl="0">
              <a:spcBef>
                <a:spcPts val="0"/>
              </a:spcBef>
              <a:buNone/>
              <a:defRPr sz="900" b="0" i="0" u="none" strike="noStrike" cap="none">
                <a:solidFill>
                  <a:srgbClr val="888888"/>
                </a:solidFill>
                <a:latin typeface="Open Sans"/>
                <a:ea typeface="Open Sans"/>
                <a:cs typeface="Open Sans"/>
                <a:sym typeface="Open Sans"/>
              </a:defRPr>
            </a:lvl2pPr>
            <a:lvl3pPr marL="0" marR="0" lvl="2" indent="0" algn="r" rtl="0">
              <a:spcBef>
                <a:spcPts val="0"/>
              </a:spcBef>
              <a:buNone/>
              <a:defRPr sz="900" b="0" i="0" u="none" strike="noStrike" cap="none">
                <a:solidFill>
                  <a:srgbClr val="888888"/>
                </a:solidFill>
                <a:latin typeface="Open Sans"/>
                <a:ea typeface="Open Sans"/>
                <a:cs typeface="Open Sans"/>
                <a:sym typeface="Open Sans"/>
              </a:defRPr>
            </a:lvl3pPr>
            <a:lvl4pPr marL="0" marR="0" lvl="3" indent="0" algn="r" rtl="0">
              <a:spcBef>
                <a:spcPts val="0"/>
              </a:spcBef>
              <a:buNone/>
              <a:defRPr sz="900" b="0" i="0" u="none" strike="noStrike" cap="none">
                <a:solidFill>
                  <a:srgbClr val="888888"/>
                </a:solidFill>
                <a:latin typeface="Open Sans"/>
                <a:ea typeface="Open Sans"/>
                <a:cs typeface="Open Sans"/>
                <a:sym typeface="Open Sans"/>
              </a:defRPr>
            </a:lvl4pPr>
            <a:lvl5pPr marL="0" marR="0" lvl="4" indent="0" algn="r" rtl="0">
              <a:spcBef>
                <a:spcPts val="0"/>
              </a:spcBef>
              <a:buNone/>
              <a:defRPr sz="900" b="0" i="0" u="none" strike="noStrike" cap="none">
                <a:solidFill>
                  <a:srgbClr val="888888"/>
                </a:solidFill>
                <a:latin typeface="Open Sans"/>
                <a:ea typeface="Open Sans"/>
                <a:cs typeface="Open Sans"/>
                <a:sym typeface="Open Sans"/>
              </a:defRPr>
            </a:lvl5pPr>
            <a:lvl6pPr marL="0" marR="0" lvl="5" indent="0" algn="r" rtl="0">
              <a:spcBef>
                <a:spcPts val="0"/>
              </a:spcBef>
              <a:buNone/>
              <a:defRPr sz="900" b="0" i="0" u="none" strike="noStrike" cap="none">
                <a:solidFill>
                  <a:srgbClr val="888888"/>
                </a:solidFill>
                <a:latin typeface="Open Sans"/>
                <a:ea typeface="Open Sans"/>
                <a:cs typeface="Open Sans"/>
                <a:sym typeface="Open Sans"/>
              </a:defRPr>
            </a:lvl6pPr>
            <a:lvl7pPr marL="0" marR="0" lvl="6" indent="0" algn="r" rtl="0">
              <a:spcBef>
                <a:spcPts val="0"/>
              </a:spcBef>
              <a:buNone/>
              <a:defRPr sz="900" b="0" i="0" u="none" strike="noStrike" cap="none">
                <a:solidFill>
                  <a:srgbClr val="888888"/>
                </a:solidFill>
                <a:latin typeface="Open Sans"/>
                <a:ea typeface="Open Sans"/>
                <a:cs typeface="Open Sans"/>
                <a:sym typeface="Open Sans"/>
              </a:defRPr>
            </a:lvl7pPr>
            <a:lvl8pPr marL="0" marR="0" lvl="7" indent="0" algn="r" rtl="0">
              <a:spcBef>
                <a:spcPts val="0"/>
              </a:spcBef>
              <a:buNone/>
              <a:defRPr sz="900" b="0" i="0" u="none" strike="noStrike" cap="none">
                <a:solidFill>
                  <a:srgbClr val="888888"/>
                </a:solidFill>
                <a:latin typeface="Open Sans"/>
                <a:ea typeface="Open Sans"/>
                <a:cs typeface="Open Sans"/>
                <a:sym typeface="Open Sans"/>
              </a:defRPr>
            </a:lvl8pPr>
            <a:lvl9pPr marL="0" marR="0" lvl="8" indent="0" algn="r" rtl="0">
              <a:spcBef>
                <a:spcPts val="0"/>
              </a:spcBef>
              <a:buNone/>
              <a:defRPr sz="900" b="0" i="0" u="none" strike="noStrike" cap="none">
                <a:solidFill>
                  <a:srgbClr val="888888"/>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it"/>
              <a:t>‹Nº›</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2" r:id="rId3"/>
    <p:sldLayoutId id="2147483663" r:id="rId4"/>
    <p:sldLayoutId id="2147483664" r:id="rId5"/>
    <p:sldLayoutId id="2147483665" r:id="rId6"/>
    <p:sldLayoutId id="2147483666" r:id="rId7"/>
    <p:sldLayoutId id="2147483669" r:id="rId8"/>
    <p:sldLayoutId id="2147483670"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essd.copernicus.org/articles/12/2097/2020/#bib1.bibx50" TargetMode="External"/><Relationship Id="rId2" Type="http://schemas.openxmlformats.org/officeDocument/2006/relationships/hyperlink" Target="https://doi.org/10.48364/ISIMIP.342217"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19.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22"/>
          <p:cNvSpPr txBox="1">
            <a:spLocks noGrp="1"/>
          </p:cNvSpPr>
          <p:nvPr>
            <p:ph type="title"/>
          </p:nvPr>
        </p:nvSpPr>
        <p:spPr>
          <a:xfrm>
            <a:off x="510010" y="2508309"/>
            <a:ext cx="8261127" cy="994172"/>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100000"/>
              </a:lnSpc>
              <a:spcBef>
                <a:spcPts val="0"/>
              </a:spcBef>
              <a:spcAft>
                <a:spcPts val="0"/>
              </a:spcAft>
              <a:buClr>
                <a:schemeClr val="lt1"/>
              </a:buClr>
              <a:buSzPts val="3300"/>
              <a:buFont typeface="Montserrat Medium"/>
              <a:buNone/>
            </a:pPr>
            <a:r>
              <a:rPr lang="it" dirty="0"/>
              <a:t>On demand wildfire risk assessment workflow at Pan-European scale </a:t>
            </a:r>
            <a:br>
              <a:rPr lang="it" dirty="0"/>
            </a:br>
            <a:r>
              <a:rPr lang="it" dirty="0"/>
              <a:t>CLIMAAX</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9;p23">
            <a:extLst>
              <a:ext uri="{FF2B5EF4-FFF2-40B4-BE49-F238E27FC236}">
                <a16:creationId xmlns:a16="http://schemas.microsoft.com/office/drawing/2014/main" id="{E80F1DB4-D42A-F5B9-EDE9-B43ED16DDE2A}"/>
              </a:ext>
            </a:extLst>
          </p:cNvPr>
          <p:cNvSpPr txBox="1"/>
          <p:nvPr/>
        </p:nvSpPr>
        <p:spPr>
          <a:xfrm>
            <a:off x="103907" y="59907"/>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600" b="1" dirty="0">
                <a:solidFill>
                  <a:srgbClr val="2B579A"/>
                </a:solidFill>
                <a:latin typeface="Times New Roman"/>
                <a:ea typeface="Open Sans"/>
                <a:cs typeface="Times New Roman"/>
                <a:sym typeface="Times New Roman"/>
              </a:rPr>
              <a:t>Wildfire Susceptibility and Hazard – model’s domain  </a:t>
            </a:r>
            <a:endParaRPr sz="1600" dirty="0">
              <a:solidFill>
                <a:schemeClr val="dk1"/>
              </a:solidFill>
              <a:latin typeface="Open Sans"/>
              <a:ea typeface="Open Sans"/>
              <a:cs typeface="Open Sans"/>
              <a:sym typeface="Open Sans"/>
            </a:endParaRPr>
          </a:p>
        </p:txBody>
      </p:sp>
      <p:pic>
        <p:nvPicPr>
          <p:cNvPr id="7" name="Picture 6" descr="A picture containing sketch, line art, drawing, illustration&#10;&#10;Description automatically generated">
            <a:extLst>
              <a:ext uri="{FF2B5EF4-FFF2-40B4-BE49-F238E27FC236}">
                <a16:creationId xmlns:a16="http://schemas.microsoft.com/office/drawing/2014/main" id="{6592FB83-49AC-EAD5-962A-49B37F364DB8}"/>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0" y="375348"/>
            <a:ext cx="6026654" cy="4261791"/>
          </a:xfrm>
          <a:prstGeom prst="rect">
            <a:avLst/>
          </a:prstGeom>
        </p:spPr>
      </p:pic>
      <p:sp>
        <p:nvSpPr>
          <p:cNvPr id="3" name="TextBox 2">
            <a:extLst>
              <a:ext uri="{FF2B5EF4-FFF2-40B4-BE49-F238E27FC236}">
                <a16:creationId xmlns:a16="http://schemas.microsoft.com/office/drawing/2014/main" id="{4F1E439C-9464-06BE-F8DD-C4E018C7F777}"/>
              </a:ext>
            </a:extLst>
          </p:cNvPr>
          <p:cNvSpPr txBox="1"/>
          <p:nvPr/>
        </p:nvSpPr>
        <p:spPr>
          <a:xfrm>
            <a:off x="5461685" y="690789"/>
            <a:ext cx="3560692" cy="2677656"/>
          </a:xfrm>
          <a:prstGeom prst="rect">
            <a:avLst/>
          </a:prstGeom>
          <a:noFill/>
        </p:spPr>
        <p:txBody>
          <a:bodyPr wrap="square" rtlCol="0">
            <a:spAutoFit/>
          </a:bodyPr>
          <a:lstStyle/>
          <a:p>
            <a:r>
              <a:rPr lang="en-GB" sz="1200" dirty="0"/>
              <a:t>A </a:t>
            </a:r>
            <a:r>
              <a:rPr lang="en-GB" sz="1200" b="1" dirty="0"/>
              <a:t>machine learning </a:t>
            </a:r>
            <a:r>
              <a:rPr lang="en-GB" sz="1200" dirty="0"/>
              <a:t>model based on a Random Forest Classifier is trained in order to asses the wildfire susceptibility:</a:t>
            </a:r>
          </a:p>
          <a:p>
            <a:endParaRPr lang="en-GB" sz="1200" dirty="0"/>
          </a:p>
          <a:p>
            <a:r>
              <a:rPr lang="en-GB" sz="1200" dirty="0"/>
              <a:t>National datasets as well as a Pan-European dataset can be built for training the model. </a:t>
            </a:r>
            <a:endParaRPr lang="en-US" sz="1200" dirty="0"/>
          </a:p>
          <a:p>
            <a:endParaRPr lang="en-US" sz="1200" dirty="0"/>
          </a:p>
          <a:p>
            <a:r>
              <a:rPr lang="en-US" sz="1200" b="1" dirty="0"/>
              <a:t>Wildfire susceptibility</a:t>
            </a:r>
            <a:r>
              <a:rPr lang="en-US" sz="1200" dirty="0"/>
              <a:t> identifies the areas in which wildfires are more likely to occur and propagate due to geo-topographic and climatic conditions</a:t>
            </a:r>
          </a:p>
          <a:p>
            <a:endParaRPr lang="en-US" sz="1200" dirty="0"/>
          </a:p>
          <a:p>
            <a:r>
              <a:rPr lang="en-US" sz="1200" dirty="0"/>
              <a:t>It is one of the input for the wildfire hazard assessment</a:t>
            </a:r>
            <a:endParaRPr lang="en-GB" sz="1200" dirty="0"/>
          </a:p>
        </p:txBody>
      </p:sp>
    </p:spTree>
    <p:extLst>
      <p:ext uri="{BB962C8B-B14F-4D97-AF65-F5344CB8AC3E}">
        <p14:creationId xmlns:p14="http://schemas.microsoft.com/office/powerpoint/2010/main" val="2157553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3"/>
          <p:cNvSpPr txBox="1"/>
          <p:nvPr/>
        </p:nvSpPr>
        <p:spPr>
          <a:xfrm>
            <a:off x="302349" y="39125"/>
            <a:ext cx="83535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b="1" dirty="0">
                <a:solidFill>
                  <a:srgbClr val="2B579A"/>
                </a:solidFill>
                <a:latin typeface="Times New Roman"/>
                <a:ea typeface="Times New Roman"/>
                <a:cs typeface="Times New Roman"/>
                <a:sym typeface="Times New Roman"/>
              </a:rPr>
              <a:t>Input data – present climate conditions</a:t>
            </a:r>
            <a:endParaRPr sz="1400" dirty="0">
              <a:solidFill>
                <a:schemeClr val="dk1"/>
              </a:solidFill>
              <a:latin typeface="Open Sans"/>
              <a:ea typeface="Open Sans"/>
              <a:cs typeface="Open Sans"/>
              <a:sym typeface="Open Sans"/>
            </a:endParaRPr>
          </a:p>
        </p:txBody>
      </p:sp>
      <p:sp>
        <p:nvSpPr>
          <p:cNvPr id="80" name="Google Shape;80;p23"/>
          <p:cNvSpPr txBox="1"/>
          <p:nvPr/>
        </p:nvSpPr>
        <p:spPr>
          <a:xfrm>
            <a:off x="386384" y="517261"/>
            <a:ext cx="2566800" cy="35624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Susceptibility - Hazard data</a:t>
            </a:r>
            <a:endParaRPr sz="1100" dirty="0"/>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DEM		</a:t>
            </a:r>
            <a:endParaRPr sz="1100" dirty="0"/>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Slope		</a:t>
            </a:r>
            <a:endParaRPr sz="1100" dirty="0"/>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Aspect	</a:t>
            </a:r>
            <a:endParaRPr sz="1200" dirty="0">
              <a:solidFill>
                <a:srgbClr val="1E4E79"/>
              </a:solidFill>
              <a:latin typeface="Open Sans"/>
              <a:ea typeface="Open Sans"/>
              <a:cs typeface="Open Sans"/>
              <a:sym typeface="Open Sans"/>
            </a:endParaRPr>
          </a:p>
          <a:p>
            <a:pPr marL="0" marR="0" lvl="0" indent="0" algn="l" rtl="0">
              <a:spcBef>
                <a:spcPts val="0"/>
              </a:spcBef>
              <a:spcAft>
                <a:spcPts val="0"/>
              </a:spcAft>
              <a:buNone/>
            </a:pPr>
            <a:endParaRPr sz="1200" dirty="0">
              <a:solidFill>
                <a:srgbClr val="1E4E79"/>
              </a:solidFill>
              <a:latin typeface="Open Sans"/>
              <a:ea typeface="Open Sans"/>
              <a:cs typeface="Open Sans"/>
              <a:sym typeface="Open Sans"/>
            </a:endParaRPr>
          </a:p>
          <a:p>
            <a:pPr marL="171450" marR="0" lvl="0" indent="-171450" algn="l" rtl="0">
              <a:spcBef>
                <a:spcPts val="0"/>
              </a:spcBef>
              <a:spcAft>
                <a:spcPts val="0"/>
              </a:spcAft>
              <a:buFont typeface="Arial" panose="020B0604020202020204" pitchFamily="34" charset="0"/>
              <a:buChar char="•"/>
            </a:pPr>
            <a:r>
              <a:rPr lang="it" sz="1200" dirty="0">
                <a:solidFill>
                  <a:srgbClr val="1E4E79"/>
                </a:solidFill>
                <a:latin typeface="Open Sans"/>
                <a:ea typeface="Open Sans"/>
                <a:cs typeface="Open Sans"/>
                <a:sym typeface="Open Sans"/>
              </a:rPr>
              <a:t>Global Land cover </a:t>
            </a:r>
          </a:p>
          <a:p>
            <a:pPr marR="0" lvl="0" algn="l" rtl="0">
              <a:spcBef>
                <a:spcPts val="0"/>
              </a:spcBef>
              <a:spcAft>
                <a:spcPts val="0"/>
              </a:spcAft>
            </a:pPr>
            <a:r>
              <a:rPr lang="it" sz="1200" dirty="0">
                <a:solidFill>
                  <a:srgbClr val="1E4E79"/>
                </a:solidFill>
                <a:latin typeface="Open Sans"/>
                <a:ea typeface="Open Sans"/>
                <a:cs typeface="Open Sans"/>
                <a:sym typeface="Open Sans"/>
              </a:rPr>
              <a:t>or </a:t>
            </a:r>
          </a:p>
          <a:p>
            <a:pPr marL="171450" marR="0" lvl="0" indent="-171450" algn="l" rtl="0">
              <a:spcBef>
                <a:spcPts val="0"/>
              </a:spcBef>
              <a:spcAft>
                <a:spcPts val="0"/>
              </a:spcAft>
              <a:buFont typeface="Arial" panose="020B0604020202020204" pitchFamily="34" charset="0"/>
              <a:buChar char="•"/>
            </a:pPr>
            <a:r>
              <a:rPr lang="it" sz="1200" dirty="0">
                <a:solidFill>
                  <a:srgbClr val="1E4E79"/>
                </a:solidFill>
                <a:latin typeface="Open Sans"/>
                <a:ea typeface="Open Sans"/>
                <a:cs typeface="Open Sans"/>
                <a:sym typeface="Open Sans"/>
              </a:rPr>
              <a:t>CORINE land cover</a:t>
            </a:r>
            <a:endParaRPr sz="1100" dirty="0"/>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200" dirty="0">
              <a:solidFill>
                <a:srgbClr val="C55A11"/>
              </a:solidFill>
              <a:latin typeface="Open Sans"/>
              <a:ea typeface="Open Sans"/>
              <a:cs typeface="Open Sans"/>
              <a:sym typeface="Open Sans"/>
            </a:endParaRPr>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100" dirty="0"/>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p:txBody>
      </p:sp>
      <p:sp>
        <p:nvSpPr>
          <p:cNvPr id="81" name="Google Shape;81;p23"/>
          <p:cNvSpPr txBox="1"/>
          <p:nvPr/>
        </p:nvSpPr>
        <p:spPr>
          <a:xfrm>
            <a:off x="5657945" y="771375"/>
            <a:ext cx="2193900" cy="30861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Risk data</a:t>
            </a:r>
            <a:endParaRPr sz="1100" dirty="0">
              <a:solidFill>
                <a:schemeClr val="dk1"/>
              </a:solidFill>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Point of interest</a:t>
            </a:r>
            <a:endParaRPr sz="1100" dirty="0">
              <a:solidFill>
                <a:schemeClr val="dk1"/>
              </a:solidFill>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Roads</a:t>
            </a:r>
            <a:endParaRPr sz="1100" dirty="0">
              <a:solidFill>
                <a:schemeClr val="dk1"/>
              </a:solidFill>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Type of vegetation</a:t>
            </a: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Urban interface</a:t>
            </a:r>
            <a:endParaRPr sz="1100" dirty="0">
              <a:solidFill>
                <a:schemeClr val="dk1"/>
              </a:solidFill>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dirty="0">
                <a:solidFill>
                  <a:schemeClr val="dk1"/>
                </a:solidFill>
                <a:latin typeface="Open Sans"/>
                <a:ea typeface="Open Sans"/>
                <a:cs typeface="Open Sans"/>
                <a:sym typeface="Open Sans"/>
              </a:rPr>
              <a:t>Population density</a:t>
            </a: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p:txBody>
      </p:sp>
      <p:sp>
        <p:nvSpPr>
          <p:cNvPr id="82" name="Google Shape;82;p23"/>
          <p:cNvSpPr txBox="1"/>
          <p:nvPr/>
        </p:nvSpPr>
        <p:spPr>
          <a:xfrm>
            <a:off x="3326798" y="1193150"/>
            <a:ext cx="1659900" cy="253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MERIT DEM 100m</a:t>
            </a:r>
            <a:endParaRPr sz="1100" dirty="0"/>
          </a:p>
        </p:txBody>
      </p:sp>
      <p:sp>
        <p:nvSpPr>
          <p:cNvPr id="83" name="Google Shape;83;p23"/>
          <p:cNvSpPr txBox="1"/>
          <p:nvPr/>
        </p:nvSpPr>
        <p:spPr>
          <a:xfrm>
            <a:off x="3366943" y="3012018"/>
            <a:ext cx="3702930" cy="807883"/>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PPr>
            <a:lvl1pPr marL="0" indent="0">
              <a:buNone/>
              <a:defRPr sz="1200" b="1">
                <a:solidFill>
                  <a:schemeClr val="dk1"/>
                </a:solidFill>
                <a:latin typeface="Open Sans"/>
                <a:ea typeface="Open Sans"/>
                <a:cs typeface="Open Sans"/>
              </a:defRPr>
            </a:lvl1pPr>
          </a:lstStyle>
          <a:p>
            <a:endParaRPr lang="it" dirty="0">
              <a:sym typeface="Open Sans"/>
            </a:endParaRPr>
          </a:p>
          <a:p>
            <a:r>
              <a:rPr lang="it" dirty="0">
                <a:sym typeface="Open Sans"/>
              </a:rPr>
              <a:t>ISIMIP - </a:t>
            </a:r>
            <a:r>
              <a:rPr lang="en-GB" dirty="0"/>
              <a:t>E5W5 dataset</a:t>
            </a:r>
          </a:p>
          <a:p>
            <a:endParaRPr lang="en-GB" dirty="0">
              <a:sym typeface="Open Sans"/>
            </a:endParaRPr>
          </a:p>
          <a:p>
            <a:endParaRPr lang="it" dirty="0">
              <a:sym typeface="Open Sans"/>
            </a:endParaRPr>
          </a:p>
        </p:txBody>
      </p:sp>
      <p:sp>
        <p:nvSpPr>
          <p:cNvPr id="85" name="Google Shape;85;p23"/>
          <p:cNvSpPr/>
          <p:nvPr/>
        </p:nvSpPr>
        <p:spPr>
          <a:xfrm>
            <a:off x="2562350" y="1059952"/>
            <a:ext cx="507600" cy="582900"/>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Open Sans"/>
              <a:ea typeface="Open Sans"/>
              <a:cs typeface="Open Sans"/>
              <a:sym typeface="Open Sans"/>
            </a:endParaRPr>
          </a:p>
        </p:txBody>
      </p:sp>
      <p:sp>
        <p:nvSpPr>
          <p:cNvPr id="87" name="Google Shape;87;p23"/>
          <p:cNvSpPr/>
          <p:nvPr/>
        </p:nvSpPr>
        <p:spPr>
          <a:xfrm>
            <a:off x="2770324" y="2703866"/>
            <a:ext cx="507600" cy="1118066"/>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Open Sans"/>
              <a:ea typeface="Open Sans"/>
              <a:cs typeface="Open Sans"/>
              <a:sym typeface="Open Sans"/>
            </a:endParaRPr>
          </a:p>
        </p:txBody>
      </p:sp>
      <p:cxnSp>
        <p:nvCxnSpPr>
          <p:cNvPr id="88" name="Google Shape;88;p23"/>
          <p:cNvCxnSpPr>
            <a:cxnSpLocks/>
          </p:cNvCxnSpPr>
          <p:nvPr/>
        </p:nvCxnSpPr>
        <p:spPr>
          <a:xfrm>
            <a:off x="7495724" y="3048938"/>
            <a:ext cx="426600" cy="0"/>
          </a:xfrm>
          <a:prstGeom prst="straightConnector1">
            <a:avLst/>
          </a:prstGeom>
          <a:noFill/>
          <a:ln w="9525" cap="flat" cmpd="sng">
            <a:solidFill>
              <a:schemeClr val="accent1"/>
            </a:solidFill>
            <a:prstDash val="solid"/>
            <a:miter lim="800000"/>
            <a:headEnd type="none" w="sm" len="sm"/>
            <a:tailEnd type="triangle" w="med" len="med"/>
          </a:ln>
        </p:spPr>
      </p:cxnSp>
      <p:sp>
        <p:nvSpPr>
          <p:cNvPr id="89" name="Google Shape;89;p23"/>
          <p:cNvSpPr txBox="1"/>
          <p:nvPr/>
        </p:nvSpPr>
        <p:spPr>
          <a:xfrm>
            <a:off x="8160146" y="2743789"/>
            <a:ext cx="1199203" cy="8078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Global Human </a:t>
            </a:r>
            <a:endParaRPr sz="1100" dirty="0"/>
          </a:p>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Settlement (2020)</a:t>
            </a:r>
            <a:endParaRPr sz="1100" dirty="0"/>
          </a:p>
        </p:txBody>
      </p:sp>
      <p:sp>
        <p:nvSpPr>
          <p:cNvPr id="90" name="Google Shape;90;p23"/>
          <p:cNvSpPr/>
          <p:nvPr/>
        </p:nvSpPr>
        <p:spPr>
          <a:xfrm>
            <a:off x="7494452" y="1152137"/>
            <a:ext cx="507492" cy="583019"/>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algn="ctr"/>
            <a:endParaRPr>
              <a:solidFill>
                <a:schemeClr val="dk1"/>
              </a:solidFill>
              <a:latin typeface="Open Sans"/>
              <a:ea typeface="Open Sans"/>
              <a:cs typeface="Open Sans"/>
              <a:sym typeface="Open Sans"/>
            </a:endParaRPr>
          </a:p>
        </p:txBody>
      </p:sp>
      <p:sp>
        <p:nvSpPr>
          <p:cNvPr id="91" name="Google Shape;91;p23"/>
          <p:cNvSpPr/>
          <p:nvPr/>
        </p:nvSpPr>
        <p:spPr>
          <a:xfrm>
            <a:off x="7494452" y="1866303"/>
            <a:ext cx="507492" cy="448122"/>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algn="ctr"/>
            <a:endParaRPr>
              <a:solidFill>
                <a:schemeClr val="dk1"/>
              </a:solidFill>
              <a:latin typeface="Open Sans"/>
              <a:ea typeface="Open Sans"/>
              <a:cs typeface="Open Sans"/>
              <a:sym typeface="Open Sans"/>
            </a:endParaRPr>
          </a:p>
        </p:txBody>
      </p:sp>
      <p:sp>
        <p:nvSpPr>
          <p:cNvPr id="92" name="Google Shape;92;p23"/>
          <p:cNvSpPr txBox="1"/>
          <p:nvPr/>
        </p:nvSpPr>
        <p:spPr>
          <a:xfrm>
            <a:off x="8196682" y="1836380"/>
            <a:ext cx="812243" cy="62324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a:solidFill>
                  <a:schemeClr val="dk1"/>
                </a:solidFill>
                <a:latin typeface="Open Sans"/>
                <a:ea typeface="Open Sans"/>
                <a:cs typeface="Open Sans"/>
                <a:sym typeface="Open Sans"/>
              </a:rPr>
              <a:t>Land cover maps</a:t>
            </a:r>
            <a:endParaRPr sz="1100"/>
          </a:p>
        </p:txBody>
      </p:sp>
      <p:sp>
        <p:nvSpPr>
          <p:cNvPr id="93" name="Google Shape;93;p23"/>
          <p:cNvSpPr txBox="1"/>
          <p:nvPr/>
        </p:nvSpPr>
        <p:spPr>
          <a:xfrm>
            <a:off x="8169821" y="1145279"/>
            <a:ext cx="812243" cy="62324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a:solidFill>
                  <a:schemeClr val="dk1"/>
                </a:solidFill>
                <a:latin typeface="Open Sans"/>
                <a:ea typeface="Open Sans"/>
                <a:cs typeface="Open Sans"/>
                <a:sym typeface="Open Sans"/>
              </a:rPr>
              <a:t>Open Street Map</a:t>
            </a:r>
            <a:endParaRPr sz="1100"/>
          </a:p>
        </p:txBody>
      </p:sp>
      <p:cxnSp>
        <p:nvCxnSpPr>
          <p:cNvPr id="94" name="Google Shape;94;p23"/>
          <p:cNvCxnSpPr/>
          <p:nvPr/>
        </p:nvCxnSpPr>
        <p:spPr>
          <a:xfrm>
            <a:off x="2735852" y="2240322"/>
            <a:ext cx="853200" cy="0"/>
          </a:xfrm>
          <a:prstGeom prst="straightConnector1">
            <a:avLst/>
          </a:prstGeom>
          <a:noFill/>
          <a:ln w="9525" cap="flat" cmpd="sng">
            <a:solidFill>
              <a:schemeClr val="accent1"/>
            </a:solidFill>
            <a:prstDash val="solid"/>
            <a:miter lim="800000"/>
            <a:headEnd type="none" w="sm" len="sm"/>
            <a:tailEnd type="triangle" w="med" len="med"/>
          </a:ln>
        </p:spPr>
      </p:cxnSp>
      <p:sp>
        <p:nvSpPr>
          <p:cNvPr id="95" name="Google Shape;95;p23"/>
          <p:cNvSpPr txBox="1"/>
          <p:nvPr/>
        </p:nvSpPr>
        <p:spPr>
          <a:xfrm>
            <a:off x="3681330" y="2034999"/>
            <a:ext cx="1305368"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200" b="1" dirty="0">
                <a:solidFill>
                  <a:schemeClr val="dk1"/>
                </a:solidFill>
                <a:latin typeface="Open Sans"/>
                <a:ea typeface="Open Sans"/>
                <a:cs typeface="Open Sans"/>
                <a:sym typeface="Open Sans"/>
              </a:rPr>
              <a:t>Copernicus (Land service)</a:t>
            </a:r>
            <a:endParaRPr b="1" dirty="0"/>
          </a:p>
        </p:txBody>
      </p:sp>
      <p:cxnSp>
        <p:nvCxnSpPr>
          <p:cNvPr id="3" name="Connector: Elbow 2">
            <a:extLst>
              <a:ext uri="{FF2B5EF4-FFF2-40B4-BE49-F238E27FC236}">
                <a16:creationId xmlns:a16="http://schemas.microsoft.com/office/drawing/2014/main" id="{B5A01F46-0153-5ED3-3743-A3454AF4684D}"/>
              </a:ext>
            </a:extLst>
          </p:cNvPr>
          <p:cNvCxnSpPr/>
          <p:nvPr/>
        </p:nvCxnSpPr>
        <p:spPr>
          <a:xfrm>
            <a:off x="796636" y="4024745"/>
            <a:ext cx="1136073" cy="270164"/>
          </a:xfrm>
          <a:prstGeom prst="bentConnector3">
            <a:avLst>
              <a:gd name="adj1" fmla="val -610"/>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Google Shape;83;p23">
            <a:extLst>
              <a:ext uri="{FF2B5EF4-FFF2-40B4-BE49-F238E27FC236}">
                <a16:creationId xmlns:a16="http://schemas.microsoft.com/office/drawing/2014/main" id="{66886E2C-184D-A781-51B8-EC1106632EF9}"/>
              </a:ext>
            </a:extLst>
          </p:cNvPr>
          <p:cNvSpPr txBox="1"/>
          <p:nvPr/>
        </p:nvSpPr>
        <p:spPr>
          <a:xfrm>
            <a:off x="2150123" y="3799213"/>
            <a:ext cx="6858802" cy="8078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endParaRPr lang="it" sz="12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sz="1200" b="1" dirty="0">
                <a:solidFill>
                  <a:schemeClr val="dk1"/>
                </a:solidFill>
                <a:latin typeface="Open Sans"/>
                <a:ea typeface="Open Sans"/>
                <a:cs typeface="Open Sans"/>
                <a:sym typeface="Open Sans"/>
              </a:rPr>
              <a:t>R</a:t>
            </a:r>
            <a:r>
              <a:rPr lang="it" sz="1200" b="1" dirty="0">
                <a:solidFill>
                  <a:schemeClr val="dk1"/>
                </a:solidFill>
                <a:latin typeface="Open Sans"/>
                <a:ea typeface="Open Sans"/>
                <a:cs typeface="Open Sans"/>
                <a:sym typeface="Open Sans"/>
              </a:rPr>
              <a:t>etreiving climate indices (yearly data and 40 years average data) such as maximum average daily temperature, max consecutive dry/wet days, annual cumulative precipitation</a:t>
            </a:r>
          </a:p>
        </p:txBody>
      </p:sp>
      <p:sp>
        <p:nvSpPr>
          <p:cNvPr id="4" name="TextBox 3">
            <a:extLst>
              <a:ext uri="{FF2B5EF4-FFF2-40B4-BE49-F238E27FC236}">
                <a16:creationId xmlns:a16="http://schemas.microsoft.com/office/drawing/2014/main" id="{F19AE1B8-2811-3182-09F9-0D4408AB8565}"/>
              </a:ext>
            </a:extLst>
          </p:cNvPr>
          <p:cNvSpPr txBox="1"/>
          <p:nvPr/>
        </p:nvSpPr>
        <p:spPr>
          <a:xfrm>
            <a:off x="309819" y="2616210"/>
            <a:ext cx="3057124" cy="1215717"/>
          </a:xfrm>
          <a:prstGeom prst="rect">
            <a:avLst/>
          </a:prstGeom>
          <a:noFill/>
        </p:spPr>
        <p:txBody>
          <a:bodyPr wrap="square">
            <a:spAutoFit/>
          </a:bodyPr>
          <a:lstStyle/>
          <a:p>
            <a:pPr marR="457200" lvl="0" algn="just">
              <a:spcAft>
                <a:spcPts val="1000"/>
              </a:spcAft>
              <a:tabLst>
                <a:tab pos="226695" algn="l"/>
              </a:tabLst>
            </a:pPr>
            <a:r>
              <a:rPr lang="en-GB" sz="1200" dirty="0">
                <a:solidFill>
                  <a:srgbClr val="C55A11"/>
                </a:solidFill>
                <a:latin typeface="Open Sans"/>
                <a:ea typeface="Open Sans"/>
                <a:cs typeface="Open Sans"/>
              </a:rPr>
              <a:t>Daily mean temperature [C] </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precipitation [mm]</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mean wind speed [m/h] </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mean relative humidity [%]</a:t>
            </a:r>
            <a:endParaRPr lang="en-US" sz="1200" dirty="0">
              <a:solidFill>
                <a:srgbClr val="C55A11"/>
              </a:solidFill>
              <a:latin typeface="Open Sans"/>
              <a:ea typeface="Open Sans"/>
              <a:cs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a:extLst>
              <a:ext uri="{FF2B5EF4-FFF2-40B4-BE49-F238E27FC236}">
                <a16:creationId xmlns:a16="http://schemas.microsoft.com/office/drawing/2014/main" id="{96805C38-BDE8-399F-F120-44E64B38ACC2}"/>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330431" y="2731946"/>
            <a:ext cx="6325417" cy="1751131"/>
          </a:xfrm>
          <a:prstGeom prst="rect">
            <a:avLst/>
          </a:prstGeom>
        </p:spPr>
      </p:pic>
      <p:sp>
        <p:nvSpPr>
          <p:cNvPr id="2" name="Google Shape;79;p23">
            <a:extLst>
              <a:ext uri="{FF2B5EF4-FFF2-40B4-BE49-F238E27FC236}">
                <a16:creationId xmlns:a16="http://schemas.microsoft.com/office/drawing/2014/main" id="{1F321B18-4AF0-2146-F797-A4F8BC557D0D}"/>
              </a:ext>
            </a:extLst>
          </p:cNvPr>
          <p:cNvSpPr txBox="1"/>
          <p:nvPr/>
        </p:nvSpPr>
        <p:spPr>
          <a:xfrm>
            <a:off x="302348" y="53545"/>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600" b="1" dirty="0">
                <a:solidFill>
                  <a:srgbClr val="2B579A"/>
                </a:solidFill>
                <a:latin typeface="Times New Roman"/>
                <a:ea typeface="Open Sans"/>
                <a:cs typeface="Times New Roman"/>
                <a:sym typeface="Times New Roman"/>
              </a:rPr>
              <a:t>Example of </a:t>
            </a:r>
            <a:r>
              <a:rPr lang="it" sz="1600" b="1" dirty="0">
                <a:solidFill>
                  <a:srgbClr val="2B579A"/>
                </a:solidFill>
                <a:latin typeface="Times New Roman"/>
                <a:ea typeface="Open Sans"/>
                <a:cs typeface="Times New Roman"/>
                <a:sym typeface="Times New Roman"/>
              </a:rPr>
              <a:t>dataset</a:t>
            </a:r>
            <a:endParaRPr sz="1600" dirty="0">
              <a:solidFill>
                <a:schemeClr val="dk1"/>
              </a:solidFill>
              <a:latin typeface="Open Sans"/>
              <a:ea typeface="Open Sans"/>
              <a:cs typeface="Open Sans"/>
              <a:sym typeface="Open Sans"/>
            </a:endParaRPr>
          </a:p>
        </p:txBody>
      </p:sp>
      <p:sp>
        <p:nvSpPr>
          <p:cNvPr id="3" name="Rectangle 2">
            <a:extLst>
              <a:ext uri="{FF2B5EF4-FFF2-40B4-BE49-F238E27FC236}">
                <a16:creationId xmlns:a16="http://schemas.microsoft.com/office/drawing/2014/main" id="{80DA3B7A-67C7-DB15-CF6D-223B940D49CF}"/>
              </a:ext>
            </a:extLst>
          </p:cNvPr>
          <p:cNvSpPr/>
          <p:nvPr/>
        </p:nvSpPr>
        <p:spPr>
          <a:xfrm>
            <a:off x="2330431" y="2773508"/>
            <a:ext cx="1474880" cy="172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131723A-FB21-BFA3-4EEF-48FA394F3E00}"/>
              </a:ext>
            </a:extLst>
          </p:cNvPr>
          <p:cNvSpPr/>
          <p:nvPr/>
        </p:nvSpPr>
        <p:spPr>
          <a:xfrm>
            <a:off x="3805310" y="2775242"/>
            <a:ext cx="1843104" cy="17231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3111D77-A09C-CB90-C504-2DDD4CC10D89}"/>
              </a:ext>
            </a:extLst>
          </p:cNvPr>
          <p:cNvSpPr/>
          <p:nvPr/>
        </p:nvSpPr>
        <p:spPr>
          <a:xfrm>
            <a:off x="5648414" y="2773508"/>
            <a:ext cx="836555" cy="17404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C3BE343-C49B-2254-7D63-8B30C06FA8CE}"/>
              </a:ext>
            </a:extLst>
          </p:cNvPr>
          <p:cNvSpPr/>
          <p:nvPr/>
        </p:nvSpPr>
        <p:spPr>
          <a:xfrm>
            <a:off x="6484969" y="2767446"/>
            <a:ext cx="2170879" cy="180109"/>
          </a:xfrm>
          <a:prstGeom prst="rect">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B64EB295-2F90-6AF9-ADA6-1C7A2F8FE73F}"/>
              </a:ext>
            </a:extLst>
          </p:cNvPr>
          <p:cNvSpPr txBox="1"/>
          <p:nvPr/>
        </p:nvSpPr>
        <p:spPr>
          <a:xfrm>
            <a:off x="4263148" y="2140657"/>
            <a:ext cx="1140125" cy="523220"/>
          </a:xfrm>
          <a:prstGeom prst="rect">
            <a:avLst/>
          </a:prstGeom>
          <a:noFill/>
        </p:spPr>
        <p:txBody>
          <a:bodyPr wrap="square" rtlCol="0">
            <a:spAutoFit/>
          </a:bodyPr>
          <a:lstStyle/>
          <a:p>
            <a:r>
              <a:rPr lang="en-GB" dirty="0">
                <a:solidFill>
                  <a:srgbClr val="0070C0"/>
                </a:solidFill>
              </a:rPr>
              <a:t>Climate of 40 years</a:t>
            </a:r>
            <a:endParaRPr lang="en-US" dirty="0">
              <a:solidFill>
                <a:srgbClr val="0070C0"/>
              </a:solidFill>
            </a:endParaRPr>
          </a:p>
        </p:txBody>
      </p:sp>
      <p:sp>
        <p:nvSpPr>
          <p:cNvPr id="13" name="TextBox 12">
            <a:extLst>
              <a:ext uri="{FF2B5EF4-FFF2-40B4-BE49-F238E27FC236}">
                <a16:creationId xmlns:a16="http://schemas.microsoft.com/office/drawing/2014/main" id="{C92C4A3B-1EF8-AD2C-9898-D70A87958F88}"/>
              </a:ext>
            </a:extLst>
          </p:cNvPr>
          <p:cNvSpPr txBox="1"/>
          <p:nvPr/>
        </p:nvSpPr>
        <p:spPr>
          <a:xfrm>
            <a:off x="2213512" y="2311767"/>
            <a:ext cx="2175127" cy="307777"/>
          </a:xfrm>
          <a:prstGeom prst="rect">
            <a:avLst/>
          </a:prstGeom>
          <a:noFill/>
        </p:spPr>
        <p:txBody>
          <a:bodyPr wrap="square" rtlCol="0">
            <a:spAutoFit/>
          </a:bodyPr>
          <a:lstStyle/>
          <a:p>
            <a:r>
              <a:rPr lang="en-GB" dirty="0">
                <a:solidFill>
                  <a:srgbClr val="FF0000"/>
                </a:solidFill>
              </a:rPr>
              <a:t>Topographic variables</a:t>
            </a:r>
            <a:endParaRPr lang="en-US" dirty="0">
              <a:solidFill>
                <a:srgbClr val="FF0000"/>
              </a:solidFill>
            </a:endParaRPr>
          </a:p>
        </p:txBody>
      </p:sp>
      <p:sp>
        <p:nvSpPr>
          <p:cNvPr id="14" name="TextBox 13">
            <a:extLst>
              <a:ext uri="{FF2B5EF4-FFF2-40B4-BE49-F238E27FC236}">
                <a16:creationId xmlns:a16="http://schemas.microsoft.com/office/drawing/2014/main" id="{8E75181C-A909-4E3C-0956-74116F0FF6A4}"/>
              </a:ext>
            </a:extLst>
          </p:cNvPr>
          <p:cNvSpPr txBox="1"/>
          <p:nvPr/>
        </p:nvSpPr>
        <p:spPr>
          <a:xfrm>
            <a:off x="5600975" y="2288030"/>
            <a:ext cx="2175127" cy="307777"/>
          </a:xfrm>
          <a:prstGeom prst="rect">
            <a:avLst/>
          </a:prstGeom>
          <a:noFill/>
        </p:spPr>
        <p:txBody>
          <a:bodyPr wrap="square" rtlCol="0">
            <a:spAutoFit/>
          </a:bodyPr>
          <a:lstStyle/>
          <a:p>
            <a:r>
              <a:rPr lang="en-GB" dirty="0">
                <a:solidFill>
                  <a:srgbClr val="00B050"/>
                </a:solidFill>
              </a:rPr>
              <a:t>land cover</a:t>
            </a:r>
            <a:endParaRPr lang="en-US" dirty="0">
              <a:solidFill>
                <a:srgbClr val="00B050"/>
              </a:solidFill>
            </a:endParaRPr>
          </a:p>
        </p:txBody>
      </p:sp>
      <p:sp>
        <p:nvSpPr>
          <p:cNvPr id="15" name="TextBox 14">
            <a:extLst>
              <a:ext uri="{FF2B5EF4-FFF2-40B4-BE49-F238E27FC236}">
                <a16:creationId xmlns:a16="http://schemas.microsoft.com/office/drawing/2014/main" id="{1C5D0CEC-B956-9052-8AF3-A0771B821412}"/>
              </a:ext>
            </a:extLst>
          </p:cNvPr>
          <p:cNvSpPr txBox="1"/>
          <p:nvPr/>
        </p:nvSpPr>
        <p:spPr>
          <a:xfrm>
            <a:off x="6930488" y="2162726"/>
            <a:ext cx="1438458" cy="523220"/>
          </a:xfrm>
          <a:prstGeom prst="rect">
            <a:avLst/>
          </a:prstGeom>
          <a:noFill/>
          <a:ln>
            <a:noFill/>
          </a:ln>
        </p:spPr>
        <p:txBody>
          <a:bodyPr wrap="square" rtlCol="0">
            <a:spAutoFit/>
          </a:bodyPr>
          <a:lstStyle/>
          <a:p>
            <a:r>
              <a:rPr lang="en-GB" dirty="0">
                <a:solidFill>
                  <a:schemeClr val="accent4">
                    <a:lumMod val="75000"/>
                  </a:schemeClr>
                </a:solidFill>
              </a:rPr>
              <a:t>Annual climate conditions</a:t>
            </a:r>
            <a:endParaRPr lang="en-US" dirty="0">
              <a:solidFill>
                <a:schemeClr val="accent4">
                  <a:lumMod val="75000"/>
                </a:schemeClr>
              </a:solidFill>
            </a:endParaRPr>
          </a:p>
        </p:txBody>
      </p:sp>
      <p:sp>
        <p:nvSpPr>
          <p:cNvPr id="16" name="TextBox 15">
            <a:extLst>
              <a:ext uri="{FF2B5EF4-FFF2-40B4-BE49-F238E27FC236}">
                <a16:creationId xmlns:a16="http://schemas.microsoft.com/office/drawing/2014/main" id="{64461E20-0D46-7C49-48CF-7FD9A934CA1F}"/>
              </a:ext>
            </a:extLst>
          </p:cNvPr>
          <p:cNvSpPr txBox="1"/>
          <p:nvPr/>
        </p:nvSpPr>
        <p:spPr>
          <a:xfrm>
            <a:off x="2769764" y="292534"/>
            <a:ext cx="4713697" cy="1384995"/>
          </a:xfrm>
          <a:prstGeom prst="rect">
            <a:avLst/>
          </a:prstGeom>
          <a:noFill/>
        </p:spPr>
        <p:txBody>
          <a:bodyPr wrap="square" rtlCol="0">
            <a:spAutoFit/>
          </a:bodyPr>
          <a:lstStyle/>
          <a:p>
            <a:r>
              <a:rPr lang="en-GB" sz="1200" dirty="0"/>
              <a:t>The </a:t>
            </a:r>
            <a:r>
              <a:rPr lang="en-GB" sz="1200" b="1" dirty="0"/>
              <a:t>dataset</a:t>
            </a:r>
            <a:r>
              <a:rPr lang="en-GB" sz="1200" dirty="0"/>
              <a:t> for training the model contains several rows (pixel at the working resolution) associated with a set of features encompassing </a:t>
            </a:r>
            <a:r>
              <a:rPr lang="en-GB" sz="1200" b="1" dirty="0"/>
              <a:t>topographic, land cover and climatic variables</a:t>
            </a:r>
            <a:r>
              <a:rPr lang="en-GB" sz="1200" dirty="0"/>
              <a:t>. </a:t>
            </a:r>
          </a:p>
          <a:p>
            <a:endParaRPr lang="en-GB" sz="1200" dirty="0"/>
          </a:p>
          <a:p>
            <a:r>
              <a:rPr lang="en-GB" sz="1200" dirty="0"/>
              <a:t>The label to predict is 0 or 1: </a:t>
            </a:r>
          </a:p>
          <a:p>
            <a:r>
              <a:rPr lang="en-GB" sz="1200" dirty="0"/>
              <a:t>0 – the pixel has </a:t>
            </a:r>
            <a:r>
              <a:rPr lang="en-GB" sz="1200" b="1" dirty="0"/>
              <a:t>not experienced </a:t>
            </a:r>
            <a:r>
              <a:rPr lang="en-GB" sz="1200" dirty="0"/>
              <a:t>a wildfire (for a specific year)</a:t>
            </a:r>
          </a:p>
          <a:p>
            <a:r>
              <a:rPr lang="en-GB" sz="1200" dirty="0"/>
              <a:t>1 – the pixel has </a:t>
            </a:r>
            <a:r>
              <a:rPr lang="en-GB" sz="1200" b="1" dirty="0"/>
              <a:t>experienced</a:t>
            </a:r>
            <a:r>
              <a:rPr lang="en-GB" sz="1200" dirty="0"/>
              <a:t> a wildfire (for a specific year)</a:t>
            </a:r>
          </a:p>
        </p:txBody>
      </p:sp>
      <p:pic>
        <p:nvPicPr>
          <p:cNvPr id="9" name="Picture 9">
            <a:extLst>
              <a:ext uri="{FF2B5EF4-FFF2-40B4-BE49-F238E27FC236}">
                <a16:creationId xmlns:a16="http://schemas.microsoft.com/office/drawing/2014/main" id="{30B5C9EE-2883-CA3A-5628-F4466F1B28F3}"/>
              </a:ext>
            </a:extLst>
          </p:cNvPr>
          <p:cNvPicPr>
            <a:picLocks noChangeAspect="1"/>
          </p:cNvPicPr>
          <p:nvPr/>
        </p:nvPicPr>
        <p:blipFill>
          <a:blip r:embed="rId3"/>
          <a:stretch>
            <a:fillRect/>
          </a:stretch>
        </p:blipFill>
        <p:spPr>
          <a:xfrm>
            <a:off x="147027" y="380753"/>
            <a:ext cx="2110701" cy="4114800"/>
          </a:xfrm>
          <a:prstGeom prst="rect">
            <a:avLst/>
          </a:prstGeom>
        </p:spPr>
      </p:pic>
    </p:spTree>
    <p:extLst>
      <p:ext uri="{BB962C8B-B14F-4D97-AF65-F5344CB8AC3E}">
        <p14:creationId xmlns:p14="http://schemas.microsoft.com/office/powerpoint/2010/main" val="41871828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109F04-0E2C-393F-4FAD-F0B5E6935D2B}"/>
              </a:ext>
            </a:extLst>
          </p:cNvPr>
          <p:cNvSpPr txBox="1"/>
          <p:nvPr/>
        </p:nvSpPr>
        <p:spPr>
          <a:xfrm>
            <a:off x="1152609" y="3313645"/>
            <a:ext cx="2849356" cy="1015663"/>
          </a:xfrm>
          <a:prstGeom prst="rect">
            <a:avLst/>
          </a:prstGeom>
          <a:noFill/>
        </p:spPr>
        <p:txBody>
          <a:bodyPr wrap="square" lIns="91440" tIns="45720" rIns="91440" bIns="45720" rtlCol="0" anchor="t">
            <a:spAutoFit/>
          </a:bodyPr>
          <a:lstStyle/>
          <a:p>
            <a:r>
              <a:rPr lang="en-GB" sz="1200" dirty="0"/>
              <a:t>Sample of wildfires left out for validation purposes</a:t>
            </a:r>
          </a:p>
          <a:p>
            <a:endParaRPr lang="en-GB" sz="1200" dirty="0"/>
          </a:p>
          <a:p>
            <a:r>
              <a:rPr lang="en-GB" sz="1200" dirty="0"/>
              <a:t>Sampling of 10% of fires greater than 100 ha per country </a:t>
            </a:r>
          </a:p>
        </p:txBody>
      </p:sp>
      <p:pic>
        <p:nvPicPr>
          <p:cNvPr id="4" name="Picture 4">
            <a:extLst>
              <a:ext uri="{FF2B5EF4-FFF2-40B4-BE49-F238E27FC236}">
                <a16:creationId xmlns:a16="http://schemas.microsoft.com/office/drawing/2014/main" id="{785C8241-91CC-F58D-FDD9-08E7F11B9D11}"/>
              </a:ext>
            </a:extLst>
          </p:cNvPr>
          <p:cNvPicPr>
            <a:picLocks noChangeAspect="1"/>
          </p:cNvPicPr>
          <p:nvPr/>
        </p:nvPicPr>
        <p:blipFill>
          <a:blip r:embed="rId2"/>
          <a:stretch>
            <a:fillRect/>
          </a:stretch>
        </p:blipFill>
        <p:spPr>
          <a:xfrm>
            <a:off x="5066451" y="167975"/>
            <a:ext cx="3215107" cy="2817680"/>
          </a:xfrm>
          <a:prstGeom prst="rect">
            <a:avLst/>
          </a:prstGeom>
        </p:spPr>
      </p:pic>
      <p:pic>
        <p:nvPicPr>
          <p:cNvPr id="5" name="Picture 5">
            <a:extLst>
              <a:ext uri="{FF2B5EF4-FFF2-40B4-BE49-F238E27FC236}">
                <a16:creationId xmlns:a16="http://schemas.microsoft.com/office/drawing/2014/main" id="{B0870E3E-03FB-98AD-2C03-82BD8A520CBC}"/>
              </a:ext>
            </a:extLst>
          </p:cNvPr>
          <p:cNvPicPr>
            <a:picLocks noChangeAspect="1"/>
          </p:cNvPicPr>
          <p:nvPr/>
        </p:nvPicPr>
        <p:blipFill>
          <a:blip r:embed="rId3"/>
          <a:stretch>
            <a:fillRect/>
          </a:stretch>
        </p:blipFill>
        <p:spPr>
          <a:xfrm>
            <a:off x="786858" y="267467"/>
            <a:ext cx="3215107" cy="2814782"/>
          </a:xfrm>
          <a:prstGeom prst="rect">
            <a:avLst/>
          </a:prstGeom>
        </p:spPr>
      </p:pic>
      <p:sp>
        <p:nvSpPr>
          <p:cNvPr id="6" name="Google Shape;79;p23">
            <a:extLst>
              <a:ext uri="{FF2B5EF4-FFF2-40B4-BE49-F238E27FC236}">
                <a16:creationId xmlns:a16="http://schemas.microsoft.com/office/drawing/2014/main" id="{05BFD881-FF60-FDC6-85D4-658816E79EFA}"/>
              </a:ext>
            </a:extLst>
          </p:cNvPr>
          <p:cNvSpPr txBox="1"/>
          <p:nvPr/>
        </p:nvSpPr>
        <p:spPr>
          <a:xfrm>
            <a:off x="302348" y="53545"/>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600" b="1" dirty="0">
                <a:solidFill>
                  <a:srgbClr val="2B579A"/>
                </a:solidFill>
                <a:latin typeface="Times New Roman"/>
                <a:ea typeface="Open Sans"/>
                <a:cs typeface="Times New Roman"/>
                <a:sym typeface="Times New Roman"/>
              </a:rPr>
              <a:t>The wildfire dataset</a:t>
            </a:r>
            <a:endParaRPr sz="1600" dirty="0">
              <a:solidFill>
                <a:schemeClr val="dk1"/>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12C4B7A0-27DA-B367-6D10-868A4F714857}"/>
              </a:ext>
            </a:extLst>
          </p:cNvPr>
          <p:cNvSpPr txBox="1"/>
          <p:nvPr/>
        </p:nvSpPr>
        <p:spPr>
          <a:xfrm>
            <a:off x="3481182" y="167975"/>
            <a:ext cx="2421957" cy="646331"/>
          </a:xfrm>
          <a:prstGeom prst="rect">
            <a:avLst/>
          </a:prstGeom>
          <a:noFill/>
        </p:spPr>
        <p:txBody>
          <a:bodyPr wrap="square" rtlCol="0">
            <a:spAutoFit/>
          </a:bodyPr>
          <a:lstStyle/>
          <a:p>
            <a:r>
              <a:rPr lang="en-GB" sz="1200" dirty="0"/>
              <a:t>Wildfire data are retrieved from EFFIS and encompass burned scars from 2008 to 2022</a:t>
            </a:r>
            <a:endParaRPr lang="en-US" sz="1200" dirty="0"/>
          </a:p>
        </p:txBody>
      </p:sp>
      <p:sp>
        <p:nvSpPr>
          <p:cNvPr id="7" name="TextBox 6">
            <a:extLst>
              <a:ext uri="{FF2B5EF4-FFF2-40B4-BE49-F238E27FC236}">
                <a16:creationId xmlns:a16="http://schemas.microsoft.com/office/drawing/2014/main" id="{0D106B60-3543-CDB8-A1FF-75A5A4C69D13}"/>
              </a:ext>
            </a:extLst>
          </p:cNvPr>
          <p:cNvSpPr txBox="1"/>
          <p:nvPr/>
        </p:nvSpPr>
        <p:spPr>
          <a:xfrm>
            <a:off x="5311219" y="3313645"/>
            <a:ext cx="2849356" cy="1015663"/>
          </a:xfrm>
          <a:prstGeom prst="rect">
            <a:avLst/>
          </a:prstGeom>
          <a:noFill/>
        </p:spPr>
        <p:txBody>
          <a:bodyPr wrap="square" lIns="91440" tIns="45720" rIns="91440" bIns="45720" rtlCol="0" anchor="t">
            <a:spAutoFit/>
          </a:bodyPr>
          <a:lstStyle/>
          <a:p>
            <a:r>
              <a:rPr lang="en-GB" sz="1200" dirty="0"/>
              <a:t>Wildfires taking part in the analysis </a:t>
            </a:r>
          </a:p>
          <a:p>
            <a:endParaRPr lang="en-GB" sz="1200" dirty="0"/>
          </a:p>
          <a:p>
            <a:r>
              <a:rPr lang="en-GB" sz="1200" dirty="0"/>
              <a:t>For each country a random sampling ill be applied in order to build a mixed dataset of presences/absences</a:t>
            </a:r>
          </a:p>
        </p:txBody>
      </p:sp>
    </p:spTree>
    <p:extLst>
      <p:ext uri="{BB962C8B-B14F-4D97-AF65-F5344CB8AC3E}">
        <p14:creationId xmlns:p14="http://schemas.microsoft.com/office/powerpoint/2010/main" val="2570652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map of europe with different colored areas&#10;&#10;Description automatically generated with low confidence">
            <a:extLst>
              <a:ext uri="{FF2B5EF4-FFF2-40B4-BE49-F238E27FC236}">
                <a16:creationId xmlns:a16="http://schemas.microsoft.com/office/drawing/2014/main" id="{D683581C-D6E1-42EB-42FA-C9AAF95CB5A7}"/>
              </a:ext>
            </a:extLst>
          </p:cNvPr>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1084379" y="117764"/>
            <a:ext cx="6261568" cy="4427912"/>
          </a:xfrm>
          <a:prstGeom prst="rect">
            <a:avLst/>
          </a:prstGeom>
        </p:spPr>
      </p:pic>
    </p:spTree>
    <p:extLst>
      <p:ext uri="{BB962C8B-B14F-4D97-AF65-F5344CB8AC3E}">
        <p14:creationId xmlns:p14="http://schemas.microsoft.com/office/powerpoint/2010/main" val="4105401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9;p23">
            <a:extLst>
              <a:ext uri="{FF2B5EF4-FFF2-40B4-BE49-F238E27FC236}">
                <a16:creationId xmlns:a16="http://schemas.microsoft.com/office/drawing/2014/main" id="{554639D0-9DCC-300E-29A2-FBFEE71EFA38}"/>
              </a:ext>
            </a:extLst>
          </p:cNvPr>
          <p:cNvSpPr txBox="1"/>
          <p:nvPr/>
        </p:nvSpPr>
        <p:spPr>
          <a:xfrm>
            <a:off x="316204" y="28984"/>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US" sz="1600" b="1" dirty="0">
                <a:solidFill>
                  <a:srgbClr val="2B579A"/>
                </a:solidFill>
                <a:latin typeface="Times New Roman"/>
                <a:ea typeface="Times New Roman"/>
                <a:cs typeface="Times New Roman"/>
                <a:sym typeface="Times New Roman"/>
              </a:rPr>
              <a:t>Hazard</a:t>
            </a:r>
            <a:r>
              <a:rPr lang="it" sz="1600" b="1" dirty="0">
                <a:solidFill>
                  <a:srgbClr val="2B579A"/>
                </a:solidFill>
                <a:latin typeface="Times New Roman"/>
                <a:ea typeface="Times New Roman"/>
                <a:cs typeface="Times New Roman"/>
                <a:sym typeface="Times New Roman"/>
              </a:rPr>
              <a:t> maps – the methodology</a:t>
            </a:r>
            <a:endParaRPr sz="1600" dirty="0">
              <a:solidFill>
                <a:schemeClr val="dk1"/>
              </a:solidFill>
              <a:latin typeface="Open Sans"/>
              <a:ea typeface="Open Sans"/>
              <a:cs typeface="Open Sans"/>
              <a:sym typeface="Open Sans"/>
            </a:endParaRPr>
          </a:p>
        </p:txBody>
      </p:sp>
      <p:graphicFrame>
        <p:nvGraphicFramePr>
          <p:cNvPr id="4" name="Google Shape;122;p24">
            <a:extLst>
              <a:ext uri="{FF2B5EF4-FFF2-40B4-BE49-F238E27FC236}">
                <a16:creationId xmlns:a16="http://schemas.microsoft.com/office/drawing/2014/main" id="{E54FA747-0453-589A-E28E-438CC90E6BF1}"/>
              </a:ext>
            </a:extLst>
          </p:cNvPr>
          <p:cNvGraphicFramePr/>
          <p:nvPr>
            <p:extLst>
              <p:ext uri="{D42A27DB-BD31-4B8C-83A1-F6EECF244321}">
                <p14:modId xmlns:p14="http://schemas.microsoft.com/office/powerpoint/2010/main" val="590036837"/>
              </p:ext>
            </p:extLst>
          </p:nvPr>
        </p:nvGraphicFramePr>
        <p:xfrm>
          <a:off x="3581474" y="1447114"/>
          <a:ext cx="3906908" cy="2175849"/>
        </p:xfrm>
        <a:graphic>
          <a:graphicData uri="http://schemas.openxmlformats.org/drawingml/2006/table">
            <a:tbl>
              <a:tblPr>
                <a:noFill/>
                <a:tableStyleId>{BD331E55-FCDA-4BFF-8FC5-E9A996CDC08D}</a:tableStyleId>
              </a:tblPr>
              <a:tblGrid>
                <a:gridCol w="839964">
                  <a:extLst>
                    <a:ext uri="{9D8B030D-6E8A-4147-A177-3AD203B41FA5}">
                      <a16:colId xmlns:a16="http://schemas.microsoft.com/office/drawing/2014/main" val="20000"/>
                    </a:ext>
                  </a:extLst>
                </a:gridCol>
                <a:gridCol w="830755">
                  <a:extLst>
                    <a:ext uri="{9D8B030D-6E8A-4147-A177-3AD203B41FA5}">
                      <a16:colId xmlns:a16="http://schemas.microsoft.com/office/drawing/2014/main" val="20001"/>
                    </a:ext>
                  </a:extLst>
                </a:gridCol>
                <a:gridCol w="856597">
                  <a:extLst>
                    <a:ext uri="{9D8B030D-6E8A-4147-A177-3AD203B41FA5}">
                      <a16:colId xmlns:a16="http://schemas.microsoft.com/office/drawing/2014/main" val="20002"/>
                    </a:ext>
                  </a:extLst>
                </a:gridCol>
                <a:gridCol w="537952">
                  <a:extLst>
                    <a:ext uri="{9D8B030D-6E8A-4147-A177-3AD203B41FA5}">
                      <a16:colId xmlns:a16="http://schemas.microsoft.com/office/drawing/2014/main" val="20003"/>
                    </a:ext>
                  </a:extLst>
                </a:gridCol>
                <a:gridCol w="841640">
                  <a:extLst>
                    <a:ext uri="{9D8B030D-6E8A-4147-A177-3AD203B41FA5}">
                      <a16:colId xmlns:a16="http://schemas.microsoft.com/office/drawing/2014/main" val="20004"/>
                    </a:ext>
                  </a:extLst>
                </a:gridCol>
              </a:tblGrid>
              <a:tr h="820542">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S  /  Fuel</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3B3B3"/>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Grassland</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Low Flammable Forest</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Shrub</a:t>
                      </a:r>
                      <a:endParaRPr sz="1100" b="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land</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High Flammable Forest</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extLst>
                  <a:ext uri="{0D108BD9-81ED-4DB2-BD59-A6C34878D82A}">
                    <a16:rowId xmlns:a16="http://schemas.microsoft.com/office/drawing/2014/main" val="10000"/>
                  </a:ext>
                </a:extLst>
              </a:tr>
              <a:tr h="451769">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Low Susc.</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1</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B0F0"/>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2</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3</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4</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extLst>
                  <a:ext uri="{0D108BD9-81ED-4DB2-BD59-A6C34878D82A}">
                    <a16:rowId xmlns:a16="http://schemas.microsoft.com/office/drawing/2014/main" val="10001"/>
                  </a:ext>
                </a:extLst>
              </a:tr>
              <a:tr h="451769">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Med. Susc.</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2</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3</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4</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5</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extLst>
                  <a:ext uri="{0D108BD9-81ED-4DB2-BD59-A6C34878D82A}">
                    <a16:rowId xmlns:a16="http://schemas.microsoft.com/office/drawing/2014/main" val="10002"/>
                  </a:ext>
                </a:extLst>
              </a:tr>
              <a:tr h="451769">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High Susc.</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3</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ctr" rtl="0">
                        <a:lnSpc>
                          <a:spcPct val="100000"/>
                        </a:lnSpc>
                        <a:spcBef>
                          <a:spcPts val="0"/>
                        </a:spcBef>
                        <a:spcAft>
                          <a:spcPts val="0"/>
                        </a:spcAft>
                        <a:buNone/>
                      </a:pPr>
                      <a:r>
                        <a:rPr lang="it" sz="1100" b="0" u="none" strike="noStrike" cap="none">
                          <a:latin typeface="Arial"/>
                          <a:ea typeface="Arial"/>
                          <a:cs typeface="Arial"/>
                          <a:sym typeface="Arial"/>
                        </a:rPr>
                        <a:t>4</a:t>
                      </a:r>
                      <a:endParaRPr sz="11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5</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tc>
                  <a:txBody>
                    <a:bodyPr/>
                    <a:lstStyle/>
                    <a:p>
                      <a:pPr marL="0" marR="0" lvl="0" indent="0" algn="ctr" rtl="0">
                        <a:lnSpc>
                          <a:spcPct val="100000"/>
                        </a:lnSpc>
                        <a:spcBef>
                          <a:spcPts val="0"/>
                        </a:spcBef>
                        <a:spcAft>
                          <a:spcPts val="0"/>
                        </a:spcAft>
                        <a:buNone/>
                      </a:pPr>
                      <a:r>
                        <a:rPr lang="it" sz="1100" b="0" u="none" strike="noStrike" cap="none" dirty="0">
                          <a:latin typeface="Arial"/>
                          <a:ea typeface="Arial"/>
                          <a:cs typeface="Arial"/>
                          <a:sym typeface="Arial"/>
                        </a:rPr>
                        <a:t>6</a:t>
                      </a:r>
                      <a:endParaRPr sz="11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E1BC4"/>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1B62479A-75CF-3440-0B77-3A5942DB6EA8}"/>
              </a:ext>
            </a:extLst>
          </p:cNvPr>
          <p:cNvSpPr txBox="1"/>
          <p:nvPr/>
        </p:nvSpPr>
        <p:spPr>
          <a:xfrm>
            <a:off x="540327" y="2533956"/>
            <a:ext cx="1732671" cy="738664"/>
          </a:xfrm>
          <a:prstGeom prst="rect">
            <a:avLst/>
          </a:prstGeom>
          <a:noFill/>
        </p:spPr>
        <p:txBody>
          <a:bodyPr wrap="square" rtlCol="0">
            <a:spAutoFit/>
          </a:bodyPr>
          <a:lstStyle/>
          <a:p>
            <a:r>
              <a:rPr lang="en-GB" dirty="0"/>
              <a:t>National/Regional wildfire susceptibility </a:t>
            </a:r>
            <a:endParaRPr lang="en-US" dirty="0"/>
          </a:p>
        </p:txBody>
      </p:sp>
      <p:sp>
        <p:nvSpPr>
          <p:cNvPr id="6" name="TextBox 5">
            <a:extLst>
              <a:ext uri="{FF2B5EF4-FFF2-40B4-BE49-F238E27FC236}">
                <a16:creationId xmlns:a16="http://schemas.microsoft.com/office/drawing/2014/main" id="{999FEBD3-D4CD-F85D-2CAD-A331C22B4B66}"/>
              </a:ext>
            </a:extLst>
          </p:cNvPr>
          <p:cNvSpPr txBox="1"/>
          <p:nvPr/>
        </p:nvSpPr>
        <p:spPr>
          <a:xfrm>
            <a:off x="4413529" y="146892"/>
            <a:ext cx="3074853" cy="523220"/>
          </a:xfrm>
          <a:prstGeom prst="rect">
            <a:avLst/>
          </a:prstGeom>
          <a:noFill/>
        </p:spPr>
        <p:txBody>
          <a:bodyPr wrap="square" rtlCol="0">
            <a:spAutoFit/>
          </a:bodyPr>
          <a:lstStyle/>
          <a:p>
            <a:r>
              <a:rPr lang="en-GB" dirty="0"/>
              <a:t>Main fuel types aggregated from input land cover map</a:t>
            </a:r>
            <a:endParaRPr lang="en-US" dirty="0"/>
          </a:p>
        </p:txBody>
      </p:sp>
      <p:sp>
        <p:nvSpPr>
          <p:cNvPr id="7" name="Right Brace 6">
            <a:extLst>
              <a:ext uri="{FF2B5EF4-FFF2-40B4-BE49-F238E27FC236}">
                <a16:creationId xmlns:a16="http://schemas.microsoft.com/office/drawing/2014/main" id="{27376DA7-E7E8-616A-75DE-01E07F3686AE}"/>
              </a:ext>
            </a:extLst>
          </p:cNvPr>
          <p:cNvSpPr/>
          <p:nvPr/>
        </p:nvSpPr>
        <p:spPr>
          <a:xfrm rot="10800000">
            <a:off x="2594690" y="2310140"/>
            <a:ext cx="609600" cy="1186295"/>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Right Brace 7">
            <a:extLst>
              <a:ext uri="{FF2B5EF4-FFF2-40B4-BE49-F238E27FC236}">
                <a16:creationId xmlns:a16="http://schemas.microsoft.com/office/drawing/2014/main" id="{FFE6AA8C-01C2-1D50-41D5-9ED18DE336CF}"/>
              </a:ext>
            </a:extLst>
          </p:cNvPr>
          <p:cNvSpPr/>
          <p:nvPr/>
        </p:nvSpPr>
        <p:spPr>
          <a:xfrm rot="16200000">
            <a:off x="5414965" y="-206519"/>
            <a:ext cx="609600" cy="2470441"/>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C671DBBB-DAC6-E353-8D23-3EFE453C962E}"/>
              </a:ext>
            </a:extLst>
          </p:cNvPr>
          <p:cNvSpPr txBox="1"/>
          <p:nvPr/>
        </p:nvSpPr>
        <p:spPr>
          <a:xfrm>
            <a:off x="171280" y="653682"/>
            <a:ext cx="2624025" cy="1107996"/>
          </a:xfrm>
          <a:prstGeom prst="rect">
            <a:avLst/>
          </a:prstGeom>
          <a:noFill/>
        </p:spPr>
        <p:txBody>
          <a:bodyPr wrap="square">
            <a:spAutoFit/>
          </a:bodyPr>
          <a:lstStyle/>
          <a:p>
            <a:pPr marL="0" marR="0" lvl="0" indent="0" algn="ctr" rtl="0">
              <a:spcBef>
                <a:spcPts val="0"/>
              </a:spcBef>
              <a:spcAft>
                <a:spcPts val="0"/>
              </a:spcAft>
              <a:buNone/>
            </a:pPr>
            <a:r>
              <a:rPr lang="en-US" sz="1100" b="1" dirty="0">
                <a:solidFill>
                  <a:schemeClr val="dk1"/>
                </a:solidFill>
                <a:latin typeface="Open Sans"/>
                <a:ea typeface="Open Sans"/>
                <a:cs typeface="Open Sans"/>
                <a:sym typeface="Open Sans"/>
              </a:rPr>
              <a:t>Wildfire hazard map </a:t>
            </a:r>
            <a:r>
              <a:rPr lang="en-US" sz="1100" dirty="0">
                <a:solidFill>
                  <a:schemeClr val="dk1"/>
                </a:solidFill>
                <a:latin typeface="Open Sans"/>
                <a:ea typeface="Open Sans"/>
                <a:cs typeface="Open Sans"/>
                <a:sym typeface="Open Sans"/>
              </a:rPr>
              <a:t>identifies the aeras in which </a:t>
            </a:r>
            <a:r>
              <a:rPr lang="en-US" sz="1100" b="1" dirty="0">
                <a:solidFill>
                  <a:schemeClr val="dk1"/>
                </a:solidFill>
                <a:latin typeface="Open Sans"/>
                <a:ea typeface="Open Sans"/>
                <a:cs typeface="Open Sans"/>
                <a:sym typeface="Open Sans"/>
              </a:rPr>
              <a:t>severe wildfire </a:t>
            </a:r>
            <a:r>
              <a:rPr lang="en-US" sz="1100" dirty="0">
                <a:solidFill>
                  <a:schemeClr val="dk1"/>
                </a:solidFill>
                <a:latin typeface="Open Sans"/>
                <a:ea typeface="Open Sans"/>
                <a:cs typeface="Open Sans"/>
                <a:sym typeface="Open Sans"/>
              </a:rPr>
              <a:t>are likely to occur, the severity level is linked with the </a:t>
            </a:r>
            <a:r>
              <a:rPr lang="en-US" sz="1100" b="1" dirty="0">
                <a:solidFill>
                  <a:schemeClr val="dk1"/>
                </a:solidFill>
                <a:latin typeface="Open Sans"/>
                <a:ea typeface="Open Sans"/>
                <a:cs typeface="Open Sans"/>
                <a:sym typeface="Open Sans"/>
              </a:rPr>
              <a:t>fuel type </a:t>
            </a:r>
            <a:r>
              <a:rPr lang="en-US" sz="1100" dirty="0">
                <a:solidFill>
                  <a:schemeClr val="dk1"/>
                </a:solidFill>
                <a:latin typeface="Open Sans"/>
                <a:ea typeface="Open Sans"/>
                <a:cs typeface="Open Sans"/>
                <a:sym typeface="Open Sans"/>
              </a:rPr>
              <a:t>while the propensity to develop a fire is due to the </a:t>
            </a:r>
            <a:r>
              <a:rPr lang="en-US" sz="1100" b="1" dirty="0">
                <a:solidFill>
                  <a:schemeClr val="dk1"/>
                </a:solidFill>
                <a:latin typeface="Open Sans"/>
                <a:ea typeface="Open Sans"/>
                <a:cs typeface="Open Sans"/>
                <a:sym typeface="Open Sans"/>
              </a:rPr>
              <a:t>susceptibility </a:t>
            </a:r>
            <a:r>
              <a:rPr lang="en-US" sz="1100" dirty="0">
                <a:solidFill>
                  <a:schemeClr val="dk1"/>
                </a:solidFill>
                <a:latin typeface="Open Sans"/>
                <a:ea typeface="Open Sans"/>
                <a:cs typeface="Open Sans"/>
                <a:sym typeface="Open Sans"/>
              </a:rPr>
              <a:t> </a:t>
            </a:r>
            <a:endParaRPr lang="en-US" sz="1100" b="1" dirty="0"/>
          </a:p>
        </p:txBody>
      </p:sp>
      <p:graphicFrame>
        <p:nvGraphicFramePr>
          <p:cNvPr id="9" name="Table 8">
            <a:extLst>
              <a:ext uri="{FF2B5EF4-FFF2-40B4-BE49-F238E27FC236}">
                <a16:creationId xmlns:a16="http://schemas.microsoft.com/office/drawing/2014/main" id="{7A03D968-56C4-7412-C0AF-59116F8F07D5}"/>
              </a:ext>
            </a:extLst>
          </p:cNvPr>
          <p:cNvGraphicFramePr>
            <a:graphicFrameLocks noGrp="1"/>
          </p:cNvGraphicFramePr>
          <p:nvPr>
            <p:extLst>
              <p:ext uri="{D42A27DB-BD31-4B8C-83A1-F6EECF244321}">
                <p14:modId xmlns:p14="http://schemas.microsoft.com/office/powerpoint/2010/main" val="2343913089"/>
              </p:ext>
            </p:extLst>
          </p:nvPr>
        </p:nvGraphicFramePr>
        <p:xfrm>
          <a:off x="2978727" y="3733172"/>
          <a:ext cx="5028495" cy="762000"/>
        </p:xfrm>
        <a:graphic>
          <a:graphicData uri="http://schemas.openxmlformats.org/drawingml/2006/table">
            <a:tbl>
              <a:tblPr firstRow="1" bandRow="1">
                <a:tableStyleId>{5C22544A-7EE6-4342-B048-85BDC9FD1C3A}</a:tableStyleId>
              </a:tblPr>
              <a:tblGrid>
                <a:gridCol w="838083">
                  <a:extLst>
                    <a:ext uri="{9D8B030D-6E8A-4147-A177-3AD203B41FA5}">
                      <a16:colId xmlns:a16="http://schemas.microsoft.com/office/drawing/2014/main" val="3324290413"/>
                    </a:ext>
                  </a:extLst>
                </a:gridCol>
                <a:gridCol w="838083">
                  <a:extLst>
                    <a:ext uri="{9D8B030D-6E8A-4147-A177-3AD203B41FA5}">
                      <a16:colId xmlns:a16="http://schemas.microsoft.com/office/drawing/2014/main" val="1594693885"/>
                    </a:ext>
                  </a:extLst>
                </a:gridCol>
                <a:gridCol w="838083">
                  <a:extLst>
                    <a:ext uri="{9D8B030D-6E8A-4147-A177-3AD203B41FA5}">
                      <a16:colId xmlns:a16="http://schemas.microsoft.com/office/drawing/2014/main" val="594054959"/>
                    </a:ext>
                  </a:extLst>
                </a:gridCol>
                <a:gridCol w="838083">
                  <a:extLst>
                    <a:ext uri="{9D8B030D-6E8A-4147-A177-3AD203B41FA5}">
                      <a16:colId xmlns:a16="http://schemas.microsoft.com/office/drawing/2014/main" val="4001970883"/>
                    </a:ext>
                  </a:extLst>
                </a:gridCol>
                <a:gridCol w="871064">
                  <a:extLst>
                    <a:ext uri="{9D8B030D-6E8A-4147-A177-3AD203B41FA5}">
                      <a16:colId xmlns:a16="http://schemas.microsoft.com/office/drawing/2014/main" val="3690525568"/>
                    </a:ext>
                  </a:extLst>
                </a:gridCol>
                <a:gridCol w="805099">
                  <a:extLst>
                    <a:ext uri="{9D8B030D-6E8A-4147-A177-3AD203B41FA5}">
                      <a16:colId xmlns:a16="http://schemas.microsoft.com/office/drawing/2014/main" val="3681153430"/>
                    </a:ext>
                  </a:extLst>
                </a:gridCol>
              </a:tblGrid>
              <a:tr h="450793">
                <a:tc>
                  <a:txBody>
                    <a:bodyPr/>
                    <a:lstStyle/>
                    <a:p>
                      <a:pPr lvl="0" algn="ctr">
                        <a:buNone/>
                      </a:pPr>
                      <a:r>
                        <a:rPr lang="it-IT" sz="1000" b="0" i="0" u="none" strike="noStrike" noProof="0" dirty="0" err="1">
                          <a:solidFill>
                            <a:schemeClr val="tx1"/>
                          </a:solidFill>
                          <a:effectLst/>
                          <a:latin typeface="Arial"/>
                        </a:rPr>
                        <a:t>Very</a:t>
                      </a:r>
                      <a:r>
                        <a:rPr lang="it-IT" sz="1000" b="0" i="0" u="none" strike="noStrike" noProof="0" dirty="0">
                          <a:solidFill>
                            <a:schemeClr val="tx1"/>
                          </a:solidFill>
                          <a:effectLst/>
                          <a:latin typeface="Arial"/>
                        </a:rPr>
                        <a:t> low</a:t>
                      </a:r>
                      <a:endParaRPr lang="en-US" sz="1000" dirty="0">
                        <a:solidFill>
                          <a:schemeClr val="tx1"/>
                        </a:solidFill>
                        <a:effectLst/>
                      </a:endParaRPr>
                    </a:p>
                    <a:p>
                      <a:pPr lvl="0" algn="ctr">
                        <a:buNone/>
                      </a:pP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intensity</a:t>
                      </a:r>
                      <a:r>
                        <a:rPr lang="it-IT" sz="1000" b="0" i="0" u="none" strike="noStrike" noProof="0" dirty="0">
                          <a:solidFill>
                            <a:schemeClr val="tx1"/>
                          </a:solidFill>
                          <a:effectLst/>
                          <a:latin typeface="Arial"/>
                        </a:rPr>
                        <a:t> </a:t>
                      </a:r>
                      <a:endParaRPr lang="en-US" sz="1000" dirty="0">
                        <a:solidFill>
                          <a:schemeClr val="tx1"/>
                        </a:solidFill>
                        <a:effectLst/>
                      </a:endParaRPr>
                    </a:p>
                    <a:p>
                      <a:pPr lvl="0" algn="ctr">
                        <a:buNone/>
                      </a:pPr>
                      <a:r>
                        <a:rPr lang="it-IT" sz="1000" b="0" i="0" u="none" strike="noStrike" noProof="0" dirty="0" err="1">
                          <a:solidFill>
                            <a:schemeClr val="tx1"/>
                          </a:solidFill>
                          <a:effectLst/>
                          <a:latin typeface="Arial"/>
                        </a:rPr>
                        <a:t>grassland</a:t>
                      </a: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fire</a:t>
                      </a:r>
                      <a:endParaRPr lang="en-US" sz="1000" dirty="0">
                        <a:solidFill>
                          <a:schemeClr val="tx1"/>
                        </a:solidFill>
                        <a:effectLst/>
                      </a:endParaRPr>
                    </a:p>
                  </a:txBody>
                  <a:tcPr marL="0" marR="0" marT="0" marB="0" anchor="ctr">
                    <a:solidFill>
                      <a:srgbClr val="00B0F0"/>
                    </a:solidFill>
                  </a:tcPr>
                </a:tc>
                <a:tc>
                  <a:txBody>
                    <a:bodyPr/>
                    <a:lstStyle/>
                    <a:p>
                      <a:pPr lvl="0" algn="ctr">
                        <a:buNone/>
                      </a:pPr>
                      <a:r>
                        <a:rPr lang="it-IT" sz="1000" b="0" i="0" u="none" strike="noStrike" noProof="0" dirty="0">
                          <a:solidFill>
                            <a:schemeClr val="tx1"/>
                          </a:solidFill>
                          <a:effectLst/>
                          <a:latin typeface="Arial"/>
                        </a:rPr>
                        <a:t>Low </a:t>
                      </a:r>
                      <a:r>
                        <a:rPr lang="it-IT" sz="1000" b="0" i="0" u="none" strike="noStrike" noProof="0" dirty="0" err="1">
                          <a:solidFill>
                            <a:schemeClr val="tx1"/>
                          </a:solidFill>
                          <a:effectLst/>
                          <a:latin typeface="Arial"/>
                        </a:rPr>
                        <a:t>intensity</a:t>
                      </a:r>
                      <a:r>
                        <a:rPr lang="it-IT" sz="1000" b="0" i="0" u="none" strike="noStrike" noProof="0" dirty="0">
                          <a:solidFill>
                            <a:schemeClr val="tx1"/>
                          </a:solidFill>
                          <a:effectLst/>
                          <a:latin typeface="Arial"/>
                        </a:rPr>
                        <a:t> </a:t>
                      </a:r>
                      <a:endParaRPr lang="en-US" sz="1000" dirty="0">
                        <a:solidFill>
                          <a:schemeClr val="tx1"/>
                        </a:solidFill>
                        <a:effectLst/>
                      </a:endParaRPr>
                    </a:p>
                    <a:p>
                      <a:pPr lvl="0" algn="ctr">
                        <a:buNone/>
                      </a:pPr>
                      <a:r>
                        <a:rPr lang="it-IT" sz="1000" b="0" i="0" u="none" strike="noStrike" noProof="0" dirty="0" err="1">
                          <a:solidFill>
                            <a:schemeClr val="tx1"/>
                          </a:solidFill>
                          <a:effectLst/>
                          <a:latin typeface="Arial"/>
                        </a:rPr>
                        <a:t>surface</a:t>
                      </a: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fire</a:t>
                      </a:r>
                      <a:endParaRPr lang="en-US" sz="1000" dirty="0">
                        <a:solidFill>
                          <a:schemeClr val="tx1"/>
                        </a:solidFill>
                        <a:effectLst/>
                      </a:endParaRPr>
                    </a:p>
                  </a:txBody>
                  <a:tcPr marL="0" marR="0" marT="0" marB="0" anchor="ctr">
                    <a:solidFill>
                      <a:srgbClr val="92D050"/>
                    </a:solidFill>
                  </a:tcPr>
                </a:tc>
                <a:tc>
                  <a:txBody>
                    <a:bodyPr/>
                    <a:lstStyle/>
                    <a:p>
                      <a:pPr lvl="0" algn="ctr">
                        <a:lnSpc>
                          <a:spcPct val="100000"/>
                        </a:lnSpc>
                        <a:spcBef>
                          <a:spcPts val="0"/>
                        </a:spcBef>
                        <a:spcAft>
                          <a:spcPts val="0"/>
                        </a:spcAft>
                        <a:buNone/>
                      </a:pPr>
                      <a:endParaRPr lang="it-IT"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a:solidFill>
                            <a:schemeClr val="tx1"/>
                          </a:solidFill>
                          <a:effectLst/>
                          <a:latin typeface="Arial"/>
                        </a:rPr>
                        <a:t>Medium </a:t>
                      </a:r>
                      <a:endParaRPr lang="en-US"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err="1">
                          <a:solidFill>
                            <a:schemeClr val="tx1"/>
                          </a:solidFill>
                          <a:effectLst/>
                          <a:latin typeface="Arial"/>
                        </a:rPr>
                        <a:t>intensity</a:t>
                      </a:r>
                      <a:endParaRPr lang="en-US"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surface</a:t>
                      </a: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fire</a:t>
                      </a:r>
                      <a:endParaRPr lang="en-US" sz="1000" b="0" i="0" u="none" strike="noStrike" noProof="0" dirty="0">
                        <a:solidFill>
                          <a:schemeClr val="tx1"/>
                        </a:solidFill>
                        <a:effectLst/>
                        <a:latin typeface="Arial"/>
                      </a:endParaRPr>
                    </a:p>
                    <a:p>
                      <a:pPr lvl="0" algn="ctr">
                        <a:buNone/>
                      </a:pPr>
                      <a:endParaRPr lang="en-US" sz="1000" dirty="0">
                        <a:solidFill>
                          <a:schemeClr val="tx1"/>
                        </a:solidFill>
                        <a:effectLst/>
                      </a:endParaRPr>
                    </a:p>
                  </a:txBody>
                  <a:tcPr marL="0" marR="0" marT="0" marB="0" anchor="ctr">
                    <a:solidFill>
                      <a:srgbClr val="FFFF00"/>
                    </a:solidFill>
                  </a:tcPr>
                </a:tc>
                <a:tc>
                  <a:txBody>
                    <a:bodyPr/>
                    <a:lstStyle/>
                    <a:p>
                      <a:pPr lvl="0" algn="ctr">
                        <a:lnSpc>
                          <a:spcPct val="100000"/>
                        </a:lnSpc>
                        <a:spcBef>
                          <a:spcPts val="0"/>
                        </a:spcBef>
                        <a:spcAft>
                          <a:spcPts val="0"/>
                        </a:spcAft>
                        <a:buNone/>
                      </a:pPr>
                      <a:endParaRPr lang="it-IT"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a:solidFill>
                            <a:schemeClr val="tx1"/>
                          </a:solidFill>
                          <a:effectLst/>
                          <a:latin typeface="Arial"/>
                        </a:rPr>
                        <a:t>High </a:t>
                      </a:r>
                      <a:r>
                        <a:rPr lang="it-IT" sz="1000" b="0" i="0" u="none" strike="noStrike" noProof="0" dirty="0" err="1">
                          <a:solidFill>
                            <a:schemeClr val="tx1"/>
                          </a:solidFill>
                          <a:effectLst/>
                          <a:latin typeface="Arial"/>
                        </a:rPr>
                        <a:t>intensity</a:t>
                      </a:r>
                      <a:r>
                        <a:rPr lang="it-IT" sz="1000" b="0" i="0" u="none" strike="noStrike" noProof="0" dirty="0">
                          <a:solidFill>
                            <a:schemeClr val="tx1"/>
                          </a:solidFill>
                          <a:effectLst/>
                          <a:latin typeface="Arial"/>
                        </a:rPr>
                        <a:t> </a:t>
                      </a:r>
                      <a:endParaRPr lang="en-US"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err="1">
                          <a:solidFill>
                            <a:schemeClr val="tx1"/>
                          </a:solidFill>
                          <a:effectLst/>
                          <a:latin typeface="Arial"/>
                        </a:rPr>
                        <a:t>surface</a:t>
                      </a: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fire</a:t>
                      </a:r>
                      <a:endParaRPr lang="en-US" sz="1000" b="0" i="0" u="none" strike="noStrike" noProof="0" dirty="0">
                        <a:solidFill>
                          <a:schemeClr val="tx1"/>
                        </a:solidFill>
                        <a:effectLst/>
                        <a:latin typeface="Arial"/>
                      </a:endParaRPr>
                    </a:p>
                    <a:p>
                      <a:pPr lvl="0" algn="ctr">
                        <a:buNone/>
                      </a:pPr>
                      <a:endParaRPr lang="en-US" sz="1000" dirty="0">
                        <a:solidFill>
                          <a:schemeClr val="tx1"/>
                        </a:solidFill>
                        <a:effectLst/>
                      </a:endParaRPr>
                    </a:p>
                  </a:txBody>
                  <a:tcPr marL="0" marR="0" marT="0" marB="0" anchor="ctr">
                    <a:solidFill>
                      <a:srgbClr val="FFC000"/>
                    </a:solidFill>
                  </a:tcPr>
                </a:tc>
                <a:tc>
                  <a:txBody>
                    <a:bodyPr/>
                    <a:lstStyle/>
                    <a:p>
                      <a:pPr lvl="0" algn="ctr">
                        <a:buNone/>
                      </a:pPr>
                      <a:r>
                        <a:rPr lang="it-IT" sz="1000" b="0" i="0" u="none" strike="noStrike" noProof="0" dirty="0" err="1">
                          <a:solidFill>
                            <a:schemeClr val="tx1"/>
                          </a:solidFill>
                          <a:effectLst/>
                          <a:latin typeface="Arial"/>
                        </a:rPr>
                        <a:t>Very</a:t>
                      </a:r>
                      <a:r>
                        <a:rPr lang="it-IT" sz="1000" b="0" i="0" u="none" strike="noStrike" noProof="0" dirty="0">
                          <a:solidFill>
                            <a:schemeClr val="tx1"/>
                          </a:solidFill>
                          <a:effectLst/>
                          <a:latin typeface="Arial"/>
                        </a:rPr>
                        <a:t> high</a:t>
                      </a:r>
                      <a:endParaRPr lang="en-US" sz="1000" dirty="0">
                        <a:solidFill>
                          <a:schemeClr val="tx1"/>
                        </a:solidFill>
                        <a:effectLst/>
                      </a:endParaRPr>
                    </a:p>
                    <a:p>
                      <a:pPr lvl="0" algn="ctr">
                        <a:buNone/>
                      </a:pP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intensity</a:t>
                      </a:r>
                      <a:r>
                        <a:rPr lang="it-IT" sz="1000" b="0" i="0" u="none" strike="noStrike" noProof="0" dirty="0">
                          <a:solidFill>
                            <a:schemeClr val="tx1"/>
                          </a:solidFill>
                          <a:effectLst/>
                          <a:latin typeface="Arial"/>
                        </a:rPr>
                        <a:t> </a:t>
                      </a:r>
                      <a:r>
                        <a:rPr lang="it-IT" sz="1000" b="0" i="0" u="none" strike="noStrike" noProof="0" dirty="0" err="1">
                          <a:solidFill>
                            <a:schemeClr val="tx1"/>
                          </a:solidFill>
                          <a:effectLst/>
                          <a:latin typeface="Arial"/>
                        </a:rPr>
                        <a:t>fire</a:t>
                      </a:r>
                      <a:endParaRPr lang="en-US" sz="1000" dirty="0">
                        <a:solidFill>
                          <a:schemeClr val="tx1"/>
                        </a:solidFill>
                        <a:effectLst/>
                      </a:endParaRPr>
                    </a:p>
                  </a:txBody>
                  <a:tcPr marL="0" marR="0" marT="0" marB="0" anchor="ctr">
                    <a:solidFill>
                      <a:srgbClr val="FF0000"/>
                    </a:solidFill>
                  </a:tcPr>
                </a:tc>
                <a:tc>
                  <a:txBody>
                    <a:bodyPr/>
                    <a:lstStyle/>
                    <a:p>
                      <a:pPr lvl="0" algn="ctr">
                        <a:lnSpc>
                          <a:spcPct val="100000"/>
                        </a:lnSpc>
                        <a:spcBef>
                          <a:spcPts val="0"/>
                        </a:spcBef>
                        <a:spcAft>
                          <a:spcPts val="0"/>
                        </a:spcAft>
                        <a:buNone/>
                      </a:pPr>
                      <a:endParaRPr lang="it-IT"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a:solidFill>
                            <a:schemeClr val="tx1"/>
                          </a:solidFill>
                          <a:effectLst/>
                          <a:latin typeface="Arial"/>
                        </a:rPr>
                        <a:t>Extreme </a:t>
                      </a:r>
                      <a:endParaRPr lang="en-US"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err="1">
                          <a:solidFill>
                            <a:schemeClr val="tx1"/>
                          </a:solidFill>
                          <a:effectLst/>
                          <a:latin typeface="Arial"/>
                        </a:rPr>
                        <a:t>intensity</a:t>
                      </a:r>
                      <a:r>
                        <a:rPr lang="it-IT" sz="1000" b="0" i="0" u="none" strike="noStrike" noProof="0" dirty="0">
                          <a:solidFill>
                            <a:schemeClr val="tx1"/>
                          </a:solidFill>
                          <a:effectLst/>
                          <a:latin typeface="Arial"/>
                        </a:rPr>
                        <a:t> </a:t>
                      </a:r>
                      <a:endParaRPr lang="en-US" sz="1000" b="0" i="0" u="none" strike="noStrike" noProof="0" dirty="0">
                        <a:solidFill>
                          <a:schemeClr val="tx1"/>
                        </a:solidFill>
                        <a:effectLst/>
                        <a:latin typeface="Arial"/>
                      </a:endParaRPr>
                    </a:p>
                    <a:p>
                      <a:pPr lvl="0" algn="ctr">
                        <a:lnSpc>
                          <a:spcPct val="100000"/>
                        </a:lnSpc>
                        <a:spcBef>
                          <a:spcPts val="0"/>
                        </a:spcBef>
                        <a:spcAft>
                          <a:spcPts val="0"/>
                        </a:spcAft>
                        <a:buNone/>
                      </a:pPr>
                      <a:r>
                        <a:rPr lang="it-IT" sz="1000" b="0" i="0" u="none" strike="noStrike" noProof="0" dirty="0">
                          <a:solidFill>
                            <a:schemeClr val="tx1"/>
                          </a:solidFill>
                          <a:effectLst/>
                          <a:latin typeface="Arial"/>
                        </a:rPr>
                        <a:t>crown </a:t>
                      </a:r>
                      <a:r>
                        <a:rPr lang="it-IT" sz="1000" b="0" i="0" u="none" strike="noStrike" noProof="0" dirty="0" err="1">
                          <a:solidFill>
                            <a:schemeClr val="tx1"/>
                          </a:solidFill>
                          <a:effectLst/>
                          <a:latin typeface="Arial"/>
                        </a:rPr>
                        <a:t>fire</a:t>
                      </a:r>
                      <a:endParaRPr lang="en-US" sz="1000" b="0" i="0" u="none" strike="noStrike" noProof="0" dirty="0">
                        <a:solidFill>
                          <a:schemeClr val="tx1"/>
                        </a:solidFill>
                        <a:effectLst/>
                        <a:latin typeface="Arial"/>
                      </a:endParaRPr>
                    </a:p>
                    <a:p>
                      <a:pPr lvl="0" algn="ctr">
                        <a:buNone/>
                      </a:pPr>
                      <a:endParaRPr lang="en-US" sz="1000" dirty="0">
                        <a:solidFill>
                          <a:schemeClr val="tx1"/>
                        </a:solidFill>
                        <a:effectLst/>
                      </a:endParaRPr>
                    </a:p>
                  </a:txBody>
                  <a:tcPr marL="0" marR="0" marT="0" marB="0" anchor="ctr">
                    <a:solidFill>
                      <a:srgbClr val="DE1BC4"/>
                    </a:solidFill>
                  </a:tcPr>
                </a:tc>
                <a:extLst>
                  <a:ext uri="{0D108BD9-81ED-4DB2-BD59-A6C34878D82A}">
                    <a16:rowId xmlns:a16="http://schemas.microsoft.com/office/drawing/2014/main" val="2000921068"/>
                  </a:ext>
                </a:extLst>
              </a:tr>
            </a:tbl>
          </a:graphicData>
        </a:graphic>
      </p:graphicFrame>
    </p:spTree>
    <p:extLst>
      <p:ext uri="{BB962C8B-B14F-4D97-AF65-F5344CB8AC3E}">
        <p14:creationId xmlns:p14="http://schemas.microsoft.com/office/powerpoint/2010/main" val="1707454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4"/>
          <p:cNvPicPr preferRelativeResize="0"/>
          <p:nvPr/>
        </p:nvPicPr>
        <p:blipFill rotWithShape="1">
          <a:blip r:embed="rId3">
            <a:alphaModFix/>
          </a:blip>
          <a:srcRect/>
          <a:stretch/>
        </p:blipFill>
        <p:spPr>
          <a:xfrm>
            <a:off x="1057576" y="1876326"/>
            <a:ext cx="2037646" cy="1400247"/>
          </a:xfrm>
          <a:prstGeom prst="rect">
            <a:avLst/>
          </a:prstGeom>
          <a:noFill/>
          <a:ln>
            <a:noFill/>
          </a:ln>
        </p:spPr>
      </p:pic>
      <p:pic>
        <p:nvPicPr>
          <p:cNvPr id="102" name="Google Shape;102;p24"/>
          <p:cNvPicPr preferRelativeResize="0"/>
          <p:nvPr/>
        </p:nvPicPr>
        <p:blipFill rotWithShape="1">
          <a:blip r:embed="rId4">
            <a:alphaModFix/>
          </a:blip>
          <a:srcRect/>
          <a:stretch/>
        </p:blipFill>
        <p:spPr>
          <a:xfrm>
            <a:off x="219664" y="1499057"/>
            <a:ext cx="755910" cy="816383"/>
          </a:xfrm>
          <a:prstGeom prst="rect">
            <a:avLst/>
          </a:prstGeom>
          <a:noFill/>
          <a:ln>
            <a:noFill/>
          </a:ln>
        </p:spPr>
      </p:pic>
      <p:sp>
        <p:nvSpPr>
          <p:cNvPr id="104" name="Google Shape;104;p24"/>
          <p:cNvSpPr/>
          <p:nvPr/>
        </p:nvSpPr>
        <p:spPr>
          <a:xfrm rot="-1370296">
            <a:off x="3292572" y="1966817"/>
            <a:ext cx="1170213" cy="205469"/>
          </a:xfrm>
          <a:custGeom>
            <a:avLst/>
            <a:gdLst/>
            <a:ahLst/>
            <a:cxnLst/>
            <a:rect l="l" t="t" r="r" b="b"/>
            <a:pathLst>
              <a:path w="2796" h="764" extrusionOk="0">
                <a:moveTo>
                  <a:pt x="0" y="190"/>
                </a:moveTo>
                <a:lnTo>
                  <a:pt x="2096" y="190"/>
                </a:lnTo>
                <a:lnTo>
                  <a:pt x="2096" y="0"/>
                </a:lnTo>
                <a:lnTo>
                  <a:pt x="2795" y="381"/>
                </a:lnTo>
                <a:lnTo>
                  <a:pt x="2096" y="763"/>
                </a:lnTo>
                <a:lnTo>
                  <a:pt x="2096" y="572"/>
                </a:lnTo>
                <a:lnTo>
                  <a:pt x="0" y="572"/>
                </a:lnTo>
                <a:lnTo>
                  <a:pt x="0" y="190"/>
                </a:lnTo>
              </a:path>
            </a:pathLst>
          </a:custGeom>
          <a:solidFill>
            <a:srgbClr val="729FCF"/>
          </a:solidFill>
          <a:ln w="9525" cap="flat" cmpd="sng">
            <a:solidFill>
              <a:srgbClr val="3465A4"/>
            </a:solidFill>
            <a:prstDash val="solid"/>
            <a:round/>
            <a:headEnd type="none" w="sm" len="sm"/>
            <a:tailEnd type="none" w="sm" len="sm"/>
          </a:ln>
        </p:spPr>
      </p:sp>
      <p:sp>
        <p:nvSpPr>
          <p:cNvPr id="105" name="Google Shape;105;p24"/>
          <p:cNvSpPr/>
          <p:nvPr/>
        </p:nvSpPr>
        <p:spPr>
          <a:xfrm>
            <a:off x="2372480" y="324379"/>
            <a:ext cx="2010438" cy="1014572"/>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100" dirty="0">
                <a:solidFill>
                  <a:srgbClr val="000000"/>
                </a:solidFill>
                <a:latin typeface="Calibri"/>
                <a:ea typeface="Calibri"/>
                <a:cs typeface="Calibri"/>
                <a:sym typeface="Calibri"/>
              </a:rPr>
              <a:t>The susceptibility discriminate the type of fuel (from low to high flammability) identifying the easiness to develop fires</a:t>
            </a:r>
            <a:endParaRPr sz="1100"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dirty="0">
              <a:solidFill>
                <a:schemeClr val="dk1"/>
              </a:solidFill>
              <a:latin typeface="Arial"/>
              <a:ea typeface="Arial"/>
              <a:cs typeface="Arial"/>
              <a:sym typeface="Arial"/>
            </a:endParaRPr>
          </a:p>
        </p:txBody>
      </p:sp>
      <p:pic>
        <p:nvPicPr>
          <p:cNvPr id="106" name="Google Shape;106;p24"/>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4525235" y="2962350"/>
            <a:ext cx="2092716" cy="1522403"/>
          </a:xfrm>
          <a:prstGeom prst="rect">
            <a:avLst/>
          </a:prstGeom>
          <a:noFill/>
          <a:ln>
            <a:noFill/>
          </a:ln>
        </p:spPr>
      </p:pic>
      <p:grpSp>
        <p:nvGrpSpPr>
          <p:cNvPr id="107" name="Google Shape;107;p24"/>
          <p:cNvGrpSpPr/>
          <p:nvPr/>
        </p:nvGrpSpPr>
        <p:grpSpPr>
          <a:xfrm rot="-1329728">
            <a:off x="3009425" y="1632901"/>
            <a:ext cx="1513800" cy="229741"/>
            <a:chOff x="232832" y="80257"/>
            <a:chExt cx="3248286" cy="300765"/>
          </a:xfrm>
        </p:grpSpPr>
        <p:sp>
          <p:nvSpPr>
            <p:cNvPr id="108" name="Google Shape;108;p24"/>
            <p:cNvSpPr/>
            <p:nvPr/>
          </p:nvSpPr>
          <p:spPr>
            <a:xfrm>
              <a:off x="232832" y="80257"/>
              <a:ext cx="850884" cy="300765"/>
            </a:xfrm>
            <a:prstGeom prst="rect">
              <a:avLst/>
            </a:prstGeom>
            <a:noFill/>
            <a:ln>
              <a:noFill/>
            </a:ln>
          </p:spPr>
          <p:txBody>
            <a:bodyPr spcFirstLastPara="1" wrap="square" lIns="67500" tIns="33750" rIns="67500" bIns="33750" anchor="t" anchorCtr="0">
              <a:noAutofit/>
            </a:bodyPr>
            <a:lstStyle/>
            <a:p>
              <a:pPr marL="0" marR="0" lvl="0" indent="0" algn="ctr" rtl="0">
                <a:lnSpc>
                  <a:spcPct val="100000"/>
                </a:lnSpc>
                <a:spcBef>
                  <a:spcPts val="0"/>
                </a:spcBef>
                <a:spcAft>
                  <a:spcPts val="0"/>
                </a:spcAft>
                <a:buNone/>
              </a:pPr>
              <a:r>
                <a:rPr lang="it" sz="1100">
                  <a:solidFill>
                    <a:srgbClr val="C00000"/>
                  </a:solidFill>
                  <a:latin typeface="Arial"/>
                  <a:ea typeface="Arial"/>
                  <a:cs typeface="Arial"/>
                  <a:sym typeface="Arial"/>
                </a:rPr>
                <a:t>R</a:t>
              </a:r>
              <a:endParaRPr sz="1100"/>
            </a:p>
          </p:txBody>
        </p:sp>
        <p:sp>
          <p:nvSpPr>
            <p:cNvPr id="109" name="Google Shape;109;p24"/>
            <p:cNvSpPr/>
            <p:nvPr/>
          </p:nvSpPr>
          <p:spPr>
            <a:xfrm>
              <a:off x="1412293" y="80257"/>
              <a:ext cx="1277943"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7030A0"/>
                  </a:solidFill>
                  <a:latin typeface="Arial"/>
                  <a:ea typeface="Arial"/>
                  <a:cs typeface="Arial"/>
                  <a:sym typeface="Arial"/>
                </a:rPr>
                <a:t>  E</a:t>
              </a:r>
              <a:r>
                <a:rPr lang="it" sz="1100">
                  <a:solidFill>
                    <a:srgbClr val="000000"/>
                  </a:solidFill>
                  <a:latin typeface="Arial"/>
                  <a:ea typeface="Arial"/>
                  <a:cs typeface="Arial"/>
                  <a:sym typeface="Arial"/>
                </a:rPr>
                <a:t> x </a:t>
              </a:r>
              <a:endParaRPr sz="1100">
                <a:solidFill>
                  <a:schemeClr val="dk1"/>
                </a:solidFill>
                <a:latin typeface="Arial"/>
                <a:ea typeface="Arial"/>
                <a:cs typeface="Arial"/>
                <a:sym typeface="Arial"/>
              </a:endParaRPr>
            </a:p>
          </p:txBody>
        </p:sp>
        <p:sp>
          <p:nvSpPr>
            <p:cNvPr id="110" name="Google Shape;110;p24"/>
            <p:cNvSpPr/>
            <p:nvPr/>
          </p:nvSpPr>
          <p:spPr>
            <a:xfrm>
              <a:off x="722840" y="80257"/>
              <a:ext cx="1130111"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000000"/>
                  </a:solidFill>
                  <a:latin typeface="Arial"/>
                  <a:ea typeface="Arial"/>
                  <a:cs typeface="Arial"/>
                  <a:sym typeface="Arial"/>
                </a:rPr>
                <a:t>= </a:t>
              </a:r>
              <a:r>
                <a:rPr lang="it" sz="1100">
                  <a:solidFill>
                    <a:srgbClr val="548135"/>
                  </a:solidFill>
                  <a:latin typeface="Arial"/>
                  <a:ea typeface="Arial"/>
                  <a:cs typeface="Arial"/>
                  <a:sym typeface="Arial"/>
                </a:rPr>
                <a:t>H</a:t>
              </a:r>
              <a:r>
                <a:rPr lang="it" sz="1100">
                  <a:solidFill>
                    <a:srgbClr val="000000"/>
                  </a:solidFill>
                  <a:latin typeface="Arial"/>
                  <a:ea typeface="Arial"/>
                  <a:cs typeface="Arial"/>
                  <a:sym typeface="Arial"/>
                </a:rPr>
                <a:t> x</a:t>
              </a:r>
              <a:endParaRPr sz="1100">
                <a:solidFill>
                  <a:schemeClr val="dk1"/>
                </a:solidFill>
                <a:latin typeface="Arial"/>
                <a:ea typeface="Arial"/>
                <a:cs typeface="Arial"/>
                <a:sym typeface="Arial"/>
              </a:endParaRPr>
            </a:p>
          </p:txBody>
        </p:sp>
        <p:sp>
          <p:nvSpPr>
            <p:cNvPr id="111" name="Google Shape;111;p24"/>
            <p:cNvSpPr/>
            <p:nvPr/>
          </p:nvSpPr>
          <p:spPr>
            <a:xfrm>
              <a:off x="1987558" y="80257"/>
              <a:ext cx="1493560"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404040"/>
                  </a:solidFill>
                  <a:latin typeface="Arial"/>
                  <a:ea typeface="Arial"/>
                  <a:cs typeface="Arial"/>
                  <a:sym typeface="Arial"/>
                </a:rPr>
                <a:t>  V(</a:t>
              </a:r>
              <a:r>
                <a:rPr lang="it" sz="1100">
                  <a:solidFill>
                    <a:schemeClr val="accent1"/>
                  </a:solidFill>
                  <a:latin typeface="Arial"/>
                  <a:ea typeface="Arial"/>
                  <a:cs typeface="Arial"/>
                  <a:sym typeface="Arial"/>
                </a:rPr>
                <a:t>I</a:t>
              </a:r>
              <a:r>
                <a:rPr lang="it" sz="1100">
                  <a:solidFill>
                    <a:srgbClr val="404040"/>
                  </a:solidFill>
                  <a:latin typeface="Arial"/>
                  <a:ea typeface="Arial"/>
                  <a:cs typeface="Arial"/>
                  <a:sym typeface="Arial"/>
                </a:rPr>
                <a:t>)</a:t>
              </a:r>
              <a:endParaRPr sz="1100">
                <a:solidFill>
                  <a:schemeClr val="dk1"/>
                </a:solidFill>
                <a:latin typeface="Arial"/>
                <a:ea typeface="Arial"/>
                <a:cs typeface="Arial"/>
                <a:sym typeface="Arial"/>
              </a:endParaRPr>
            </a:p>
          </p:txBody>
        </p:sp>
      </p:grpSp>
      <p:sp>
        <p:nvSpPr>
          <p:cNvPr id="112" name="Google Shape;112;p24"/>
          <p:cNvSpPr/>
          <p:nvPr/>
        </p:nvSpPr>
        <p:spPr>
          <a:xfrm>
            <a:off x="1437932" y="1386530"/>
            <a:ext cx="1414988"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200" b="1" dirty="0">
                <a:solidFill>
                  <a:srgbClr val="000000"/>
                </a:solidFill>
                <a:latin typeface="Calibri"/>
                <a:ea typeface="Calibri"/>
                <a:cs typeface="Calibri"/>
                <a:sym typeface="Calibri"/>
              </a:rPr>
              <a:t>…to Hazard on request for study area</a:t>
            </a:r>
            <a:endParaRPr sz="1200" b="1" dirty="0">
              <a:solidFill>
                <a:schemeClr val="dk1"/>
              </a:solidFill>
              <a:latin typeface="Arial"/>
              <a:ea typeface="Arial"/>
              <a:cs typeface="Arial"/>
              <a:sym typeface="Arial"/>
            </a:endParaRPr>
          </a:p>
        </p:txBody>
      </p:sp>
      <p:graphicFrame>
        <p:nvGraphicFramePr>
          <p:cNvPr id="113" name="Google Shape;113;p24"/>
          <p:cNvGraphicFramePr/>
          <p:nvPr/>
        </p:nvGraphicFramePr>
        <p:xfrm>
          <a:off x="3057986" y="2908590"/>
          <a:ext cx="1109125" cy="1592800"/>
        </p:xfrm>
        <a:graphic>
          <a:graphicData uri="http://schemas.openxmlformats.org/drawingml/2006/table">
            <a:tbl>
              <a:tblPr>
                <a:noFill/>
                <a:tableStyleId>{BD331E55-FCDA-4BFF-8FC5-E9A996CDC08D}</a:tableStyleId>
              </a:tblPr>
              <a:tblGrid>
                <a:gridCol w="756525">
                  <a:extLst>
                    <a:ext uri="{9D8B030D-6E8A-4147-A177-3AD203B41FA5}">
                      <a16:colId xmlns:a16="http://schemas.microsoft.com/office/drawing/2014/main" val="20000"/>
                    </a:ext>
                  </a:extLst>
                </a:gridCol>
                <a:gridCol w="352600">
                  <a:extLst>
                    <a:ext uri="{9D8B030D-6E8A-4147-A177-3AD203B41FA5}">
                      <a16:colId xmlns:a16="http://schemas.microsoft.com/office/drawing/2014/main" val="20001"/>
                    </a:ext>
                  </a:extLst>
                </a:gridCol>
              </a:tblGrid>
              <a:tr h="130175">
                <a:tc>
                  <a:txBody>
                    <a:bodyPr/>
                    <a:lstStyle/>
                    <a:p>
                      <a:pPr marL="0" marR="0" lvl="0" indent="0" algn="ctr" rtl="0">
                        <a:lnSpc>
                          <a:spcPct val="100000"/>
                        </a:lnSpc>
                        <a:spcBef>
                          <a:spcPts val="0"/>
                        </a:spcBef>
                        <a:spcAft>
                          <a:spcPts val="0"/>
                        </a:spcAft>
                        <a:buNone/>
                      </a:pPr>
                      <a:r>
                        <a:rPr lang="it" sz="500" b="1" u="none" strike="noStrike" cap="none">
                          <a:solidFill>
                            <a:srgbClr val="000000"/>
                          </a:solidFill>
                          <a:latin typeface="Arial"/>
                          <a:ea typeface="Arial"/>
                          <a:cs typeface="Arial"/>
                          <a:sym typeface="Arial"/>
                        </a:rPr>
                        <a:t>Exposed element</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1" u="none" strike="noStrike" cap="none">
                          <a:solidFill>
                            <a:srgbClr val="000000"/>
                          </a:solidFill>
                          <a:latin typeface="Arial"/>
                          <a:ea typeface="Arial"/>
                          <a:cs typeface="Arial"/>
                          <a:sym typeface="Arial"/>
                        </a:rPr>
                        <a:t>Value </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0"/>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Waste treatment</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70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1"/>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Schools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2"/>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Hospitals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3"/>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Primary roads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4"/>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Secondary roads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70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5"/>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Crops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90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6"/>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Shrubs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60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7"/>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Broadleaves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8"/>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Conifers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9"/>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Agro-turistic structures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10"/>
                  </a:ext>
                </a:extLst>
              </a:tr>
            </a:tbl>
          </a:graphicData>
        </a:graphic>
      </p:graphicFrame>
      <p:pic>
        <p:nvPicPr>
          <p:cNvPr id="114" name="Google Shape;114;p24"/>
          <p:cNvPicPr preferRelativeResize="0"/>
          <p:nvPr/>
        </p:nvPicPr>
        <p:blipFill rotWithShape="1">
          <a:blip r:embed="rId6">
            <a:alphaModFix/>
          </a:blip>
          <a:srcRect/>
          <a:stretch/>
        </p:blipFill>
        <p:spPr>
          <a:xfrm>
            <a:off x="5432102" y="1360880"/>
            <a:ext cx="1635463" cy="1348598"/>
          </a:xfrm>
          <a:prstGeom prst="rect">
            <a:avLst/>
          </a:prstGeom>
          <a:noFill/>
          <a:ln w="9525" cap="flat" cmpd="sng">
            <a:solidFill>
              <a:schemeClr val="dk1"/>
            </a:solidFill>
            <a:prstDash val="solid"/>
            <a:round/>
            <a:headEnd type="none" w="sm" len="sm"/>
            <a:tailEnd type="none" w="sm" len="sm"/>
          </a:ln>
        </p:spPr>
      </p:pic>
      <p:pic>
        <p:nvPicPr>
          <p:cNvPr id="115" name="Google Shape;115;p24"/>
          <p:cNvPicPr preferRelativeResize="0"/>
          <p:nvPr/>
        </p:nvPicPr>
        <p:blipFill rotWithShape="1">
          <a:blip r:embed="rId7">
            <a:alphaModFix/>
          </a:blip>
          <a:srcRect/>
          <a:stretch/>
        </p:blipFill>
        <p:spPr>
          <a:xfrm>
            <a:off x="7013048" y="1499057"/>
            <a:ext cx="1662115" cy="1369969"/>
          </a:xfrm>
          <a:prstGeom prst="rect">
            <a:avLst/>
          </a:prstGeom>
          <a:noFill/>
          <a:ln w="9525" cap="flat" cmpd="sng">
            <a:solidFill>
              <a:schemeClr val="dk1"/>
            </a:solidFill>
            <a:prstDash val="solid"/>
            <a:round/>
            <a:headEnd type="none" w="sm" len="sm"/>
            <a:tailEnd type="none" w="sm" len="sm"/>
          </a:ln>
        </p:spPr>
      </p:pic>
      <p:pic>
        <p:nvPicPr>
          <p:cNvPr id="116" name="Google Shape;116;p24" descr="Map&#10;&#10;Description automatically generated"/>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6028966" y="107959"/>
            <a:ext cx="1828370" cy="1409220"/>
          </a:xfrm>
          <a:prstGeom prst="rect">
            <a:avLst/>
          </a:prstGeom>
          <a:noFill/>
          <a:ln w="9525" cap="flat" cmpd="sng">
            <a:solidFill>
              <a:schemeClr val="dk1"/>
            </a:solidFill>
            <a:prstDash val="solid"/>
            <a:round/>
            <a:headEnd type="none" w="sm" len="sm"/>
            <a:tailEnd type="none" w="sm" len="sm"/>
          </a:ln>
        </p:spPr>
      </p:pic>
      <p:sp>
        <p:nvSpPr>
          <p:cNvPr id="117" name="Google Shape;117;p24"/>
          <p:cNvSpPr txBox="1"/>
          <p:nvPr/>
        </p:nvSpPr>
        <p:spPr>
          <a:xfrm>
            <a:off x="5065709" y="109560"/>
            <a:ext cx="1011770" cy="43858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Conifer forest</a:t>
            </a:r>
            <a:endParaRPr sz="1100"/>
          </a:p>
        </p:txBody>
      </p:sp>
      <p:sp>
        <p:nvSpPr>
          <p:cNvPr id="118" name="Google Shape;118;p24"/>
          <p:cNvSpPr txBox="1"/>
          <p:nvPr/>
        </p:nvSpPr>
        <p:spPr>
          <a:xfrm>
            <a:off x="7758112" y="2908590"/>
            <a:ext cx="1011770" cy="43858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Point of Interest</a:t>
            </a:r>
            <a:endParaRPr sz="1200">
              <a:solidFill>
                <a:schemeClr val="dk1"/>
              </a:solidFill>
              <a:latin typeface="Open Sans"/>
              <a:ea typeface="Open Sans"/>
              <a:cs typeface="Open Sans"/>
              <a:sym typeface="Open Sans"/>
            </a:endParaRPr>
          </a:p>
        </p:txBody>
      </p:sp>
      <p:sp>
        <p:nvSpPr>
          <p:cNvPr id="119" name="Google Shape;119;p24"/>
          <p:cNvSpPr txBox="1"/>
          <p:nvPr/>
        </p:nvSpPr>
        <p:spPr>
          <a:xfrm>
            <a:off x="6030111" y="2666696"/>
            <a:ext cx="1011770" cy="2539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Roads</a:t>
            </a:r>
            <a:endParaRPr sz="1200">
              <a:solidFill>
                <a:schemeClr val="dk1"/>
              </a:solidFill>
              <a:latin typeface="Open Sans"/>
              <a:ea typeface="Open Sans"/>
              <a:cs typeface="Open Sans"/>
              <a:sym typeface="Open Sans"/>
            </a:endParaRPr>
          </a:p>
        </p:txBody>
      </p:sp>
      <p:pic>
        <p:nvPicPr>
          <p:cNvPr id="120" name="Google Shape;120;p24"/>
          <p:cNvPicPr preferRelativeResize="0"/>
          <p:nvPr/>
        </p:nvPicPr>
        <p:blipFill rotWithShape="1">
          <a:blip r:embed="rId9" cstate="hqprint">
            <a:alphaModFix/>
            <a:extLst>
              <a:ext uri="{28A0092B-C50C-407E-A947-70E740481C1C}">
                <a14:useLocalDpi xmlns:a14="http://schemas.microsoft.com/office/drawing/2010/main"/>
              </a:ext>
            </a:extLst>
          </a:blip>
          <a:srcRect t="605" b="4493"/>
          <a:stretch/>
        </p:blipFill>
        <p:spPr>
          <a:xfrm>
            <a:off x="8120999" y="514531"/>
            <a:ext cx="454609" cy="416128"/>
          </a:xfrm>
          <a:prstGeom prst="rect">
            <a:avLst/>
          </a:prstGeom>
          <a:noFill/>
          <a:ln>
            <a:noFill/>
          </a:ln>
        </p:spPr>
      </p:pic>
      <p:sp>
        <p:nvSpPr>
          <p:cNvPr id="121" name="Google Shape;121;p24"/>
          <p:cNvSpPr/>
          <p:nvPr/>
        </p:nvSpPr>
        <p:spPr>
          <a:xfrm>
            <a:off x="8069733" y="137369"/>
            <a:ext cx="755910"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200" b="1">
                <a:solidFill>
                  <a:srgbClr val="000000"/>
                </a:solidFill>
                <a:latin typeface="Calibri"/>
                <a:ea typeface="Calibri"/>
                <a:cs typeface="Calibri"/>
                <a:sym typeface="Calibri"/>
              </a:rPr>
              <a:t>RISK</a:t>
            </a:r>
            <a:endParaRPr sz="1200" b="1">
              <a:solidFill>
                <a:schemeClr val="dk1"/>
              </a:solidFill>
              <a:latin typeface="Arial"/>
              <a:ea typeface="Arial"/>
              <a:cs typeface="Arial"/>
              <a:sym typeface="Arial"/>
            </a:endParaRPr>
          </a:p>
        </p:txBody>
      </p:sp>
      <p:graphicFrame>
        <p:nvGraphicFramePr>
          <p:cNvPr id="122" name="Google Shape;122;p24"/>
          <p:cNvGraphicFramePr/>
          <p:nvPr>
            <p:extLst>
              <p:ext uri="{D42A27DB-BD31-4B8C-83A1-F6EECF244321}">
                <p14:modId xmlns:p14="http://schemas.microsoft.com/office/powerpoint/2010/main" val="237449288"/>
              </p:ext>
            </p:extLst>
          </p:nvPr>
        </p:nvGraphicFramePr>
        <p:xfrm>
          <a:off x="275424" y="107959"/>
          <a:ext cx="1803252" cy="1188800"/>
        </p:xfrm>
        <a:graphic>
          <a:graphicData uri="http://schemas.openxmlformats.org/drawingml/2006/table">
            <a:tbl>
              <a:tblPr>
                <a:noFill/>
                <a:tableStyleId>{BD331E55-FCDA-4BFF-8FC5-E9A996CDC08D}</a:tableStyleId>
              </a:tblPr>
              <a:tblGrid>
                <a:gridCol w="436981">
                  <a:extLst>
                    <a:ext uri="{9D8B030D-6E8A-4147-A177-3AD203B41FA5}">
                      <a16:colId xmlns:a16="http://schemas.microsoft.com/office/drawing/2014/main" val="20000"/>
                    </a:ext>
                  </a:extLst>
                </a:gridCol>
                <a:gridCol w="384593">
                  <a:extLst>
                    <a:ext uri="{9D8B030D-6E8A-4147-A177-3AD203B41FA5}">
                      <a16:colId xmlns:a16="http://schemas.microsoft.com/office/drawing/2014/main" val="20001"/>
                    </a:ext>
                  </a:extLst>
                </a:gridCol>
                <a:gridCol w="283172">
                  <a:extLst>
                    <a:ext uri="{9D8B030D-6E8A-4147-A177-3AD203B41FA5}">
                      <a16:colId xmlns:a16="http://schemas.microsoft.com/office/drawing/2014/main" val="20002"/>
                    </a:ext>
                  </a:extLst>
                </a:gridCol>
                <a:gridCol w="337450">
                  <a:extLst>
                    <a:ext uri="{9D8B030D-6E8A-4147-A177-3AD203B41FA5}">
                      <a16:colId xmlns:a16="http://schemas.microsoft.com/office/drawing/2014/main" val="20003"/>
                    </a:ext>
                  </a:extLst>
                </a:gridCol>
                <a:gridCol w="361056">
                  <a:extLst>
                    <a:ext uri="{9D8B030D-6E8A-4147-A177-3AD203B41FA5}">
                      <a16:colId xmlns:a16="http://schemas.microsoft.com/office/drawing/2014/main" val="20004"/>
                    </a:ext>
                  </a:extLst>
                </a:gridCol>
              </a:tblGrid>
              <a:tr h="366606">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S  /  Fuel</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3B3B3"/>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Grassland</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Low F. Forest</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Shrub</a:t>
                      </a:r>
                      <a:endParaRPr sz="600" b="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land</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dirty="0">
                          <a:latin typeface="Arial"/>
                          <a:ea typeface="Arial"/>
                          <a:cs typeface="Arial"/>
                          <a:sym typeface="Arial"/>
                        </a:rPr>
                        <a:t>High F. Forest</a:t>
                      </a:r>
                      <a:endParaRPr sz="6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extLst>
                  <a:ext uri="{0D108BD9-81ED-4DB2-BD59-A6C34878D82A}">
                    <a16:rowId xmlns:a16="http://schemas.microsoft.com/office/drawing/2014/main" val="10000"/>
                  </a:ext>
                </a:extLst>
              </a:tr>
              <a:tr h="215952">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Low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1</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B0F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2</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extLst>
                  <a:ext uri="{0D108BD9-81ED-4DB2-BD59-A6C34878D82A}">
                    <a16:rowId xmlns:a16="http://schemas.microsoft.com/office/drawing/2014/main" val="10001"/>
                  </a:ext>
                </a:extLst>
              </a:tr>
              <a:tr h="215952">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Med.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2</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5</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extLst>
                  <a:ext uri="{0D108BD9-81ED-4DB2-BD59-A6C34878D82A}">
                    <a16:rowId xmlns:a16="http://schemas.microsoft.com/office/drawing/2014/main" val="10002"/>
                  </a:ext>
                </a:extLst>
              </a:tr>
              <a:tr h="216063">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High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l" rtl="0">
                        <a:lnSpc>
                          <a:spcPct val="100000"/>
                        </a:lnSpc>
                        <a:spcBef>
                          <a:spcPts val="0"/>
                        </a:spcBef>
                        <a:spcAft>
                          <a:spcPts val="0"/>
                        </a:spcAft>
                        <a:buNone/>
                      </a:pPr>
                      <a:r>
                        <a:rPr lang="it" sz="600" b="0" u="none" strike="noStrike" cap="none" dirty="0">
                          <a:latin typeface="Arial"/>
                          <a:ea typeface="Arial"/>
                          <a:cs typeface="Arial"/>
                          <a:sym typeface="Arial"/>
                        </a:rPr>
                        <a:t>5</a:t>
                      </a:r>
                      <a:endParaRPr sz="600" b="0" u="none" strike="noStrike" cap="none" dirty="0">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tc>
                  <a:txBody>
                    <a:bodyPr/>
                    <a:lstStyle/>
                    <a:p>
                      <a:pPr marL="0" marR="0" lvl="0" indent="0" algn="l" rtl="0">
                        <a:lnSpc>
                          <a:spcPct val="100000"/>
                        </a:lnSpc>
                        <a:spcBef>
                          <a:spcPts val="0"/>
                        </a:spcBef>
                        <a:spcAft>
                          <a:spcPts val="0"/>
                        </a:spcAft>
                        <a:buNone/>
                      </a:pPr>
                      <a:r>
                        <a:rPr lang="it" sz="600" b="0" u="none" strike="noStrike" cap="none" dirty="0">
                          <a:latin typeface="Arial"/>
                          <a:ea typeface="Arial"/>
                          <a:cs typeface="Arial"/>
                          <a:sym typeface="Arial"/>
                        </a:rPr>
                        <a:t>6</a:t>
                      </a:r>
                      <a:endParaRPr sz="600" b="0" u="none" strike="noStrike" cap="none" dirty="0">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E1BC4"/>
                    </a:solidFill>
                  </a:tcPr>
                </a:tc>
                <a:extLst>
                  <a:ext uri="{0D108BD9-81ED-4DB2-BD59-A6C34878D82A}">
                    <a16:rowId xmlns:a16="http://schemas.microsoft.com/office/drawing/2014/main" val="10003"/>
                  </a:ext>
                </a:extLst>
              </a:tr>
            </a:tbl>
          </a:graphicData>
        </a:graphic>
      </p:graphicFrame>
      <p:sp>
        <p:nvSpPr>
          <p:cNvPr id="2" name="Google Shape;79;p23">
            <a:extLst>
              <a:ext uri="{FF2B5EF4-FFF2-40B4-BE49-F238E27FC236}">
                <a16:creationId xmlns:a16="http://schemas.microsoft.com/office/drawing/2014/main" id="{DB01552C-7A92-3094-84C1-8518C22F4178}"/>
              </a:ext>
            </a:extLst>
          </p:cNvPr>
          <p:cNvSpPr txBox="1"/>
          <p:nvPr/>
        </p:nvSpPr>
        <p:spPr>
          <a:xfrm>
            <a:off x="3599842" y="-38641"/>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600" b="1" dirty="0">
                <a:solidFill>
                  <a:srgbClr val="2B579A"/>
                </a:solidFill>
                <a:latin typeface="Times New Roman"/>
                <a:ea typeface="Open Sans"/>
                <a:cs typeface="Times New Roman"/>
                <a:sym typeface="Times New Roman"/>
              </a:rPr>
              <a:t>Workflow</a:t>
            </a:r>
            <a:endParaRPr sz="1600" dirty="0">
              <a:solidFill>
                <a:schemeClr val="dk1"/>
              </a:solidFill>
              <a:latin typeface="Open Sans"/>
              <a:ea typeface="Open Sans"/>
              <a:cs typeface="Open Sans"/>
              <a:sym typeface="Open Sans"/>
            </a:endParaRPr>
          </a:p>
        </p:txBody>
      </p:sp>
      <p:pic>
        <p:nvPicPr>
          <p:cNvPr id="3" name="Picture 2" descr="A map of europe with different colored areas&#10;&#10;Description automatically generated with low confidence">
            <a:extLst>
              <a:ext uri="{FF2B5EF4-FFF2-40B4-BE49-F238E27FC236}">
                <a16:creationId xmlns:a16="http://schemas.microsoft.com/office/drawing/2014/main" id="{88EB6B54-B2E1-B73D-BBD2-55E07FC1F7EE}"/>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107634" y="3276573"/>
            <a:ext cx="1735879" cy="1227539"/>
          </a:xfrm>
          <a:prstGeom prst="rect">
            <a:avLst/>
          </a:prstGeom>
        </p:spPr>
      </p:pic>
      <p:sp>
        <p:nvSpPr>
          <p:cNvPr id="4" name="Google Shape;112;p24">
            <a:extLst>
              <a:ext uri="{FF2B5EF4-FFF2-40B4-BE49-F238E27FC236}">
                <a16:creationId xmlns:a16="http://schemas.microsoft.com/office/drawing/2014/main" id="{D2AA8B0A-8756-F9C2-9D4F-7FCB38CF472F}"/>
              </a:ext>
            </a:extLst>
          </p:cNvPr>
          <p:cNvSpPr/>
          <p:nvPr/>
        </p:nvSpPr>
        <p:spPr>
          <a:xfrm>
            <a:off x="44516" y="2655765"/>
            <a:ext cx="1309889"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en-US" sz="1200" b="1" dirty="0">
                <a:latin typeface="Calibri"/>
                <a:ea typeface="Calibri"/>
                <a:cs typeface="Calibri"/>
                <a:sym typeface="Calibri"/>
              </a:rPr>
              <a:t>From Pan</a:t>
            </a:r>
            <a:r>
              <a:rPr lang="it" sz="1200" b="1" dirty="0">
                <a:latin typeface="Calibri"/>
                <a:ea typeface="Calibri"/>
                <a:cs typeface="Calibri"/>
                <a:sym typeface="Calibri"/>
              </a:rPr>
              <a:t>-European susceptibility…</a:t>
            </a:r>
            <a:endParaRPr sz="1200" b="1" dirty="0">
              <a:solidFill>
                <a:schemeClr val="dk1"/>
              </a:solidFill>
              <a:latin typeface="Arial"/>
              <a:ea typeface="Arial"/>
              <a:cs typeface="Arial"/>
              <a:sym typeface="Arial"/>
            </a:endParaRPr>
          </a:p>
        </p:txBody>
      </p:sp>
      <p:sp>
        <p:nvSpPr>
          <p:cNvPr id="5" name="Google Shape;105;p24">
            <a:extLst>
              <a:ext uri="{FF2B5EF4-FFF2-40B4-BE49-F238E27FC236}">
                <a16:creationId xmlns:a16="http://schemas.microsoft.com/office/drawing/2014/main" id="{4D2ED83D-E603-980E-67D3-15823E95A128}"/>
              </a:ext>
            </a:extLst>
          </p:cNvPr>
          <p:cNvSpPr/>
          <p:nvPr/>
        </p:nvSpPr>
        <p:spPr>
          <a:xfrm>
            <a:off x="6852117" y="3579229"/>
            <a:ext cx="2010438" cy="1014572"/>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en-GB" sz="1800" b="1" dirty="0">
                <a:solidFill>
                  <a:srgbClr val="000000"/>
                </a:solidFill>
                <a:latin typeface="Calibri"/>
                <a:ea typeface="Calibri"/>
                <a:cs typeface="Calibri"/>
                <a:sym typeface="Calibri"/>
              </a:rPr>
              <a:t>For present climate conditions…</a:t>
            </a:r>
            <a:endParaRPr sz="18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dirty="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3"/>
          <p:cNvSpPr txBox="1"/>
          <p:nvPr/>
        </p:nvSpPr>
        <p:spPr>
          <a:xfrm>
            <a:off x="302349" y="39125"/>
            <a:ext cx="83535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b="1" dirty="0">
                <a:solidFill>
                  <a:srgbClr val="2B579A"/>
                </a:solidFill>
                <a:latin typeface="Times New Roman"/>
                <a:ea typeface="Times New Roman"/>
                <a:cs typeface="Times New Roman"/>
                <a:sym typeface="Times New Roman"/>
              </a:rPr>
              <a:t>Input data – future climate conditions</a:t>
            </a:r>
            <a:endParaRPr sz="1400" dirty="0">
              <a:solidFill>
                <a:schemeClr val="dk1"/>
              </a:solidFill>
              <a:latin typeface="Open Sans"/>
              <a:ea typeface="Open Sans"/>
              <a:cs typeface="Open Sans"/>
              <a:sym typeface="Open Sans"/>
            </a:endParaRPr>
          </a:p>
        </p:txBody>
      </p:sp>
      <p:sp>
        <p:nvSpPr>
          <p:cNvPr id="80" name="Google Shape;80;p23"/>
          <p:cNvSpPr txBox="1"/>
          <p:nvPr/>
        </p:nvSpPr>
        <p:spPr>
          <a:xfrm>
            <a:off x="386384" y="517261"/>
            <a:ext cx="2566800" cy="356248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Susceptibility - Hazard data</a:t>
            </a:r>
            <a:endParaRPr sz="1100" dirty="0"/>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DEM		</a:t>
            </a:r>
            <a:endParaRPr sz="1100" dirty="0"/>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Slope		</a:t>
            </a:r>
            <a:endParaRPr sz="1100" dirty="0"/>
          </a:p>
          <a:p>
            <a:pPr marL="0" marR="0" lvl="0" indent="0" algn="l" rtl="0">
              <a:spcBef>
                <a:spcPts val="0"/>
              </a:spcBef>
              <a:spcAft>
                <a:spcPts val="0"/>
              </a:spcAft>
              <a:buNone/>
            </a:pPr>
            <a:r>
              <a:rPr lang="it" sz="1200" dirty="0">
                <a:solidFill>
                  <a:srgbClr val="1E4E79"/>
                </a:solidFill>
                <a:latin typeface="Open Sans"/>
                <a:ea typeface="Open Sans"/>
                <a:cs typeface="Open Sans"/>
                <a:sym typeface="Open Sans"/>
              </a:rPr>
              <a:t>Aspect	</a:t>
            </a:r>
            <a:endParaRPr sz="1200" dirty="0">
              <a:solidFill>
                <a:srgbClr val="1E4E79"/>
              </a:solidFill>
              <a:latin typeface="Open Sans"/>
              <a:ea typeface="Open Sans"/>
              <a:cs typeface="Open Sans"/>
              <a:sym typeface="Open Sans"/>
            </a:endParaRPr>
          </a:p>
          <a:p>
            <a:pPr marL="0" marR="0" lvl="0" indent="0" algn="l" rtl="0">
              <a:spcBef>
                <a:spcPts val="0"/>
              </a:spcBef>
              <a:spcAft>
                <a:spcPts val="0"/>
              </a:spcAft>
              <a:buNone/>
            </a:pPr>
            <a:endParaRPr sz="1200" dirty="0">
              <a:solidFill>
                <a:srgbClr val="1E4E79"/>
              </a:solidFill>
              <a:latin typeface="Open Sans"/>
              <a:ea typeface="Open Sans"/>
              <a:cs typeface="Open Sans"/>
              <a:sym typeface="Open Sans"/>
            </a:endParaRPr>
          </a:p>
          <a:p>
            <a:pPr marL="0" marR="0" lvl="0" indent="0" algn="l" rtl="0">
              <a:spcBef>
                <a:spcPts val="0"/>
              </a:spcBef>
              <a:spcAft>
                <a:spcPts val="0"/>
              </a:spcAft>
              <a:buNone/>
            </a:pPr>
            <a:r>
              <a:rPr lang="it-IT" sz="1200" dirty="0">
                <a:solidFill>
                  <a:srgbClr val="1E4E79"/>
                </a:solidFill>
                <a:latin typeface="Open Sans"/>
                <a:ea typeface="Open Sans"/>
                <a:cs typeface="Open Sans"/>
                <a:sym typeface="Open Sans"/>
              </a:rPr>
              <a:t>Land cover </a:t>
            </a:r>
            <a:r>
              <a:rPr lang="it-IT" sz="1200" dirty="0" err="1">
                <a:solidFill>
                  <a:srgbClr val="1E4E79"/>
                </a:solidFill>
                <a:latin typeface="Open Sans"/>
                <a:ea typeface="Open Sans"/>
                <a:cs typeface="Open Sans"/>
                <a:sym typeface="Open Sans"/>
              </a:rPr>
              <a:t>projected</a:t>
            </a:r>
            <a:r>
              <a:rPr lang="it-IT" sz="1200" dirty="0">
                <a:solidFill>
                  <a:srgbClr val="1E4E79"/>
                </a:solidFill>
                <a:latin typeface="Open Sans"/>
                <a:ea typeface="Open Sans"/>
                <a:cs typeface="Open Sans"/>
                <a:sym typeface="Open Sans"/>
              </a:rPr>
              <a:t> </a:t>
            </a:r>
            <a:r>
              <a:rPr lang="it-IT" sz="1200" dirty="0" err="1">
                <a:solidFill>
                  <a:srgbClr val="1E4E79"/>
                </a:solidFill>
                <a:latin typeface="Open Sans"/>
                <a:ea typeface="Open Sans"/>
                <a:cs typeface="Open Sans"/>
                <a:sym typeface="Open Sans"/>
              </a:rPr>
              <a:t>maps</a:t>
            </a:r>
            <a:r>
              <a:rPr lang="it-IT" sz="1200" dirty="0">
                <a:solidFill>
                  <a:srgbClr val="1E4E79"/>
                </a:solidFill>
                <a:latin typeface="Open Sans"/>
                <a:ea typeface="Open Sans"/>
                <a:cs typeface="Open Sans"/>
                <a:sym typeface="Open Sans"/>
              </a:rPr>
              <a:t> </a:t>
            </a:r>
            <a:r>
              <a:rPr lang="it-IT" sz="1200" dirty="0" err="1">
                <a:solidFill>
                  <a:srgbClr val="1E4E79"/>
                </a:solidFill>
                <a:latin typeface="Open Sans"/>
                <a:ea typeface="Open Sans"/>
                <a:cs typeface="Open Sans"/>
                <a:sym typeface="Open Sans"/>
              </a:rPr>
              <a:t>based</a:t>
            </a:r>
            <a:r>
              <a:rPr lang="it-IT" sz="1200" dirty="0">
                <a:solidFill>
                  <a:srgbClr val="1E4E79"/>
                </a:solidFill>
                <a:latin typeface="Open Sans"/>
                <a:ea typeface="Open Sans"/>
                <a:cs typeface="Open Sans"/>
                <a:sym typeface="Open Sans"/>
              </a:rPr>
              <a:t> on SSP-RCP </a:t>
            </a:r>
            <a:r>
              <a:rPr lang="it-IT" sz="1200" dirty="0" err="1">
                <a:solidFill>
                  <a:srgbClr val="1E4E79"/>
                </a:solidFill>
                <a:latin typeface="Open Sans"/>
                <a:ea typeface="Open Sans"/>
                <a:cs typeface="Open Sans"/>
                <a:sym typeface="Open Sans"/>
              </a:rPr>
              <a:t>climate</a:t>
            </a:r>
            <a:r>
              <a:rPr lang="it-IT" sz="1200" dirty="0">
                <a:solidFill>
                  <a:srgbClr val="1E4E79"/>
                </a:solidFill>
                <a:latin typeface="Open Sans"/>
                <a:ea typeface="Open Sans"/>
                <a:cs typeface="Open Sans"/>
                <a:sym typeface="Open Sans"/>
              </a:rPr>
              <a:t> </a:t>
            </a:r>
            <a:r>
              <a:rPr lang="it-IT" sz="1200" dirty="0" err="1">
                <a:solidFill>
                  <a:srgbClr val="1E4E79"/>
                </a:solidFill>
                <a:latin typeface="Open Sans"/>
                <a:ea typeface="Open Sans"/>
                <a:cs typeface="Open Sans"/>
                <a:sym typeface="Open Sans"/>
              </a:rPr>
              <a:t>change</a:t>
            </a:r>
            <a:r>
              <a:rPr lang="it-IT" sz="1200" dirty="0">
                <a:solidFill>
                  <a:srgbClr val="1E4E79"/>
                </a:solidFill>
                <a:latin typeface="Open Sans"/>
                <a:ea typeface="Open Sans"/>
                <a:cs typeface="Open Sans"/>
                <a:sym typeface="Open Sans"/>
              </a:rPr>
              <a:t> </a:t>
            </a:r>
            <a:r>
              <a:rPr lang="it-IT" sz="1200" dirty="0" err="1">
                <a:solidFill>
                  <a:srgbClr val="1E4E79"/>
                </a:solidFill>
                <a:latin typeface="Open Sans"/>
                <a:ea typeface="Open Sans"/>
                <a:cs typeface="Open Sans"/>
                <a:sym typeface="Open Sans"/>
              </a:rPr>
              <a:t>scenarios</a:t>
            </a:r>
            <a:endParaRPr sz="1100" dirty="0"/>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200" dirty="0">
              <a:solidFill>
                <a:srgbClr val="C55A11"/>
              </a:solidFill>
              <a:latin typeface="Open Sans"/>
              <a:ea typeface="Open Sans"/>
              <a:cs typeface="Open Sans"/>
              <a:sym typeface="Open Sans"/>
            </a:endParaRPr>
          </a:p>
          <a:p>
            <a:pPr marL="0" marR="0" lvl="0" indent="0" algn="l" rtl="0">
              <a:spcBef>
                <a:spcPts val="0"/>
              </a:spcBef>
              <a:spcAft>
                <a:spcPts val="0"/>
              </a:spcAft>
              <a:buNone/>
            </a:pPr>
            <a:endParaRPr lang="en-US"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100" dirty="0"/>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p:txBody>
      </p:sp>
      <p:sp>
        <p:nvSpPr>
          <p:cNvPr id="81" name="Google Shape;81;p23"/>
          <p:cNvSpPr txBox="1"/>
          <p:nvPr/>
        </p:nvSpPr>
        <p:spPr>
          <a:xfrm>
            <a:off x="5657945" y="771375"/>
            <a:ext cx="2193900" cy="30861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Risk data</a:t>
            </a:r>
            <a:endParaRPr sz="1100" dirty="0">
              <a:solidFill>
                <a:schemeClr val="dk1"/>
              </a:solidFill>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Point of interest</a:t>
            </a:r>
            <a:endParaRPr sz="1100" dirty="0">
              <a:solidFill>
                <a:schemeClr val="dk1"/>
              </a:solidFill>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Roads</a:t>
            </a:r>
            <a:endParaRPr sz="1100" dirty="0">
              <a:solidFill>
                <a:schemeClr val="dk1"/>
              </a:solidFill>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Type of vegetation</a:t>
            </a: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dirty="0">
                <a:solidFill>
                  <a:schemeClr val="dk1"/>
                </a:solidFill>
                <a:latin typeface="Open Sans"/>
                <a:ea typeface="Open Sans"/>
                <a:cs typeface="Open Sans"/>
                <a:sym typeface="Open Sans"/>
              </a:rPr>
              <a:t>Urban interface</a:t>
            </a:r>
            <a:endParaRPr sz="1100" dirty="0">
              <a:solidFill>
                <a:schemeClr val="dk1"/>
              </a:solidFill>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en-US" dirty="0">
                <a:solidFill>
                  <a:schemeClr val="dk1"/>
                </a:solidFill>
                <a:latin typeface="Open Sans"/>
                <a:ea typeface="Open Sans"/>
                <a:cs typeface="Open Sans"/>
                <a:sym typeface="Open Sans"/>
              </a:rPr>
              <a:t>Population density</a:t>
            </a: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p:txBody>
      </p:sp>
      <p:sp>
        <p:nvSpPr>
          <p:cNvPr id="82" name="Google Shape;82;p23"/>
          <p:cNvSpPr txBox="1"/>
          <p:nvPr/>
        </p:nvSpPr>
        <p:spPr>
          <a:xfrm>
            <a:off x="3326798" y="1193150"/>
            <a:ext cx="1659900" cy="253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Merit DEM 100m</a:t>
            </a:r>
            <a:endParaRPr sz="1100" dirty="0"/>
          </a:p>
        </p:txBody>
      </p:sp>
      <p:sp>
        <p:nvSpPr>
          <p:cNvPr id="85" name="Google Shape;85;p23"/>
          <p:cNvSpPr/>
          <p:nvPr/>
        </p:nvSpPr>
        <p:spPr>
          <a:xfrm>
            <a:off x="2597059" y="1101253"/>
            <a:ext cx="507600" cy="582900"/>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Open Sans"/>
              <a:ea typeface="Open Sans"/>
              <a:cs typeface="Open Sans"/>
              <a:sym typeface="Open Sans"/>
            </a:endParaRPr>
          </a:p>
        </p:txBody>
      </p:sp>
      <p:sp>
        <p:nvSpPr>
          <p:cNvPr id="87" name="Google Shape;87;p23"/>
          <p:cNvSpPr/>
          <p:nvPr/>
        </p:nvSpPr>
        <p:spPr>
          <a:xfrm>
            <a:off x="2784339" y="2796088"/>
            <a:ext cx="507600" cy="1061387"/>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Open Sans"/>
              <a:ea typeface="Open Sans"/>
              <a:cs typeface="Open Sans"/>
              <a:sym typeface="Open Sans"/>
            </a:endParaRPr>
          </a:p>
        </p:txBody>
      </p:sp>
      <p:cxnSp>
        <p:nvCxnSpPr>
          <p:cNvPr id="88" name="Google Shape;88;p23"/>
          <p:cNvCxnSpPr>
            <a:cxnSpLocks/>
          </p:cNvCxnSpPr>
          <p:nvPr/>
        </p:nvCxnSpPr>
        <p:spPr>
          <a:xfrm>
            <a:off x="7495724" y="3048938"/>
            <a:ext cx="426600" cy="0"/>
          </a:xfrm>
          <a:prstGeom prst="straightConnector1">
            <a:avLst/>
          </a:prstGeom>
          <a:noFill/>
          <a:ln w="9525" cap="flat" cmpd="sng">
            <a:solidFill>
              <a:schemeClr val="accent1"/>
            </a:solidFill>
            <a:prstDash val="solid"/>
            <a:miter lim="800000"/>
            <a:headEnd type="none" w="sm" len="sm"/>
            <a:tailEnd type="triangle" w="med" len="med"/>
          </a:ln>
        </p:spPr>
      </p:cxnSp>
      <p:sp>
        <p:nvSpPr>
          <p:cNvPr id="90" name="Google Shape;90;p23"/>
          <p:cNvSpPr/>
          <p:nvPr/>
        </p:nvSpPr>
        <p:spPr>
          <a:xfrm>
            <a:off x="7494452" y="1152137"/>
            <a:ext cx="507492" cy="583019"/>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algn="ctr"/>
            <a:endParaRPr>
              <a:solidFill>
                <a:schemeClr val="dk1"/>
              </a:solidFill>
              <a:latin typeface="Open Sans"/>
              <a:ea typeface="Open Sans"/>
              <a:cs typeface="Open Sans"/>
              <a:sym typeface="Open Sans"/>
            </a:endParaRPr>
          </a:p>
        </p:txBody>
      </p:sp>
      <p:sp>
        <p:nvSpPr>
          <p:cNvPr id="91" name="Google Shape;91;p23"/>
          <p:cNvSpPr/>
          <p:nvPr/>
        </p:nvSpPr>
        <p:spPr>
          <a:xfrm>
            <a:off x="7494452" y="1866303"/>
            <a:ext cx="507492" cy="448122"/>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algn="ctr"/>
            <a:endParaRPr>
              <a:solidFill>
                <a:schemeClr val="dk1"/>
              </a:solidFill>
              <a:latin typeface="Open Sans"/>
              <a:ea typeface="Open Sans"/>
              <a:cs typeface="Open Sans"/>
              <a:sym typeface="Open Sans"/>
            </a:endParaRPr>
          </a:p>
        </p:txBody>
      </p:sp>
      <p:sp>
        <p:nvSpPr>
          <p:cNvPr id="92" name="Google Shape;92;p23"/>
          <p:cNvSpPr txBox="1"/>
          <p:nvPr/>
        </p:nvSpPr>
        <p:spPr>
          <a:xfrm>
            <a:off x="8196682" y="1836380"/>
            <a:ext cx="812243" cy="62324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Land cover maps</a:t>
            </a:r>
            <a:endParaRPr sz="1100" dirty="0"/>
          </a:p>
        </p:txBody>
      </p:sp>
      <p:sp>
        <p:nvSpPr>
          <p:cNvPr id="93" name="Google Shape;93;p23"/>
          <p:cNvSpPr txBox="1"/>
          <p:nvPr/>
        </p:nvSpPr>
        <p:spPr>
          <a:xfrm>
            <a:off x="8169821" y="1145279"/>
            <a:ext cx="812243" cy="623248"/>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a:solidFill>
                  <a:schemeClr val="dk1"/>
                </a:solidFill>
                <a:latin typeface="Open Sans"/>
                <a:ea typeface="Open Sans"/>
                <a:cs typeface="Open Sans"/>
                <a:sym typeface="Open Sans"/>
              </a:rPr>
              <a:t>Open Street Map</a:t>
            </a:r>
            <a:endParaRPr sz="1100"/>
          </a:p>
        </p:txBody>
      </p:sp>
      <p:sp>
        <p:nvSpPr>
          <p:cNvPr id="3" name="TextBox 2">
            <a:extLst>
              <a:ext uri="{FF2B5EF4-FFF2-40B4-BE49-F238E27FC236}">
                <a16:creationId xmlns:a16="http://schemas.microsoft.com/office/drawing/2014/main" id="{791B03CA-E284-24EF-5E08-39CFD3666735}"/>
              </a:ext>
            </a:extLst>
          </p:cNvPr>
          <p:cNvSpPr txBox="1"/>
          <p:nvPr/>
        </p:nvSpPr>
        <p:spPr>
          <a:xfrm>
            <a:off x="1144411" y="3955395"/>
            <a:ext cx="7532604" cy="430887"/>
          </a:xfrm>
          <a:prstGeom prst="rect">
            <a:avLst/>
          </a:prstGeom>
          <a:noFill/>
        </p:spPr>
        <p:txBody>
          <a:bodyPr wrap="square">
            <a:spAutoFit/>
          </a:bodyPr>
          <a:lstStyle/>
          <a:p>
            <a:pPr marL="0" marR="0" lvl="0" indent="0" algn="ctr" rtl="0">
              <a:spcBef>
                <a:spcPts val="0"/>
              </a:spcBef>
              <a:spcAft>
                <a:spcPts val="0"/>
              </a:spcAft>
              <a:buNone/>
            </a:pPr>
            <a:r>
              <a:rPr lang="en-US" sz="1100" dirty="0">
                <a:solidFill>
                  <a:schemeClr val="dk1"/>
                </a:solidFill>
                <a:latin typeface="Open Sans"/>
                <a:ea typeface="Open Sans"/>
                <a:cs typeface="Open Sans"/>
                <a:sym typeface="Open Sans"/>
              </a:rPr>
              <a:t>Future climate conditions will be used for building the dataset in which the machine learning model trained on historical data runs in order to assess the </a:t>
            </a:r>
            <a:r>
              <a:rPr lang="en-US" sz="1100" b="1" dirty="0">
                <a:solidFill>
                  <a:schemeClr val="dk1"/>
                </a:solidFill>
                <a:latin typeface="Open Sans"/>
                <a:ea typeface="Open Sans"/>
                <a:cs typeface="Open Sans"/>
                <a:sym typeface="Open Sans"/>
              </a:rPr>
              <a:t>projections of wildfire Susceptibility and Hazard maps </a:t>
            </a:r>
            <a:endParaRPr lang="en-US" sz="1100" b="1" dirty="0"/>
          </a:p>
        </p:txBody>
      </p:sp>
      <p:sp>
        <p:nvSpPr>
          <p:cNvPr id="4" name="Google Shape;129;p25">
            <a:extLst>
              <a:ext uri="{FF2B5EF4-FFF2-40B4-BE49-F238E27FC236}">
                <a16:creationId xmlns:a16="http://schemas.microsoft.com/office/drawing/2014/main" id="{79D4FDFC-6FB1-FEC1-1AD2-D36BF9163606}"/>
              </a:ext>
            </a:extLst>
          </p:cNvPr>
          <p:cNvSpPr txBox="1"/>
          <p:nvPr/>
        </p:nvSpPr>
        <p:spPr>
          <a:xfrm>
            <a:off x="3399772" y="2805826"/>
            <a:ext cx="2185200" cy="25388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200" dirty="0">
                <a:solidFill>
                  <a:schemeClr val="dk1"/>
                </a:solidFill>
                <a:latin typeface="Open Sans"/>
                <a:ea typeface="Open Sans"/>
                <a:cs typeface="Open Sans"/>
                <a:sym typeface="Open Sans"/>
              </a:rPr>
              <a:t>ISIMIP Data</a:t>
            </a:r>
            <a:endParaRPr sz="1100" dirty="0"/>
          </a:p>
        </p:txBody>
      </p:sp>
      <p:sp>
        <p:nvSpPr>
          <p:cNvPr id="5" name="Google Shape;134;p25">
            <a:extLst>
              <a:ext uri="{FF2B5EF4-FFF2-40B4-BE49-F238E27FC236}">
                <a16:creationId xmlns:a16="http://schemas.microsoft.com/office/drawing/2014/main" id="{5B9D6717-ECA4-E85D-A6E6-5FDE5C570263}"/>
              </a:ext>
            </a:extLst>
          </p:cNvPr>
          <p:cNvSpPr txBox="1"/>
          <p:nvPr/>
        </p:nvSpPr>
        <p:spPr>
          <a:xfrm>
            <a:off x="8154794" y="2647332"/>
            <a:ext cx="989206" cy="11772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Global Human </a:t>
            </a:r>
            <a:endParaRPr sz="1100" dirty="0"/>
          </a:p>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Settlement </a:t>
            </a:r>
            <a:endParaRPr sz="1100" dirty="0"/>
          </a:p>
          <a:p>
            <a:pPr marL="0" marR="0" lvl="0" indent="0" algn="l" rtl="0">
              <a:spcBef>
                <a:spcPts val="0"/>
              </a:spcBef>
              <a:spcAft>
                <a:spcPts val="0"/>
              </a:spcAft>
              <a:buNone/>
            </a:pPr>
            <a:r>
              <a:rPr lang="it" sz="1200" dirty="0">
                <a:solidFill>
                  <a:schemeClr val="dk1"/>
                </a:solidFill>
                <a:latin typeface="Open Sans"/>
                <a:ea typeface="Open Sans"/>
                <a:cs typeface="Open Sans"/>
                <a:sym typeface="Open Sans"/>
              </a:rPr>
              <a:t>Future projection </a:t>
            </a:r>
            <a:r>
              <a:rPr lang="it" sz="1200" b="1" dirty="0">
                <a:solidFill>
                  <a:schemeClr val="dk1"/>
                </a:solidFill>
                <a:latin typeface="Open Sans"/>
                <a:ea typeface="Open Sans"/>
                <a:cs typeface="Open Sans"/>
                <a:sym typeface="Open Sans"/>
              </a:rPr>
              <a:t>(2070)</a:t>
            </a:r>
            <a:endParaRPr sz="1100" dirty="0"/>
          </a:p>
        </p:txBody>
      </p:sp>
      <p:sp>
        <p:nvSpPr>
          <p:cNvPr id="6" name="Google Shape;82;p23">
            <a:extLst>
              <a:ext uri="{FF2B5EF4-FFF2-40B4-BE49-F238E27FC236}">
                <a16:creationId xmlns:a16="http://schemas.microsoft.com/office/drawing/2014/main" id="{F4F13C30-D0F7-812D-35A9-CB6F477837C0}"/>
              </a:ext>
            </a:extLst>
          </p:cNvPr>
          <p:cNvSpPr txBox="1"/>
          <p:nvPr/>
        </p:nvSpPr>
        <p:spPr>
          <a:xfrm>
            <a:off x="3407608" y="3132235"/>
            <a:ext cx="2441908" cy="62321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dirty="0">
                <a:solidFill>
                  <a:schemeClr val="dk1"/>
                </a:solidFill>
                <a:latin typeface="Open Sans"/>
                <a:ea typeface="Open Sans"/>
                <a:cs typeface="Open Sans"/>
                <a:sym typeface="Open Sans"/>
              </a:rPr>
              <a:t>different model and scenarios (SSP-RCP) will be taken into account</a:t>
            </a:r>
            <a:endParaRPr sz="1100" dirty="0"/>
          </a:p>
        </p:txBody>
      </p:sp>
      <p:sp>
        <p:nvSpPr>
          <p:cNvPr id="7" name="TextBox 6">
            <a:extLst>
              <a:ext uri="{FF2B5EF4-FFF2-40B4-BE49-F238E27FC236}">
                <a16:creationId xmlns:a16="http://schemas.microsoft.com/office/drawing/2014/main" id="{CA38A8EF-67B8-3A5B-2CCF-E925443207BC}"/>
              </a:ext>
            </a:extLst>
          </p:cNvPr>
          <p:cNvSpPr txBox="1"/>
          <p:nvPr/>
        </p:nvSpPr>
        <p:spPr>
          <a:xfrm>
            <a:off x="381903" y="2674254"/>
            <a:ext cx="2955226" cy="1215717"/>
          </a:xfrm>
          <a:prstGeom prst="rect">
            <a:avLst/>
          </a:prstGeom>
          <a:noFill/>
        </p:spPr>
        <p:txBody>
          <a:bodyPr wrap="square">
            <a:spAutoFit/>
          </a:bodyPr>
          <a:lstStyle/>
          <a:p>
            <a:pPr marR="457200" lvl="0" algn="just">
              <a:spcAft>
                <a:spcPts val="1000"/>
              </a:spcAft>
              <a:tabLst>
                <a:tab pos="226695" algn="l"/>
              </a:tabLst>
            </a:pPr>
            <a:r>
              <a:rPr lang="en-GB" sz="1200" dirty="0">
                <a:solidFill>
                  <a:srgbClr val="C55A11"/>
                </a:solidFill>
                <a:latin typeface="Open Sans"/>
                <a:ea typeface="Open Sans"/>
                <a:cs typeface="Open Sans"/>
              </a:rPr>
              <a:t>Daily mean temperature [C] </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precipitation [mm]</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mean wind speed [m/h] </a:t>
            </a:r>
            <a:endParaRPr lang="en-US" sz="1200" dirty="0">
              <a:solidFill>
                <a:srgbClr val="C55A11"/>
              </a:solidFill>
              <a:latin typeface="Open Sans"/>
              <a:ea typeface="Open Sans"/>
              <a:cs typeface="Open Sans"/>
            </a:endParaRPr>
          </a:p>
          <a:p>
            <a:pPr marR="457200" lvl="0" algn="just">
              <a:spcAft>
                <a:spcPts val="1000"/>
              </a:spcAft>
              <a:tabLst>
                <a:tab pos="226695" algn="l"/>
              </a:tabLst>
            </a:pPr>
            <a:r>
              <a:rPr lang="en-GB" sz="1200" dirty="0">
                <a:solidFill>
                  <a:srgbClr val="C55A11"/>
                </a:solidFill>
                <a:latin typeface="Open Sans"/>
                <a:ea typeface="Open Sans"/>
                <a:cs typeface="Open Sans"/>
              </a:rPr>
              <a:t>Daily mean relative humidity [%]</a:t>
            </a:r>
            <a:endParaRPr lang="en-US" sz="1200" dirty="0">
              <a:solidFill>
                <a:srgbClr val="C55A11"/>
              </a:solidFill>
              <a:latin typeface="Open Sans"/>
              <a:ea typeface="Open Sans"/>
              <a:cs typeface="Open Sans"/>
            </a:endParaRPr>
          </a:p>
        </p:txBody>
      </p:sp>
    </p:spTree>
    <p:extLst>
      <p:ext uri="{BB962C8B-B14F-4D97-AF65-F5344CB8AC3E}">
        <p14:creationId xmlns:p14="http://schemas.microsoft.com/office/powerpoint/2010/main" val="123128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Google Shape;79;p23"/>
          <p:cNvSpPr txBox="1"/>
          <p:nvPr/>
        </p:nvSpPr>
        <p:spPr>
          <a:xfrm>
            <a:off x="302349" y="39125"/>
            <a:ext cx="83535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b="1" dirty="0">
                <a:solidFill>
                  <a:srgbClr val="2B579A"/>
                </a:solidFill>
                <a:latin typeface="Times New Roman"/>
                <a:ea typeface="Times New Roman"/>
                <a:cs typeface="Times New Roman"/>
                <a:sym typeface="Times New Roman"/>
              </a:rPr>
              <a:t>Input data – future climate conditions</a:t>
            </a:r>
            <a:endParaRPr sz="1400" dirty="0">
              <a:solidFill>
                <a:schemeClr val="dk1"/>
              </a:solidFill>
              <a:latin typeface="Open Sans"/>
              <a:ea typeface="Open Sans"/>
              <a:cs typeface="Open Sans"/>
              <a:sym typeface="Open Sans"/>
            </a:endParaRPr>
          </a:p>
        </p:txBody>
      </p:sp>
      <p:sp>
        <p:nvSpPr>
          <p:cNvPr id="80" name="Google Shape;80;p23"/>
          <p:cNvSpPr txBox="1"/>
          <p:nvPr/>
        </p:nvSpPr>
        <p:spPr>
          <a:xfrm>
            <a:off x="386384" y="517261"/>
            <a:ext cx="3370438" cy="4444776"/>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Susceptibility - Hazard</a:t>
            </a:r>
            <a:endParaRPr lang="it" b="1" dirty="0">
              <a:solidFill>
                <a:schemeClr val="dk1"/>
              </a:solidFill>
              <a:latin typeface="Open Sans"/>
              <a:ea typeface="Open Sans"/>
              <a:cs typeface="Open Sans"/>
              <a:sym typeface="Open Sans"/>
            </a:endParaRPr>
          </a:p>
          <a:p>
            <a:pPr marL="0" marR="0" lvl="0" indent="0" algn="l" rtl="0">
              <a:spcBef>
                <a:spcPts val="0"/>
              </a:spcBef>
              <a:spcAft>
                <a:spcPts val="0"/>
              </a:spcAft>
              <a:buNone/>
            </a:pPr>
            <a:r>
              <a:rPr lang="it" sz="1400" b="1" dirty="0">
                <a:solidFill>
                  <a:schemeClr val="dk1"/>
                </a:solidFill>
                <a:latin typeface="Open Sans"/>
                <a:ea typeface="Open Sans"/>
                <a:cs typeface="Open Sans"/>
                <a:sym typeface="Open Sans"/>
              </a:rPr>
              <a:t>ISIMIP data</a:t>
            </a:r>
            <a:endParaRPr sz="1100" dirty="0"/>
          </a:p>
          <a:p>
            <a:pPr marL="0" marR="0" lvl="0" indent="0" algn="l" rtl="0">
              <a:spcBef>
                <a:spcPts val="0"/>
              </a:spcBef>
              <a:spcAft>
                <a:spcPts val="0"/>
              </a:spcAft>
              <a:buNone/>
            </a:pPr>
            <a:endParaRPr sz="1400" b="1"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342900" marR="457200" lvl="0" indent="-342900" algn="just">
              <a:lnSpc>
                <a:spcPct val="150000"/>
              </a:lnSpc>
              <a:spcAft>
                <a:spcPts val="1000"/>
              </a:spcAft>
              <a:buFont typeface="Times New Roman" panose="02020603050405020304" pitchFamily="18" charset="0"/>
              <a:buChar char="-"/>
              <a:tabLst>
                <a:tab pos="226695" algn="l"/>
              </a:tabLst>
            </a:pPr>
            <a:r>
              <a:rPr lang="en-GB" sz="1200" dirty="0">
                <a:solidFill>
                  <a:srgbClr val="C55A11"/>
                </a:solidFill>
                <a:latin typeface="Open Sans"/>
                <a:ea typeface="Open Sans"/>
                <a:cs typeface="Open Sans"/>
              </a:rPr>
              <a:t>Daily mean temperature [C] </a:t>
            </a:r>
            <a:endParaRPr lang="en-US" sz="1200" dirty="0">
              <a:solidFill>
                <a:srgbClr val="C55A11"/>
              </a:solidFill>
              <a:latin typeface="Open Sans"/>
              <a:ea typeface="Open Sans"/>
              <a:cs typeface="Open Sans"/>
            </a:endParaRPr>
          </a:p>
          <a:p>
            <a:pPr marL="342900" marR="457200" lvl="0" indent="-342900" algn="just">
              <a:lnSpc>
                <a:spcPct val="150000"/>
              </a:lnSpc>
              <a:spcAft>
                <a:spcPts val="1000"/>
              </a:spcAft>
              <a:buFont typeface="Times New Roman" panose="02020603050405020304" pitchFamily="18" charset="0"/>
              <a:buChar char="-"/>
              <a:tabLst>
                <a:tab pos="226695" algn="l"/>
              </a:tabLst>
            </a:pPr>
            <a:r>
              <a:rPr lang="en-GB" sz="1200" dirty="0">
                <a:solidFill>
                  <a:srgbClr val="C55A11"/>
                </a:solidFill>
                <a:latin typeface="Open Sans"/>
                <a:ea typeface="Open Sans"/>
                <a:cs typeface="Open Sans"/>
              </a:rPr>
              <a:t>Daily precipitation [mm]</a:t>
            </a:r>
            <a:endParaRPr lang="en-US" sz="1200" dirty="0">
              <a:solidFill>
                <a:srgbClr val="C55A11"/>
              </a:solidFill>
              <a:latin typeface="Open Sans"/>
              <a:ea typeface="Open Sans"/>
              <a:cs typeface="Open Sans"/>
            </a:endParaRPr>
          </a:p>
          <a:p>
            <a:pPr marL="342900" marR="457200" lvl="0" indent="-342900" algn="just">
              <a:lnSpc>
                <a:spcPct val="150000"/>
              </a:lnSpc>
              <a:spcAft>
                <a:spcPts val="1000"/>
              </a:spcAft>
              <a:buFont typeface="Times New Roman" panose="02020603050405020304" pitchFamily="18" charset="0"/>
              <a:buChar char="-"/>
              <a:tabLst>
                <a:tab pos="226695" algn="l"/>
              </a:tabLst>
            </a:pPr>
            <a:r>
              <a:rPr lang="en-GB" sz="1200" dirty="0">
                <a:solidFill>
                  <a:srgbClr val="C55A11"/>
                </a:solidFill>
                <a:latin typeface="Open Sans"/>
                <a:ea typeface="Open Sans"/>
                <a:cs typeface="Open Sans"/>
              </a:rPr>
              <a:t>Daily mean wind speed [m/h] </a:t>
            </a:r>
            <a:endParaRPr lang="en-US" sz="1200" dirty="0">
              <a:solidFill>
                <a:srgbClr val="C55A11"/>
              </a:solidFill>
              <a:latin typeface="Open Sans"/>
              <a:ea typeface="Open Sans"/>
              <a:cs typeface="Open Sans"/>
            </a:endParaRPr>
          </a:p>
          <a:p>
            <a:pPr marL="342900" marR="457200" lvl="0" indent="-342900" algn="just">
              <a:lnSpc>
                <a:spcPct val="150000"/>
              </a:lnSpc>
              <a:spcAft>
                <a:spcPts val="1000"/>
              </a:spcAft>
              <a:buFont typeface="Times New Roman" panose="02020603050405020304" pitchFamily="18" charset="0"/>
              <a:buChar char="-"/>
              <a:tabLst>
                <a:tab pos="226695" algn="l"/>
              </a:tabLst>
            </a:pPr>
            <a:r>
              <a:rPr lang="en-GB" sz="1200" dirty="0">
                <a:solidFill>
                  <a:srgbClr val="C55A11"/>
                </a:solidFill>
                <a:latin typeface="Open Sans"/>
                <a:ea typeface="Open Sans"/>
                <a:cs typeface="Open Sans"/>
              </a:rPr>
              <a:t>Daily mean relative humidity [%]</a:t>
            </a:r>
            <a:endParaRPr lang="en-US" sz="1200" dirty="0">
              <a:solidFill>
                <a:srgbClr val="C55A11"/>
              </a:solidFill>
              <a:latin typeface="Open Sans"/>
              <a:ea typeface="Open Sans"/>
              <a:cs typeface="Open Sans"/>
            </a:endParaRPr>
          </a:p>
          <a:p>
            <a:pPr marL="0" marR="0" lvl="0" indent="0" algn="l" rtl="0">
              <a:lnSpc>
                <a:spcPct val="150000"/>
              </a:lnSpc>
              <a:spcBef>
                <a:spcPts val="0"/>
              </a:spcBef>
              <a:spcAft>
                <a:spcPts val="0"/>
              </a:spcAft>
              <a:buNone/>
            </a:pPr>
            <a:endParaRPr lang="en-US" sz="1200" dirty="0">
              <a:solidFill>
                <a:srgbClr val="C55A11"/>
              </a:solidFill>
              <a:latin typeface="Open Sans"/>
              <a:ea typeface="Open Sans"/>
              <a:cs typeface="Open Sans"/>
            </a:endParaRPr>
          </a:p>
          <a:p>
            <a:pPr marL="0" marR="0" lvl="0" indent="0" algn="l" rtl="0">
              <a:lnSpc>
                <a:spcPct val="150000"/>
              </a:lnSpc>
              <a:spcBef>
                <a:spcPts val="0"/>
              </a:spcBef>
              <a:spcAft>
                <a:spcPts val="0"/>
              </a:spcAft>
              <a:buNone/>
            </a:pPr>
            <a:endParaRPr sz="1200" dirty="0">
              <a:solidFill>
                <a:srgbClr val="C55A11"/>
              </a:solidFill>
              <a:latin typeface="Open Sans"/>
              <a:ea typeface="Open Sans"/>
              <a:cs typeface="Open Sans"/>
            </a:endParaRPr>
          </a:p>
          <a:p>
            <a:pPr marL="0" marR="0" lvl="0" indent="0" algn="l" rtl="0">
              <a:spcBef>
                <a:spcPts val="0"/>
              </a:spcBef>
              <a:spcAft>
                <a:spcPts val="0"/>
              </a:spcAft>
              <a:buNone/>
            </a:pPr>
            <a:endParaRPr sz="1200" dirty="0">
              <a:solidFill>
                <a:srgbClr val="C55A11"/>
              </a:solidFill>
              <a:latin typeface="Open Sans"/>
              <a:ea typeface="Open Sans"/>
              <a:cs typeface="Open Sans"/>
              <a:sym typeface="Open Sans"/>
            </a:endParaRPr>
          </a:p>
          <a:p>
            <a:pPr marL="0" marR="0" lvl="0" indent="0" algn="l" rtl="0">
              <a:spcBef>
                <a:spcPts val="0"/>
              </a:spcBef>
              <a:spcAft>
                <a:spcPts val="0"/>
              </a:spcAft>
              <a:buNone/>
            </a:pPr>
            <a:endParaRPr sz="1200" dirty="0">
              <a:solidFill>
                <a:srgbClr val="C55A11"/>
              </a:solidFill>
              <a:latin typeface="Open Sans"/>
              <a:ea typeface="Open Sans"/>
              <a:cs typeface="Open Sans"/>
              <a:sym typeface="Open Sans"/>
            </a:endParaRPr>
          </a:p>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100" dirty="0"/>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a:p>
            <a:pPr marL="0" marR="0" lvl="0" indent="0" algn="l" rtl="0">
              <a:spcBef>
                <a:spcPts val="0"/>
              </a:spcBef>
              <a:spcAft>
                <a:spcPts val="0"/>
              </a:spcAft>
              <a:buNone/>
            </a:pPr>
            <a:endParaRPr sz="1400" dirty="0">
              <a:solidFill>
                <a:schemeClr val="dk1"/>
              </a:solidFill>
              <a:latin typeface="Open Sans"/>
              <a:ea typeface="Open Sans"/>
              <a:cs typeface="Open Sans"/>
              <a:sym typeface="Open Sans"/>
            </a:endParaRPr>
          </a:p>
        </p:txBody>
      </p:sp>
      <p:sp>
        <p:nvSpPr>
          <p:cNvPr id="87" name="Google Shape;87;p23"/>
          <p:cNvSpPr/>
          <p:nvPr/>
        </p:nvSpPr>
        <p:spPr>
          <a:xfrm>
            <a:off x="3249222" y="1461656"/>
            <a:ext cx="507600" cy="1347368"/>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dk1"/>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791B03CA-E284-24EF-5E08-39CFD3666735}"/>
              </a:ext>
            </a:extLst>
          </p:cNvPr>
          <p:cNvSpPr txBox="1"/>
          <p:nvPr/>
        </p:nvSpPr>
        <p:spPr>
          <a:xfrm>
            <a:off x="2438749" y="3938277"/>
            <a:ext cx="7532604" cy="305468"/>
          </a:xfrm>
          <a:prstGeom prst="rect">
            <a:avLst/>
          </a:prstGeom>
          <a:noFill/>
        </p:spPr>
        <p:txBody>
          <a:bodyPr wrap="square">
            <a:spAutoFit/>
          </a:bodyPr>
          <a:lstStyle/>
          <a:p>
            <a:pPr marR="457200" algn="just">
              <a:lnSpc>
                <a:spcPct val="150000"/>
              </a:lnSpc>
              <a:spcAft>
                <a:spcPts val="1000"/>
              </a:spcAft>
              <a:tabLst>
                <a:tab pos="226695" algn="l"/>
              </a:tabLst>
            </a:pPr>
            <a:r>
              <a:rPr lang="en-GB" sz="1050" b="1" dirty="0">
                <a:solidFill>
                  <a:srgbClr val="000000"/>
                </a:solidFill>
                <a:effectLst/>
                <a:latin typeface="Times New Roman" panose="02020603050405020304" pitchFamily="18" charset="0"/>
                <a:ea typeface="Times New Roman" panose="02020603050405020304" pitchFamily="18" charset="0"/>
              </a:rPr>
              <a:t>Scenarios:     SSP-1-RCP-2.6    SSP-2-RCP-4.5    SSP-5-RCP-8.5</a:t>
            </a:r>
            <a:endParaRPr lang="en-US" sz="1050" b="1" dirty="0">
              <a:effectLst/>
              <a:latin typeface="Arial" panose="020B0604020202020204" pitchFamily="34" charset="0"/>
              <a:ea typeface="Arial" panose="020B0604020202020204" pitchFamily="34" charset="0"/>
            </a:endParaRPr>
          </a:p>
        </p:txBody>
      </p:sp>
      <p:sp>
        <p:nvSpPr>
          <p:cNvPr id="2" name="Google Shape;82;p23">
            <a:extLst>
              <a:ext uri="{FF2B5EF4-FFF2-40B4-BE49-F238E27FC236}">
                <a16:creationId xmlns:a16="http://schemas.microsoft.com/office/drawing/2014/main" id="{320896E3-B582-7F5B-0AEA-49C71C4F9281}"/>
              </a:ext>
            </a:extLst>
          </p:cNvPr>
          <p:cNvSpPr txBox="1"/>
          <p:nvPr/>
        </p:nvSpPr>
        <p:spPr>
          <a:xfrm>
            <a:off x="6977429" y="634024"/>
            <a:ext cx="1220954" cy="284663"/>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RPr/>
            </a:defPPr>
            <a:lvl1pPr marL="0" indent="0">
              <a:buNone/>
              <a:defRPr sz="1200" b="1">
                <a:solidFill>
                  <a:schemeClr val="dk1"/>
                </a:solidFill>
                <a:latin typeface="Open Sans"/>
                <a:ea typeface="Open Sans"/>
                <a:cs typeface="Open Sans"/>
              </a:defRPr>
            </a:lvl1pPr>
          </a:lstStyle>
          <a:p>
            <a:r>
              <a:rPr lang="it" sz="1400" dirty="0">
                <a:sym typeface="Open Sans"/>
              </a:rPr>
              <a:t>Models</a:t>
            </a:r>
            <a:endParaRPr sz="1400" dirty="0"/>
          </a:p>
        </p:txBody>
      </p:sp>
      <p:sp>
        <p:nvSpPr>
          <p:cNvPr id="7" name="Google Shape;82;p23">
            <a:extLst>
              <a:ext uri="{FF2B5EF4-FFF2-40B4-BE49-F238E27FC236}">
                <a16:creationId xmlns:a16="http://schemas.microsoft.com/office/drawing/2014/main" id="{855023FC-3EA3-F52C-A60F-458FDA18AAFD}"/>
              </a:ext>
            </a:extLst>
          </p:cNvPr>
          <p:cNvSpPr txBox="1"/>
          <p:nvPr/>
        </p:nvSpPr>
        <p:spPr>
          <a:xfrm>
            <a:off x="3993440" y="634025"/>
            <a:ext cx="1220954" cy="284663"/>
          </a:xfrm>
          <a:prstGeom prst="rect">
            <a:avLst/>
          </a:prstGeom>
          <a:noFill/>
          <a:ln>
            <a:noFill/>
          </a:ln>
        </p:spPr>
        <p:txBody>
          <a:bodyPr spcFirstLastPara="1" wrap="square" lIns="68575" tIns="34275" rIns="68575" bIns="34275" anchor="t" anchorCtr="0">
            <a:spAutoFit/>
          </a:bodyPr>
          <a:lstStyle>
            <a:defPPr marR="0" lvl="0" algn="l" rtl="0">
              <a:lnSpc>
                <a:spcPct val="100000"/>
              </a:lnSpc>
              <a:spcBef>
                <a:spcPts val="0"/>
              </a:spcBef>
              <a:spcAft>
                <a:spcPts val="0"/>
              </a:spcAft>
              <a:defRPr/>
            </a:defPPr>
            <a:lvl1pPr marL="0" indent="0">
              <a:buNone/>
              <a:defRPr sz="1200" b="1">
                <a:solidFill>
                  <a:schemeClr val="dk1"/>
                </a:solidFill>
                <a:latin typeface="Open Sans"/>
                <a:ea typeface="Open Sans"/>
                <a:cs typeface="Open Sans"/>
              </a:defRPr>
            </a:lvl1pPr>
          </a:lstStyle>
          <a:p>
            <a:r>
              <a:rPr lang="it" sz="1400" dirty="0">
                <a:sym typeface="Open Sans"/>
              </a:rPr>
              <a:t>Indices</a:t>
            </a:r>
            <a:endParaRPr sz="1400" dirty="0"/>
          </a:p>
        </p:txBody>
      </p:sp>
      <p:sp>
        <p:nvSpPr>
          <p:cNvPr id="9" name="TextBox 8">
            <a:extLst>
              <a:ext uri="{FF2B5EF4-FFF2-40B4-BE49-F238E27FC236}">
                <a16:creationId xmlns:a16="http://schemas.microsoft.com/office/drawing/2014/main" id="{9103149B-1999-34C6-000C-49022955A4C5}"/>
              </a:ext>
            </a:extLst>
          </p:cNvPr>
          <p:cNvSpPr txBox="1"/>
          <p:nvPr/>
        </p:nvSpPr>
        <p:spPr>
          <a:xfrm>
            <a:off x="3756822" y="978933"/>
            <a:ext cx="2972108" cy="2514791"/>
          </a:xfrm>
          <a:prstGeom prst="rect">
            <a:avLst/>
          </a:prstGeom>
          <a:noFill/>
        </p:spPr>
        <p:txBody>
          <a:bodyPr wrap="square">
            <a:spAutoFit/>
          </a:bodyPr>
          <a:lstStyle/>
          <a:p>
            <a:pPr marR="457200" lvl="0" algn="just">
              <a:lnSpc>
                <a:spcPct val="150000"/>
              </a:lnSpc>
              <a:spcAft>
                <a:spcPts val="1000"/>
              </a:spcAft>
              <a:tabLst>
                <a:tab pos="226695" algn="l"/>
              </a:tabLst>
            </a:pPr>
            <a:r>
              <a:rPr lang="en-GB" sz="1200" dirty="0">
                <a:solidFill>
                  <a:schemeClr val="tx1"/>
                </a:solidFill>
                <a:latin typeface="Open Sans"/>
                <a:ea typeface="Open Sans"/>
                <a:cs typeface="Open Sans"/>
              </a:rPr>
              <a:t>Annual average temperature</a:t>
            </a:r>
            <a:endParaRPr lang="en-US" sz="1200" dirty="0">
              <a:solidFill>
                <a:schemeClr val="tx1"/>
              </a:solidFill>
              <a:latin typeface="Open Sans"/>
              <a:ea typeface="Open Sans"/>
              <a:cs typeface="Open Sans"/>
            </a:endParaRPr>
          </a:p>
          <a:p>
            <a:pPr marR="457200" lvl="0" algn="just">
              <a:lnSpc>
                <a:spcPct val="150000"/>
              </a:lnSpc>
              <a:spcAft>
                <a:spcPts val="1000"/>
              </a:spcAft>
              <a:tabLst>
                <a:tab pos="226695" algn="l"/>
              </a:tabLst>
            </a:pPr>
            <a:r>
              <a:rPr lang="en-GB" sz="1200" dirty="0">
                <a:solidFill>
                  <a:schemeClr val="tx1"/>
                </a:solidFill>
                <a:latin typeface="Open Sans"/>
                <a:ea typeface="Open Sans"/>
                <a:cs typeface="Open Sans"/>
              </a:rPr>
              <a:t>Annual cumulative precipitation</a:t>
            </a:r>
            <a:endParaRPr lang="en-US" sz="1200" dirty="0">
              <a:solidFill>
                <a:schemeClr val="tx1"/>
              </a:solidFill>
              <a:latin typeface="Open Sans"/>
              <a:ea typeface="Open Sans"/>
              <a:cs typeface="Open Sans"/>
            </a:endParaRPr>
          </a:p>
          <a:p>
            <a:pPr marR="457200" lvl="0" algn="just">
              <a:lnSpc>
                <a:spcPct val="150000"/>
              </a:lnSpc>
              <a:spcAft>
                <a:spcPts val="1000"/>
              </a:spcAft>
              <a:tabLst>
                <a:tab pos="226695" algn="l"/>
              </a:tabLst>
            </a:pPr>
            <a:r>
              <a:rPr lang="en-GB" sz="1200" dirty="0">
                <a:solidFill>
                  <a:schemeClr val="tx1"/>
                </a:solidFill>
                <a:latin typeface="Open Sans"/>
                <a:ea typeface="Open Sans"/>
                <a:cs typeface="Open Sans"/>
              </a:rPr>
              <a:t>Annual average wind speed</a:t>
            </a:r>
            <a:endParaRPr lang="en-US" sz="1200" dirty="0">
              <a:solidFill>
                <a:schemeClr val="tx1"/>
              </a:solidFill>
              <a:latin typeface="Open Sans"/>
              <a:ea typeface="Open Sans"/>
              <a:cs typeface="Open Sans"/>
            </a:endParaRPr>
          </a:p>
          <a:p>
            <a:pPr marR="457200" lvl="0" algn="just">
              <a:lnSpc>
                <a:spcPct val="150000"/>
              </a:lnSpc>
              <a:spcAft>
                <a:spcPts val="1000"/>
              </a:spcAft>
              <a:tabLst>
                <a:tab pos="226695" algn="l"/>
              </a:tabLst>
            </a:pPr>
            <a:r>
              <a:rPr lang="en-GB" sz="1200" dirty="0">
                <a:solidFill>
                  <a:schemeClr val="tx1"/>
                </a:solidFill>
                <a:latin typeface="Open Sans"/>
                <a:ea typeface="Open Sans"/>
                <a:cs typeface="Open Sans"/>
              </a:rPr>
              <a:t>Annual maximum number of consecutive dry days (CDD)</a:t>
            </a:r>
            <a:endParaRPr lang="en-US" sz="1200" dirty="0">
              <a:solidFill>
                <a:schemeClr val="tx1"/>
              </a:solidFill>
              <a:latin typeface="Open Sans"/>
              <a:ea typeface="Open Sans"/>
              <a:cs typeface="Open Sans"/>
            </a:endParaRPr>
          </a:p>
          <a:p>
            <a:pPr marR="457200" lvl="0" algn="just">
              <a:lnSpc>
                <a:spcPct val="150000"/>
              </a:lnSpc>
              <a:spcAft>
                <a:spcPts val="1000"/>
              </a:spcAft>
              <a:tabLst>
                <a:tab pos="226695" algn="l"/>
              </a:tabLst>
            </a:pPr>
            <a:r>
              <a:rPr lang="en-GB" sz="1200" dirty="0">
                <a:solidFill>
                  <a:schemeClr val="tx1"/>
                </a:solidFill>
                <a:latin typeface="Open Sans"/>
                <a:ea typeface="Open Sans"/>
                <a:cs typeface="Open Sans"/>
              </a:rPr>
              <a:t>Annual maximum number of consecutive wet days (CWD)</a:t>
            </a:r>
            <a:endParaRPr lang="en-US" sz="1200" dirty="0">
              <a:solidFill>
                <a:schemeClr val="tx1"/>
              </a:solidFill>
              <a:latin typeface="Open Sans"/>
              <a:ea typeface="Open Sans"/>
              <a:cs typeface="Open Sans"/>
            </a:endParaRPr>
          </a:p>
        </p:txBody>
      </p:sp>
      <p:sp>
        <p:nvSpPr>
          <p:cNvPr id="11" name="TextBox 10">
            <a:extLst>
              <a:ext uri="{FF2B5EF4-FFF2-40B4-BE49-F238E27FC236}">
                <a16:creationId xmlns:a16="http://schemas.microsoft.com/office/drawing/2014/main" id="{A13C9C47-B13E-78E9-055A-B2959B1F4B4E}"/>
              </a:ext>
            </a:extLst>
          </p:cNvPr>
          <p:cNvSpPr txBox="1"/>
          <p:nvPr/>
        </p:nvSpPr>
        <p:spPr>
          <a:xfrm>
            <a:off x="6622473" y="1088850"/>
            <a:ext cx="2362200" cy="2182200"/>
          </a:xfrm>
          <a:prstGeom prst="rect">
            <a:avLst/>
          </a:prstGeom>
          <a:noFill/>
        </p:spPr>
        <p:txBody>
          <a:bodyPr wrap="square">
            <a:spAutoFit/>
          </a:bodyPr>
          <a:lstStyle/>
          <a:p>
            <a:pPr marL="342900" marR="457200" lvl="0" indent="-342900" algn="just">
              <a:lnSpc>
                <a:spcPct val="150000"/>
              </a:lnSpc>
              <a:spcAft>
                <a:spcPts val="1000"/>
              </a:spcAft>
              <a:buFont typeface="+mj-lt"/>
              <a:buAutoNum type="arabicParenR"/>
              <a:tabLst>
                <a:tab pos="226695" algn="l"/>
              </a:tabLst>
            </a:pPr>
            <a:r>
              <a:rPr lang="en-GB" sz="1400" dirty="0">
                <a:solidFill>
                  <a:srgbClr val="000000"/>
                </a:solidFill>
                <a:effectLst/>
                <a:latin typeface="Times New Roman" panose="02020603050405020304" pitchFamily="18" charset="0"/>
                <a:ea typeface="Times New Roman" panose="02020603050405020304" pitchFamily="18" charset="0"/>
              </a:rPr>
              <a:t>MPI-ESM1-2HR</a:t>
            </a:r>
            <a:endParaRPr lang="en-US" sz="1100" dirty="0">
              <a:effectLst/>
              <a:latin typeface="Arial" panose="020B0604020202020204" pitchFamily="34" charset="0"/>
              <a:ea typeface="Arial" panose="020B0604020202020204" pitchFamily="34" charset="0"/>
            </a:endParaRPr>
          </a:p>
          <a:p>
            <a:pPr marL="342900" marR="457200" lvl="0" indent="-342900" algn="just">
              <a:lnSpc>
                <a:spcPct val="150000"/>
              </a:lnSpc>
              <a:spcAft>
                <a:spcPts val="1000"/>
              </a:spcAft>
              <a:buFont typeface="+mj-lt"/>
              <a:buAutoNum type="arabicParenR"/>
              <a:tabLst>
                <a:tab pos="226695" algn="l"/>
              </a:tabLst>
            </a:pPr>
            <a:r>
              <a:rPr lang="en-GB" sz="1400" dirty="0">
                <a:solidFill>
                  <a:srgbClr val="000000"/>
                </a:solidFill>
                <a:effectLst/>
                <a:latin typeface="Times New Roman" panose="02020603050405020304" pitchFamily="18" charset="0"/>
                <a:ea typeface="Times New Roman" panose="02020603050405020304" pitchFamily="18" charset="0"/>
              </a:rPr>
              <a:t>GFDL-ESM4</a:t>
            </a:r>
            <a:endParaRPr lang="en-US" sz="1100" dirty="0">
              <a:effectLst/>
              <a:latin typeface="Arial" panose="020B0604020202020204" pitchFamily="34" charset="0"/>
              <a:ea typeface="Arial" panose="020B0604020202020204" pitchFamily="34" charset="0"/>
            </a:endParaRPr>
          </a:p>
          <a:p>
            <a:pPr marL="342900" marR="457200" lvl="0" indent="-342900" algn="just">
              <a:lnSpc>
                <a:spcPct val="150000"/>
              </a:lnSpc>
              <a:spcAft>
                <a:spcPts val="1000"/>
              </a:spcAft>
              <a:buFont typeface="+mj-lt"/>
              <a:buAutoNum type="arabicParenR"/>
              <a:tabLst>
                <a:tab pos="226695" algn="l"/>
              </a:tabLst>
            </a:pPr>
            <a:r>
              <a:rPr lang="en-GB" sz="1400" dirty="0">
                <a:solidFill>
                  <a:srgbClr val="000000"/>
                </a:solidFill>
                <a:effectLst/>
                <a:latin typeface="Times New Roman" panose="02020603050405020304" pitchFamily="18" charset="0"/>
                <a:ea typeface="Times New Roman" panose="02020603050405020304" pitchFamily="18" charset="0"/>
              </a:rPr>
              <a:t>MRI_ESM2-0</a:t>
            </a:r>
            <a:endParaRPr lang="en-US" sz="1100" dirty="0">
              <a:effectLst/>
              <a:latin typeface="Arial" panose="020B0604020202020204" pitchFamily="34" charset="0"/>
              <a:ea typeface="Arial" panose="020B0604020202020204" pitchFamily="34" charset="0"/>
            </a:endParaRPr>
          </a:p>
          <a:p>
            <a:pPr marL="342900" marR="457200" lvl="0" indent="-342900" algn="just">
              <a:lnSpc>
                <a:spcPct val="150000"/>
              </a:lnSpc>
              <a:spcAft>
                <a:spcPts val="1000"/>
              </a:spcAft>
              <a:buFont typeface="+mj-lt"/>
              <a:buAutoNum type="arabicParenR"/>
              <a:tabLst>
                <a:tab pos="226695" algn="l"/>
              </a:tabLst>
            </a:pPr>
            <a:r>
              <a:rPr lang="en-GB" sz="1400" dirty="0">
                <a:solidFill>
                  <a:srgbClr val="000000"/>
                </a:solidFill>
                <a:effectLst/>
                <a:latin typeface="Times New Roman" panose="02020603050405020304" pitchFamily="18" charset="0"/>
                <a:ea typeface="Times New Roman" panose="02020603050405020304" pitchFamily="18" charset="0"/>
              </a:rPr>
              <a:t>IPSL-CM6A-LR</a:t>
            </a:r>
            <a:endParaRPr lang="en-US" sz="1100" dirty="0">
              <a:effectLst/>
              <a:latin typeface="Arial" panose="020B0604020202020204" pitchFamily="34" charset="0"/>
              <a:ea typeface="Arial" panose="020B0604020202020204" pitchFamily="34" charset="0"/>
            </a:endParaRPr>
          </a:p>
          <a:p>
            <a:pPr marL="342900" marR="457200" lvl="0" indent="-342900" algn="just">
              <a:lnSpc>
                <a:spcPct val="150000"/>
              </a:lnSpc>
              <a:spcAft>
                <a:spcPts val="1000"/>
              </a:spcAft>
              <a:buFont typeface="+mj-lt"/>
              <a:buAutoNum type="arabicParenR"/>
              <a:tabLst>
                <a:tab pos="226695" algn="l"/>
              </a:tabLst>
            </a:pPr>
            <a:r>
              <a:rPr lang="en-GB" sz="1400" dirty="0">
                <a:solidFill>
                  <a:srgbClr val="000000"/>
                </a:solidFill>
                <a:effectLst/>
                <a:latin typeface="Times New Roman" panose="02020603050405020304" pitchFamily="18" charset="0"/>
                <a:ea typeface="Times New Roman" panose="02020603050405020304" pitchFamily="18" charset="0"/>
              </a:rPr>
              <a:t>UKESM1-0-LL</a:t>
            </a:r>
            <a:endParaRPr lang="en-US" sz="11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456403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79;p23">
            <a:extLst>
              <a:ext uri="{FF2B5EF4-FFF2-40B4-BE49-F238E27FC236}">
                <a16:creationId xmlns:a16="http://schemas.microsoft.com/office/drawing/2014/main" id="{6B1BE1A6-A093-DDC1-A59A-1A2F2929EE34}"/>
              </a:ext>
            </a:extLst>
          </p:cNvPr>
          <p:cNvSpPr txBox="1"/>
          <p:nvPr/>
        </p:nvSpPr>
        <p:spPr>
          <a:xfrm>
            <a:off x="302349" y="9388"/>
            <a:ext cx="83535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b="1" dirty="0">
                <a:solidFill>
                  <a:srgbClr val="2B579A"/>
                </a:solidFill>
                <a:latin typeface="Times New Roman"/>
                <a:ea typeface="Times New Roman"/>
                <a:cs typeface="Times New Roman"/>
                <a:sym typeface="Times New Roman"/>
              </a:rPr>
              <a:t>Input data – future climate conditions</a:t>
            </a:r>
            <a:endParaRPr sz="1400" dirty="0">
              <a:solidFill>
                <a:schemeClr val="dk1"/>
              </a:solidFill>
              <a:latin typeface="Open Sans"/>
              <a:ea typeface="Open Sans"/>
              <a:cs typeface="Open Sans"/>
              <a:sym typeface="Open Sans"/>
            </a:endParaRPr>
          </a:p>
        </p:txBody>
      </p:sp>
      <p:sp>
        <p:nvSpPr>
          <p:cNvPr id="3" name="TextBox 2">
            <a:extLst>
              <a:ext uri="{FF2B5EF4-FFF2-40B4-BE49-F238E27FC236}">
                <a16:creationId xmlns:a16="http://schemas.microsoft.com/office/drawing/2014/main" id="{F39B705E-FF4F-BA0A-CED9-D25B8CBC2285}"/>
              </a:ext>
            </a:extLst>
          </p:cNvPr>
          <p:cNvSpPr txBox="1"/>
          <p:nvPr/>
        </p:nvSpPr>
        <p:spPr>
          <a:xfrm>
            <a:off x="362922" y="376105"/>
            <a:ext cx="8292927" cy="4385239"/>
          </a:xfrm>
          <a:prstGeom prst="rect">
            <a:avLst/>
          </a:prstGeom>
          <a:noFill/>
        </p:spPr>
        <p:txBody>
          <a:bodyPr wrap="square">
            <a:spAutoFit/>
          </a:bodyPr>
          <a:lstStyle/>
          <a:p>
            <a:pPr marR="457200" lvl="0" algn="just">
              <a:lnSpc>
                <a:spcPct val="150000"/>
              </a:lnSpc>
              <a:spcAft>
                <a:spcPts val="1000"/>
              </a:spcAft>
              <a:tabLst>
                <a:tab pos="226695" algn="l"/>
              </a:tabLst>
            </a:pPr>
            <a:r>
              <a:rPr lang="en-GB" sz="1100" b="1" i="1" dirty="0">
                <a:effectLst/>
                <a:latin typeface="Arial" panose="020B0604020202020204" pitchFamily="34" charset="0"/>
                <a:ea typeface="Arial" panose="020B0604020202020204" pitchFamily="34" charset="0"/>
              </a:rPr>
              <a:t>Model selection</a:t>
            </a:r>
          </a:p>
          <a:p>
            <a:pPr marR="457200" lvl="0" algn="just">
              <a:lnSpc>
                <a:spcPct val="150000"/>
              </a:lnSpc>
              <a:spcAft>
                <a:spcPts val="1000"/>
              </a:spcAft>
              <a:tabLst>
                <a:tab pos="226695" algn="l"/>
              </a:tabLst>
            </a:pPr>
            <a:r>
              <a:rPr lang="en-GB" sz="1100" dirty="0">
                <a:effectLst/>
                <a:latin typeface="Arial" panose="020B0604020202020204" pitchFamily="34" charset="0"/>
                <a:ea typeface="Arial" panose="020B0604020202020204" pitchFamily="34" charset="0"/>
              </a:rPr>
              <a:t>Selection of an </a:t>
            </a:r>
            <a:r>
              <a:rPr lang="en-GB" sz="1100" dirty="0" err="1">
                <a:effectLst/>
                <a:latin typeface="Arial" panose="020B0604020202020204" pitchFamily="34" charset="0"/>
                <a:ea typeface="Arial" panose="020B0604020202020204" pitchFamily="34" charset="0"/>
              </a:rPr>
              <a:t>ensamble</a:t>
            </a:r>
            <a:r>
              <a:rPr lang="en-GB" sz="1100" dirty="0">
                <a:effectLst/>
                <a:latin typeface="Arial" panose="020B0604020202020204" pitchFamily="34" charset="0"/>
                <a:ea typeface="Arial" panose="020B0604020202020204" pitchFamily="34" charset="0"/>
              </a:rPr>
              <a:t> of 5 models considered as </a:t>
            </a:r>
            <a:r>
              <a:rPr lang="en-GB" sz="1100" i="1" dirty="0">
                <a:effectLst/>
                <a:latin typeface="Arial" panose="020B0604020202020204" pitchFamily="34" charset="0"/>
                <a:ea typeface="Arial" panose="020B0604020202020204" pitchFamily="34" charset="0"/>
              </a:rPr>
              <a:t>primary models </a:t>
            </a:r>
            <a:r>
              <a:rPr lang="en-GB" sz="1100" dirty="0">
                <a:effectLst/>
                <a:latin typeface="Arial" panose="020B0604020202020204" pitchFamily="34" charset="0"/>
                <a:ea typeface="Arial" panose="020B0604020202020204" pitchFamily="34" charset="0"/>
              </a:rPr>
              <a:t>available in the ISIMIP database. Primary models are in fact suggested to be considered in climate change analyses as mandatory models despite a </a:t>
            </a:r>
            <a:r>
              <a:rPr lang="en-GB" sz="1100" i="1" dirty="0">
                <a:effectLst/>
                <a:latin typeface="Arial" panose="020B0604020202020204" pitchFamily="34" charset="0"/>
                <a:ea typeface="Arial" panose="020B0604020202020204" pitchFamily="34" charset="0"/>
              </a:rPr>
              <a:t>secondary</a:t>
            </a:r>
            <a:r>
              <a:rPr lang="en-GB" sz="1100" dirty="0">
                <a:effectLst/>
                <a:latin typeface="Arial" panose="020B0604020202020204" pitchFamily="34" charset="0"/>
                <a:ea typeface="Arial" panose="020B0604020202020204" pitchFamily="34" charset="0"/>
              </a:rPr>
              <a:t> set of models which is available but won’t be considered in the current study.</a:t>
            </a:r>
          </a:p>
          <a:p>
            <a:pPr marR="457200" lvl="0" algn="just">
              <a:lnSpc>
                <a:spcPct val="150000"/>
              </a:lnSpc>
              <a:spcAft>
                <a:spcPts val="1000"/>
              </a:spcAft>
              <a:tabLst>
                <a:tab pos="226695" algn="l"/>
              </a:tabLst>
            </a:pPr>
            <a:r>
              <a:rPr lang="en-GB" sz="1100" b="1" i="1" dirty="0">
                <a:latin typeface="Arial" panose="020B0604020202020204" pitchFamily="34" charset="0"/>
                <a:ea typeface="Arial" panose="020B0604020202020204" pitchFamily="34" charset="0"/>
              </a:rPr>
              <a:t>ISIMIP database – why?</a:t>
            </a:r>
            <a:endParaRPr lang="en-GB" sz="1100" b="1" i="1" dirty="0">
              <a:effectLst/>
              <a:latin typeface="Arial" panose="020B0604020202020204" pitchFamily="34" charset="0"/>
              <a:ea typeface="Arial" panose="020B0604020202020204" pitchFamily="34" charset="0"/>
            </a:endParaRPr>
          </a:p>
          <a:p>
            <a:pPr marR="457200" lvl="0" algn="just">
              <a:lnSpc>
                <a:spcPct val="150000"/>
              </a:lnSpc>
              <a:spcAft>
                <a:spcPts val="1000"/>
              </a:spcAft>
              <a:tabLst>
                <a:tab pos="226695" algn="l"/>
              </a:tabLst>
            </a:pPr>
            <a:r>
              <a:rPr lang="en-GB" sz="1100" dirty="0">
                <a:latin typeface="Arial" panose="020B0604020202020204" pitchFamily="34" charset="0"/>
                <a:ea typeface="Arial" panose="020B0604020202020204" pitchFamily="34" charset="0"/>
              </a:rPr>
              <a:t>ISIMIP project offers a database of climatic data already bias corrected. A </a:t>
            </a:r>
            <a:r>
              <a:rPr lang="en-GB" sz="1100" u="sng" dirty="0">
                <a:latin typeface="Arial" panose="020B0604020202020204" pitchFamily="34" charset="0"/>
                <a:ea typeface="Arial" panose="020B0604020202020204" pitchFamily="34" charset="0"/>
              </a:rPr>
              <a:t>bias adjustment function</a:t>
            </a:r>
            <a:r>
              <a:rPr lang="en-GB" sz="1100" dirty="0">
                <a:latin typeface="Arial" panose="020B0604020202020204" pitchFamily="34" charset="0"/>
                <a:ea typeface="Arial" panose="020B0604020202020204" pitchFamily="34" charset="0"/>
              </a:rPr>
              <a:t> has been calibrated with historical trends from 1979 to 2016 of several variables, thanks to the combination of model data with meteorological observations and reanalysis datasets (i.e. ERA5). Then the bias correction function has been applied to the future projection data. </a:t>
            </a:r>
          </a:p>
          <a:p>
            <a:pPr marR="457200" lvl="0" algn="just">
              <a:lnSpc>
                <a:spcPct val="150000"/>
              </a:lnSpc>
              <a:spcAft>
                <a:spcPts val="1000"/>
              </a:spcAft>
              <a:tabLst>
                <a:tab pos="226695" algn="l"/>
              </a:tabLst>
            </a:pPr>
            <a:r>
              <a:rPr lang="en-GB" sz="1100" b="1" i="1" dirty="0">
                <a:latin typeface="Arial" panose="020B0604020202020204" pitchFamily="34" charset="0"/>
                <a:ea typeface="Arial" panose="020B0604020202020204" pitchFamily="34" charset="0"/>
              </a:rPr>
              <a:t>Type of variables</a:t>
            </a:r>
          </a:p>
          <a:p>
            <a:pPr marR="457200" lvl="0" algn="just">
              <a:lnSpc>
                <a:spcPct val="150000"/>
              </a:lnSpc>
              <a:spcAft>
                <a:spcPts val="1000"/>
              </a:spcAft>
              <a:tabLst>
                <a:tab pos="226695" algn="l"/>
              </a:tabLst>
            </a:pPr>
            <a:r>
              <a:rPr lang="en-GB" sz="1100" dirty="0">
                <a:latin typeface="Arial" panose="020B0604020202020204" pitchFamily="34" charset="0"/>
                <a:ea typeface="Arial" panose="020B0604020202020204" pitchFamily="34" charset="0"/>
              </a:rPr>
              <a:t>The climate variables refers to daily average values (such as temperature and wind speed) while daily cumulative values are available for what concern the precipitation [mm]. Indices such as the maximum number of consecutive dry/wet days will be evaluated starting from these variables.</a:t>
            </a:r>
          </a:p>
          <a:p>
            <a:pPr marR="457200" lvl="0" algn="just">
              <a:lnSpc>
                <a:spcPct val="150000"/>
              </a:lnSpc>
              <a:spcAft>
                <a:spcPts val="1000"/>
              </a:spcAft>
              <a:tabLst>
                <a:tab pos="226695" algn="l"/>
              </a:tabLst>
            </a:pPr>
            <a:endParaRPr lang="en-US" sz="11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173552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FA3BA02-4B1F-FB0B-16E8-7C673AD573FE}"/>
              </a:ext>
            </a:extLst>
          </p:cNvPr>
          <p:cNvSpPr txBox="1"/>
          <p:nvPr/>
        </p:nvSpPr>
        <p:spPr>
          <a:xfrm>
            <a:off x="455367" y="1075684"/>
            <a:ext cx="8047463" cy="2677656"/>
          </a:xfrm>
          <a:prstGeom prst="rect">
            <a:avLst/>
          </a:prstGeom>
          <a:noFill/>
        </p:spPr>
        <p:txBody>
          <a:bodyPr wrap="square">
            <a:spAutoFit/>
          </a:bodyPr>
          <a:lstStyle/>
          <a:p>
            <a:r>
              <a:rPr lang="en-GB" sz="1400" b="1" dirty="0">
                <a:latin typeface="Arial" panose="020B0604020202020204" pitchFamily="34" charset="0"/>
                <a:ea typeface="Arial" panose="020B0604020202020204" pitchFamily="34" charset="0"/>
              </a:rPr>
              <a:t>E5W5 historical dataset</a:t>
            </a:r>
          </a:p>
          <a:p>
            <a:endParaRPr lang="en-GB" sz="1400" dirty="0">
              <a:latin typeface="Arial" panose="020B0604020202020204" pitchFamily="34" charset="0"/>
              <a:ea typeface="Arial" panose="020B0604020202020204" pitchFamily="34" charset="0"/>
            </a:endParaRPr>
          </a:p>
          <a:p>
            <a:pPr marL="342900" indent="-342900">
              <a:buFont typeface="Arial" panose="020B0604020202020204" pitchFamily="34" charset="0"/>
              <a:buChar char="•"/>
            </a:pPr>
            <a:r>
              <a:rPr lang="en-GB" sz="1400" dirty="0">
                <a:latin typeface="Arial" panose="020B0604020202020204" pitchFamily="34" charset="0"/>
                <a:ea typeface="Arial" panose="020B0604020202020204" pitchFamily="34" charset="0"/>
                <a:hlinkClick r:id="rId2"/>
              </a:rPr>
              <a:t>https://doi.org/10.48364/ISIMIP.342217</a:t>
            </a:r>
            <a:endParaRPr lang="en-GB" sz="1400" dirty="0">
              <a:latin typeface="Arial" panose="020B0604020202020204" pitchFamily="34" charset="0"/>
              <a:ea typeface="Arial" panose="020B0604020202020204" pitchFamily="34" charset="0"/>
            </a:endParaRPr>
          </a:p>
          <a:p>
            <a:pPr marL="342900" indent="-342900">
              <a:buFont typeface="Arial" panose="020B0604020202020204" pitchFamily="34" charset="0"/>
              <a:buChar char="•"/>
            </a:pPr>
            <a:endParaRPr lang="en-GB" dirty="0">
              <a:latin typeface="Arial" panose="020B0604020202020204" pitchFamily="34" charset="0"/>
              <a:ea typeface="Arial" panose="020B0604020202020204" pitchFamily="34" charset="0"/>
            </a:endParaRPr>
          </a:p>
          <a:p>
            <a:pPr marL="342900" indent="-342900">
              <a:buFont typeface="Arial" panose="020B0604020202020204" pitchFamily="34" charset="0"/>
              <a:buChar char="•"/>
            </a:pPr>
            <a:r>
              <a:rPr lang="en-GB" sz="1400" dirty="0">
                <a:latin typeface="Arial" panose="020B0604020202020204" pitchFamily="34" charset="0"/>
                <a:ea typeface="Arial" panose="020B0604020202020204" pitchFamily="34" charset="0"/>
                <a:hlinkClick r:id="rId3"/>
              </a:rPr>
              <a:t>https://essd.copernicus.org/articles/12/2097/2020/#bib1.bibx50</a:t>
            </a:r>
            <a:endParaRPr lang="en-GB" sz="1400" dirty="0">
              <a:latin typeface="Arial" panose="020B0604020202020204" pitchFamily="34" charset="0"/>
              <a:ea typeface="Arial" panose="020B0604020202020204" pitchFamily="34" charset="0"/>
            </a:endParaRPr>
          </a:p>
          <a:p>
            <a:pPr marL="342900" indent="-342900">
              <a:buFont typeface="Arial" panose="020B0604020202020204" pitchFamily="34" charset="0"/>
              <a:buChar char="•"/>
            </a:pPr>
            <a:endParaRPr lang="en-GB" sz="1400" dirty="0">
              <a:latin typeface="Arial" panose="020B0604020202020204" pitchFamily="34" charset="0"/>
              <a:ea typeface="Arial" panose="020B0604020202020204" pitchFamily="34" charset="0"/>
            </a:endParaRPr>
          </a:p>
          <a:p>
            <a:pPr marL="342900" indent="-342900">
              <a:buFont typeface="+mj-lt"/>
              <a:buAutoNum type="arabicParenR"/>
            </a:pPr>
            <a:endParaRPr lang="en-GB" dirty="0">
              <a:latin typeface="Arial" panose="020B0604020202020204" pitchFamily="34" charset="0"/>
              <a:ea typeface="Arial" panose="020B0604020202020204" pitchFamily="34" charset="0"/>
            </a:endParaRPr>
          </a:p>
          <a:p>
            <a:r>
              <a:rPr lang="en-GB" sz="1400" b="1" dirty="0">
                <a:latin typeface="Arial" panose="020B0604020202020204" pitchFamily="34" charset="0"/>
                <a:ea typeface="Arial" panose="020B0604020202020204" pitchFamily="34" charset="0"/>
              </a:rPr>
              <a:t>ISIMIP biased adjusted fact sheet</a:t>
            </a:r>
          </a:p>
          <a:p>
            <a:pPr marL="342900" indent="-342900">
              <a:buFont typeface="+mj-lt"/>
              <a:buAutoNum type="arabicParenR"/>
            </a:pPr>
            <a:endParaRPr lang="en-GB" sz="1400" dirty="0">
              <a:latin typeface="Arial" panose="020B0604020202020204" pitchFamily="34" charset="0"/>
              <a:ea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ea typeface="Arial" panose="020B0604020202020204" pitchFamily="34" charset="0"/>
              </a:rPr>
              <a:t>https://www.isimip.org/documents/413/ISIMIP3b_bias_adjustment_fact_sheet_Gnsz7CO.pdf</a:t>
            </a:r>
          </a:p>
          <a:p>
            <a:pPr marL="285750" indent="-285750">
              <a:buFont typeface="Arial" panose="020B0604020202020204" pitchFamily="34" charset="0"/>
              <a:buChar char="•"/>
            </a:pPr>
            <a:endParaRPr lang="en-GB" sz="1400" dirty="0">
              <a:latin typeface="Arial" panose="020B0604020202020204" pitchFamily="34" charset="0"/>
              <a:ea typeface="Arial" panose="020B0604020202020204" pitchFamily="34" charset="0"/>
            </a:endParaRPr>
          </a:p>
          <a:p>
            <a:endParaRPr lang="en-GB" sz="1400" dirty="0">
              <a:latin typeface="Arial" panose="020B0604020202020204" pitchFamily="34" charset="0"/>
              <a:ea typeface="Arial" panose="020B0604020202020204" pitchFamily="34" charset="0"/>
            </a:endParaRPr>
          </a:p>
        </p:txBody>
      </p:sp>
      <p:sp>
        <p:nvSpPr>
          <p:cNvPr id="4" name="Google Shape;79;p23">
            <a:extLst>
              <a:ext uri="{FF2B5EF4-FFF2-40B4-BE49-F238E27FC236}">
                <a16:creationId xmlns:a16="http://schemas.microsoft.com/office/drawing/2014/main" id="{0FF14F5A-2EA3-6AD9-2940-FDB367D00D88}"/>
              </a:ext>
            </a:extLst>
          </p:cNvPr>
          <p:cNvSpPr txBox="1"/>
          <p:nvPr/>
        </p:nvSpPr>
        <p:spPr>
          <a:xfrm>
            <a:off x="302349" y="9388"/>
            <a:ext cx="8353500" cy="284663"/>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b="1" dirty="0">
                <a:solidFill>
                  <a:srgbClr val="2B579A"/>
                </a:solidFill>
                <a:latin typeface="Times New Roman"/>
                <a:ea typeface="Times New Roman"/>
                <a:cs typeface="Times New Roman"/>
                <a:sym typeface="Times New Roman"/>
              </a:rPr>
              <a:t>Future climate data - References</a:t>
            </a:r>
            <a:endParaRPr sz="1400" dirty="0">
              <a:solidFill>
                <a:schemeClr val="dk1"/>
              </a:solidFill>
              <a:latin typeface="Open Sans"/>
              <a:ea typeface="Open Sans"/>
              <a:cs typeface="Open Sans"/>
              <a:sym typeface="Open Sans"/>
            </a:endParaRPr>
          </a:p>
        </p:txBody>
      </p:sp>
    </p:spTree>
    <p:extLst>
      <p:ext uri="{BB962C8B-B14F-4D97-AF65-F5344CB8AC3E}">
        <p14:creationId xmlns:p14="http://schemas.microsoft.com/office/powerpoint/2010/main" val="371710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01" name="Google Shape;101;p24"/>
          <p:cNvPicPr preferRelativeResize="0"/>
          <p:nvPr/>
        </p:nvPicPr>
        <p:blipFill rotWithShape="1">
          <a:blip r:embed="rId3">
            <a:alphaModFix/>
          </a:blip>
          <a:srcRect/>
          <a:stretch/>
        </p:blipFill>
        <p:spPr>
          <a:xfrm>
            <a:off x="1057576" y="1876326"/>
            <a:ext cx="2037646" cy="1400247"/>
          </a:xfrm>
          <a:prstGeom prst="rect">
            <a:avLst/>
          </a:prstGeom>
          <a:noFill/>
          <a:ln>
            <a:noFill/>
          </a:ln>
        </p:spPr>
      </p:pic>
      <p:pic>
        <p:nvPicPr>
          <p:cNvPr id="102" name="Google Shape;102;p24"/>
          <p:cNvPicPr preferRelativeResize="0"/>
          <p:nvPr/>
        </p:nvPicPr>
        <p:blipFill rotWithShape="1">
          <a:blip r:embed="rId4">
            <a:alphaModFix/>
          </a:blip>
          <a:srcRect/>
          <a:stretch/>
        </p:blipFill>
        <p:spPr>
          <a:xfrm>
            <a:off x="219664" y="1499057"/>
            <a:ext cx="755910" cy="816383"/>
          </a:xfrm>
          <a:prstGeom prst="rect">
            <a:avLst/>
          </a:prstGeom>
          <a:noFill/>
          <a:ln>
            <a:noFill/>
          </a:ln>
        </p:spPr>
      </p:pic>
      <p:sp>
        <p:nvSpPr>
          <p:cNvPr id="104" name="Google Shape;104;p24"/>
          <p:cNvSpPr/>
          <p:nvPr/>
        </p:nvSpPr>
        <p:spPr>
          <a:xfrm rot="-1370296">
            <a:off x="3292572" y="1966817"/>
            <a:ext cx="1170213" cy="205469"/>
          </a:xfrm>
          <a:custGeom>
            <a:avLst/>
            <a:gdLst/>
            <a:ahLst/>
            <a:cxnLst/>
            <a:rect l="l" t="t" r="r" b="b"/>
            <a:pathLst>
              <a:path w="2796" h="764" extrusionOk="0">
                <a:moveTo>
                  <a:pt x="0" y="190"/>
                </a:moveTo>
                <a:lnTo>
                  <a:pt x="2096" y="190"/>
                </a:lnTo>
                <a:lnTo>
                  <a:pt x="2096" y="0"/>
                </a:lnTo>
                <a:lnTo>
                  <a:pt x="2795" y="381"/>
                </a:lnTo>
                <a:lnTo>
                  <a:pt x="2096" y="763"/>
                </a:lnTo>
                <a:lnTo>
                  <a:pt x="2096" y="572"/>
                </a:lnTo>
                <a:lnTo>
                  <a:pt x="0" y="572"/>
                </a:lnTo>
                <a:lnTo>
                  <a:pt x="0" y="190"/>
                </a:lnTo>
              </a:path>
            </a:pathLst>
          </a:custGeom>
          <a:solidFill>
            <a:srgbClr val="729FCF"/>
          </a:solidFill>
          <a:ln w="9525" cap="flat" cmpd="sng">
            <a:solidFill>
              <a:srgbClr val="3465A4"/>
            </a:solidFill>
            <a:prstDash val="solid"/>
            <a:round/>
            <a:headEnd type="none" w="sm" len="sm"/>
            <a:tailEnd type="none" w="sm" len="sm"/>
          </a:ln>
        </p:spPr>
      </p:sp>
      <p:sp>
        <p:nvSpPr>
          <p:cNvPr id="105" name="Google Shape;105;p24"/>
          <p:cNvSpPr/>
          <p:nvPr/>
        </p:nvSpPr>
        <p:spPr>
          <a:xfrm>
            <a:off x="2372480" y="324379"/>
            <a:ext cx="2010438" cy="1014572"/>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100" dirty="0">
                <a:solidFill>
                  <a:srgbClr val="000000"/>
                </a:solidFill>
                <a:latin typeface="Calibri"/>
                <a:ea typeface="Calibri"/>
                <a:cs typeface="Calibri"/>
                <a:sym typeface="Calibri"/>
              </a:rPr>
              <a:t>The susceptibility discriminate the type of fuel (from low to high flammability) identifying the easiness to develop fires</a:t>
            </a:r>
            <a:endParaRPr sz="1100"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dirty="0">
              <a:solidFill>
                <a:schemeClr val="dk1"/>
              </a:solidFill>
              <a:latin typeface="Arial"/>
              <a:ea typeface="Arial"/>
              <a:cs typeface="Arial"/>
              <a:sym typeface="Arial"/>
            </a:endParaRPr>
          </a:p>
        </p:txBody>
      </p:sp>
      <p:pic>
        <p:nvPicPr>
          <p:cNvPr id="106" name="Google Shape;106;p24"/>
          <p:cNvPicPr preferRelativeResize="0"/>
          <p:nvPr/>
        </p:nvPicPr>
        <p:blipFill rotWithShape="1">
          <a:blip r:embed="rId5" cstate="hqprint">
            <a:alphaModFix/>
            <a:extLst>
              <a:ext uri="{28A0092B-C50C-407E-A947-70E740481C1C}">
                <a14:useLocalDpi xmlns:a14="http://schemas.microsoft.com/office/drawing/2010/main"/>
              </a:ext>
            </a:extLst>
          </a:blip>
          <a:srcRect/>
          <a:stretch/>
        </p:blipFill>
        <p:spPr>
          <a:xfrm>
            <a:off x="4525235" y="2962350"/>
            <a:ext cx="2092716" cy="1522403"/>
          </a:xfrm>
          <a:prstGeom prst="rect">
            <a:avLst/>
          </a:prstGeom>
          <a:noFill/>
          <a:ln>
            <a:noFill/>
          </a:ln>
        </p:spPr>
      </p:pic>
      <p:grpSp>
        <p:nvGrpSpPr>
          <p:cNvPr id="107" name="Google Shape;107;p24"/>
          <p:cNvGrpSpPr/>
          <p:nvPr/>
        </p:nvGrpSpPr>
        <p:grpSpPr>
          <a:xfrm rot="-1329728">
            <a:off x="3009425" y="1632901"/>
            <a:ext cx="1513800" cy="229741"/>
            <a:chOff x="232832" y="80257"/>
            <a:chExt cx="3248286" cy="300765"/>
          </a:xfrm>
        </p:grpSpPr>
        <p:sp>
          <p:nvSpPr>
            <p:cNvPr id="108" name="Google Shape;108;p24"/>
            <p:cNvSpPr/>
            <p:nvPr/>
          </p:nvSpPr>
          <p:spPr>
            <a:xfrm>
              <a:off x="232832" y="80257"/>
              <a:ext cx="850884" cy="300765"/>
            </a:xfrm>
            <a:prstGeom prst="rect">
              <a:avLst/>
            </a:prstGeom>
            <a:noFill/>
            <a:ln>
              <a:noFill/>
            </a:ln>
          </p:spPr>
          <p:txBody>
            <a:bodyPr spcFirstLastPara="1" wrap="square" lIns="67500" tIns="33750" rIns="67500" bIns="33750" anchor="t" anchorCtr="0">
              <a:noAutofit/>
            </a:bodyPr>
            <a:lstStyle/>
            <a:p>
              <a:pPr marL="0" marR="0" lvl="0" indent="0" algn="ctr" rtl="0">
                <a:lnSpc>
                  <a:spcPct val="100000"/>
                </a:lnSpc>
                <a:spcBef>
                  <a:spcPts val="0"/>
                </a:spcBef>
                <a:spcAft>
                  <a:spcPts val="0"/>
                </a:spcAft>
                <a:buNone/>
              </a:pPr>
              <a:r>
                <a:rPr lang="it" sz="1100">
                  <a:solidFill>
                    <a:srgbClr val="C00000"/>
                  </a:solidFill>
                  <a:latin typeface="Arial"/>
                  <a:ea typeface="Arial"/>
                  <a:cs typeface="Arial"/>
                  <a:sym typeface="Arial"/>
                </a:rPr>
                <a:t>R</a:t>
              </a:r>
              <a:endParaRPr sz="1100"/>
            </a:p>
          </p:txBody>
        </p:sp>
        <p:sp>
          <p:nvSpPr>
            <p:cNvPr id="109" name="Google Shape;109;p24"/>
            <p:cNvSpPr/>
            <p:nvPr/>
          </p:nvSpPr>
          <p:spPr>
            <a:xfrm>
              <a:off x="1412293" y="80257"/>
              <a:ext cx="1277943"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7030A0"/>
                  </a:solidFill>
                  <a:latin typeface="Arial"/>
                  <a:ea typeface="Arial"/>
                  <a:cs typeface="Arial"/>
                  <a:sym typeface="Arial"/>
                </a:rPr>
                <a:t>  E</a:t>
              </a:r>
              <a:r>
                <a:rPr lang="it" sz="1100">
                  <a:solidFill>
                    <a:srgbClr val="000000"/>
                  </a:solidFill>
                  <a:latin typeface="Arial"/>
                  <a:ea typeface="Arial"/>
                  <a:cs typeface="Arial"/>
                  <a:sym typeface="Arial"/>
                </a:rPr>
                <a:t> x </a:t>
              </a:r>
              <a:endParaRPr sz="1100">
                <a:solidFill>
                  <a:schemeClr val="dk1"/>
                </a:solidFill>
                <a:latin typeface="Arial"/>
                <a:ea typeface="Arial"/>
                <a:cs typeface="Arial"/>
                <a:sym typeface="Arial"/>
              </a:endParaRPr>
            </a:p>
          </p:txBody>
        </p:sp>
        <p:sp>
          <p:nvSpPr>
            <p:cNvPr id="110" name="Google Shape;110;p24"/>
            <p:cNvSpPr/>
            <p:nvPr/>
          </p:nvSpPr>
          <p:spPr>
            <a:xfrm>
              <a:off x="722840" y="80257"/>
              <a:ext cx="1130111"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000000"/>
                  </a:solidFill>
                  <a:latin typeface="Arial"/>
                  <a:ea typeface="Arial"/>
                  <a:cs typeface="Arial"/>
                  <a:sym typeface="Arial"/>
                </a:rPr>
                <a:t>= </a:t>
              </a:r>
              <a:r>
                <a:rPr lang="it" sz="1100">
                  <a:solidFill>
                    <a:srgbClr val="548135"/>
                  </a:solidFill>
                  <a:latin typeface="Arial"/>
                  <a:ea typeface="Arial"/>
                  <a:cs typeface="Arial"/>
                  <a:sym typeface="Arial"/>
                </a:rPr>
                <a:t>H</a:t>
              </a:r>
              <a:r>
                <a:rPr lang="it" sz="1100">
                  <a:solidFill>
                    <a:srgbClr val="000000"/>
                  </a:solidFill>
                  <a:latin typeface="Arial"/>
                  <a:ea typeface="Arial"/>
                  <a:cs typeface="Arial"/>
                  <a:sym typeface="Arial"/>
                </a:rPr>
                <a:t> x</a:t>
              </a:r>
              <a:endParaRPr sz="1100">
                <a:solidFill>
                  <a:schemeClr val="dk1"/>
                </a:solidFill>
                <a:latin typeface="Arial"/>
                <a:ea typeface="Arial"/>
                <a:cs typeface="Arial"/>
                <a:sym typeface="Arial"/>
              </a:endParaRPr>
            </a:p>
          </p:txBody>
        </p:sp>
        <p:sp>
          <p:nvSpPr>
            <p:cNvPr id="111" name="Google Shape;111;p24"/>
            <p:cNvSpPr/>
            <p:nvPr/>
          </p:nvSpPr>
          <p:spPr>
            <a:xfrm>
              <a:off x="1987558" y="80257"/>
              <a:ext cx="1493560" cy="300765"/>
            </a:xfrm>
            <a:prstGeom prst="rect">
              <a:avLst/>
            </a:prstGeom>
            <a:noFill/>
            <a:ln>
              <a:noFill/>
            </a:ln>
          </p:spPr>
          <p:txBody>
            <a:bodyPr spcFirstLastPara="1" wrap="square" lIns="67500" tIns="33750" rIns="67500" bIns="33750" anchor="t" anchorCtr="0">
              <a:noAutofit/>
            </a:bodyPr>
            <a:lstStyle/>
            <a:p>
              <a:pPr marL="0" marR="0" lvl="0" indent="0" algn="ctr" rtl="0">
                <a:spcBef>
                  <a:spcPts val="0"/>
                </a:spcBef>
                <a:spcAft>
                  <a:spcPts val="0"/>
                </a:spcAft>
                <a:buNone/>
              </a:pPr>
              <a:r>
                <a:rPr lang="it" sz="1100">
                  <a:solidFill>
                    <a:srgbClr val="404040"/>
                  </a:solidFill>
                  <a:latin typeface="Arial"/>
                  <a:ea typeface="Arial"/>
                  <a:cs typeface="Arial"/>
                  <a:sym typeface="Arial"/>
                </a:rPr>
                <a:t>  V(</a:t>
              </a:r>
              <a:r>
                <a:rPr lang="it" sz="1100">
                  <a:solidFill>
                    <a:schemeClr val="accent1"/>
                  </a:solidFill>
                  <a:latin typeface="Arial"/>
                  <a:ea typeface="Arial"/>
                  <a:cs typeface="Arial"/>
                  <a:sym typeface="Arial"/>
                </a:rPr>
                <a:t>I</a:t>
              </a:r>
              <a:r>
                <a:rPr lang="it" sz="1100">
                  <a:solidFill>
                    <a:srgbClr val="404040"/>
                  </a:solidFill>
                  <a:latin typeface="Arial"/>
                  <a:ea typeface="Arial"/>
                  <a:cs typeface="Arial"/>
                  <a:sym typeface="Arial"/>
                </a:rPr>
                <a:t>)</a:t>
              </a:r>
              <a:endParaRPr sz="1100">
                <a:solidFill>
                  <a:schemeClr val="dk1"/>
                </a:solidFill>
                <a:latin typeface="Arial"/>
                <a:ea typeface="Arial"/>
                <a:cs typeface="Arial"/>
                <a:sym typeface="Arial"/>
              </a:endParaRPr>
            </a:p>
          </p:txBody>
        </p:sp>
      </p:grpSp>
      <p:sp>
        <p:nvSpPr>
          <p:cNvPr id="112" name="Google Shape;112;p24"/>
          <p:cNvSpPr/>
          <p:nvPr/>
        </p:nvSpPr>
        <p:spPr>
          <a:xfrm>
            <a:off x="1437932" y="1386530"/>
            <a:ext cx="1414988"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200" b="1" dirty="0">
                <a:solidFill>
                  <a:srgbClr val="000000"/>
                </a:solidFill>
                <a:latin typeface="Calibri"/>
                <a:ea typeface="Calibri"/>
                <a:cs typeface="Calibri"/>
                <a:sym typeface="Calibri"/>
              </a:rPr>
              <a:t>…to Hazard on request for study area</a:t>
            </a:r>
            <a:endParaRPr sz="1200" b="1" dirty="0">
              <a:solidFill>
                <a:schemeClr val="dk1"/>
              </a:solidFill>
              <a:latin typeface="Arial"/>
              <a:ea typeface="Arial"/>
              <a:cs typeface="Arial"/>
              <a:sym typeface="Arial"/>
            </a:endParaRPr>
          </a:p>
        </p:txBody>
      </p:sp>
      <p:graphicFrame>
        <p:nvGraphicFramePr>
          <p:cNvPr id="113" name="Google Shape;113;p24"/>
          <p:cNvGraphicFramePr/>
          <p:nvPr/>
        </p:nvGraphicFramePr>
        <p:xfrm>
          <a:off x="3057986" y="2908590"/>
          <a:ext cx="1109125" cy="1592800"/>
        </p:xfrm>
        <a:graphic>
          <a:graphicData uri="http://schemas.openxmlformats.org/drawingml/2006/table">
            <a:tbl>
              <a:tblPr>
                <a:noFill/>
                <a:tableStyleId>{BD331E55-FCDA-4BFF-8FC5-E9A996CDC08D}</a:tableStyleId>
              </a:tblPr>
              <a:tblGrid>
                <a:gridCol w="756525">
                  <a:extLst>
                    <a:ext uri="{9D8B030D-6E8A-4147-A177-3AD203B41FA5}">
                      <a16:colId xmlns:a16="http://schemas.microsoft.com/office/drawing/2014/main" val="20000"/>
                    </a:ext>
                  </a:extLst>
                </a:gridCol>
                <a:gridCol w="352600">
                  <a:extLst>
                    <a:ext uri="{9D8B030D-6E8A-4147-A177-3AD203B41FA5}">
                      <a16:colId xmlns:a16="http://schemas.microsoft.com/office/drawing/2014/main" val="20001"/>
                    </a:ext>
                  </a:extLst>
                </a:gridCol>
              </a:tblGrid>
              <a:tr h="130175">
                <a:tc>
                  <a:txBody>
                    <a:bodyPr/>
                    <a:lstStyle/>
                    <a:p>
                      <a:pPr marL="0" marR="0" lvl="0" indent="0" algn="ctr" rtl="0">
                        <a:lnSpc>
                          <a:spcPct val="100000"/>
                        </a:lnSpc>
                        <a:spcBef>
                          <a:spcPts val="0"/>
                        </a:spcBef>
                        <a:spcAft>
                          <a:spcPts val="0"/>
                        </a:spcAft>
                        <a:buNone/>
                      </a:pPr>
                      <a:r>
                        <a:rPr lang="it" sz="500" b="1" u="none" strike="noStrike" cap="none">
                          <a:solidFill>
                            <a:srgbClr val="000000"/>
                          </a:solidFill>
                          <a:latin typeface="Arial"/>
                          <a:ea typeface="Arial"/>
                          <a:cs typeface="Arial"/>
                          <a:sym typeface="Arial"/>
                        </a:rPr>
                        <a:t>Exposed element</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1" u="none" strike="noStrike" cap="none">
                          <a:solidFill>
                            <a:srgbClr val="000000"/>
                          </a:solidFill>
                          <a:latin typeface="Arial"/>
                          <a:ea typeface="Arial"/>
                          <a:cs typeface="Arial"/>
                          <a:sym typeface="Arial"/>
                        </a:rPr>
                        <a:t>Value </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0"/>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Waste treatment</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70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1"/>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Schools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2"/>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Hospitals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3"/>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Primary roads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4"/>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Secondary roads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70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5"/>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Crops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90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6"/>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Shrubs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60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7"/>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Broadleaves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8"/>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Conifers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80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09"/>
                  </a:ext>
                </a:extLst>
              </a:tr>
              <a:tr h="0">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Agro-turistic structures</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tc>
                  <a:txBody>
                    <a:bodyPr/>
                    <a:lstStyle/>
                    <a:p>
                      <a:pPr marL="0" marR="0" lvl="0" indent="0" algn="ctr" rtl="0">
                        <a:lnSpc>
                          <a:spcPct val="100000"/>
                        </a:lnSpc>
                        <a:spcBef>
                          <a:spcPts val="0"/>
                        </a:spcBef>
                        <a:spcAft>
                          <a:spcPts val="0"/>
                        </a:spcAft>
                        <a:buNone/>
                      </a:pPr>
                      <a:r>
                        <a:rPr lang="it" sz="500" b="0" u="none" strike="noStrike" cap="none">
                          <a:solidFill>
                            <a:srgbClr val="000000"/>
                          </a:solidFill>
                          <a:latin typeface="Arial"/>
                          <a:ea typeface="Arial"/>
                          <a:cs typeface="Arial"/>
                          <a:sym typeface="Arial"/>
                        </a:rPr>
                        <a:t>100</a:t>
                      </a:r>
                      <a:endParaRPr sz="500" b="0" u="none" strike="noStrike" cap="none">
                        <a:latin typeface="Arial"/>
                        <a:ea typeface="Arial"/>
                        <a:cs typeface="Arial"/>
                        <a:sym typeface="Arial"/>
                      </a:endParaRPr>
                    </a:p>
                  </a:txBody>
                  <a:tcPr marL="5675" marR="5675" marT="34300" marB="34300">
                    <a:lnL w="9525" cap="flat" cmpd="sng">
                      <a:solidFill>
                        <a:srgbClr val="5597D3"/>
                      </a:solidFill>
                      <a:prstDash val="solid"/>
                      <a:round/>
                      <a:headEnd type="none" w="sm" len="sm"/>
                      <a:tailEnd type="none" w="sm" len="sm"/>
                    </a:lnL>
                    <a:lnR w="9525" cap="flat" cmpd="sng">
                      <a:solidFill>
                        <a:srgbClr val="5597D3"/>
                      </a:solidFill>
                      <a:prstDash val="solid"/>
                      <a:round/>
                      <a:headEnd type="none" w="sm" len="sm"/>
                      <a:tailEnd type="none" w="sm" len="sm"/>
                    </a:lnR>
                    <a:lnT w="9525" cap="flat" cmpd="sng">
                      <a:solidFill>
                        <a:srgbClr val="5597D3"/>
                      </a:solidFill>
                      <a:prstDash val="solid"/>
                      <a:round/>
                      <a:headEnd type="none" w="sm" len="sm"/>
                      <a:tailEnd type="none" w="sm" len="sm"/>
                    </a:lnT>
                    <a:lnB w="9525" cap="flat" cmpd="sng">
                      <a:solidFill>
                        <a:srgbClr val="5597D3"/>
                      </a:solidFill>
                      <a:prstDash val="solid"/>
                      <a:round/>
                      <a:headEnd type="none" w="sm" len="sm"/>
                      <a:tailEnd type="none" w="sm" len="sm"/>
                    </a:lnB>
                    <a:solidFill>
                      <a:srgbClr val="C6DDFF"/>
                    </a:solidFill>
                  </a:tcPr>
                </a:tc>
                <a:extLst>
                  <a:ext uri="{0D108BD9-81ED-4DB2-BD59-A6C34878D82A}">
                    <a16:rowId xmlns:a16="http://schemas.microsoft.com/office/drawing/2014/main" val="10010"/>
                  </a:ext>
                </a:extLst>
              </a:tr>
            </a:tbl>
          </a:graphicData>
        </a:graphic>
      </p:graphicFrame>
      <p:pic>
        <p:nvPicPr>
          <p:cNvPr id="114" name="Google Shape;114;p24"/>
          <p:cNvPicPr preferRelativeResize="0"/>
          <p:nvPr/>
        </p:nvPicPr>
        <p:blipFill rotWithShape="1">
          <a:blip r:embed="rId6">
            <a:alphaModFix/>
          </a:blip>
          <a:srcRect/>
          <a:stretch/>
        </p:blipFill>
        <p:spPr>
          <a:xfrm>
            <a:off x="5432102" y="1360880"/>
            <a:ext cx="1635463" cy="1348598"/>
          </a:xfrm>
          <a:prstGeom prst="rect">
            <a:avLst/>
          </a:prstGeom>
          <a:noFill/>
          <a:ln w="9525" cap="flat" cmpd="sng">
            <a:solidFill>
              <a:schemeClr val="dk1"/>
            </a:solidFill>
            <a:prstDash val="solid"/>
            <a:round/>
            <a:headEnd type="none" w="sm" len="sm"/>
            <a:tailEnd type="none" w="sm" len="sm"/>
          </a:ln>
        </p:spPr>
      </p:pic>
      <p:pic>
        <p:nvPicPr>
          <p:cNvPr id="115" name="Google Shape;115;p24"/>
          <p:cNvPicPr preferRelativeResize="0"/>
          <p:nvPr/>
        </p:nvPicPr>
        <p:blipFill rotWithShape="1">
          <a:blip r:embed="rId7">
            <a:alphaModFix/>
          </a:blip>
          <a:srcRect/>
          <a:stretch/>
        </p:blipFill>
        <p:spPr>
          <a:xfrm>
            <a:off x="7013048" y="1499057"/>
            <a:ext cx="1662115" cy="1369969"/>
          </a:xfrm>
          <a:prstGeom prst="rect">
            <a:avLst/>
          </a:prstGeom>
          <a:noFill/>
          <a:ln w="9525" cap="flat" cmpd="sng">
            <a:solidFill>
              <a:schemeClr val="dk1"/>
            </a:solidFill>
            <a:prstDash val="solid"/>
            <a:round/>
            <a:headEnd type="none" w="sm" len="sm"/>
            <a:tailEnd type="none" w="sm" len="sm"/>
          </a:ln>
        </p:spPr>
      </p:pic>
      <p:pic>
        <p:nvPicPr>
          <p:cNvPr id="116" name="Google Shape;116;p24" descr="Map&#10;&#10;Description automatically generated"/>
          <p:cNvPicPr preferRelativeResize="0"/>
          <p:nvPr/>
        </p:nvPicPr>
        <p:blipFill rotWithShape="1">
          <a:blip r:embed="rId8" cstate="hqprint">
            <a:alphaModFix/>
            <a:extLst>
              <a:ext uri="{28A0092B-C50C-407E-A947-70E740481C1C}">
                <a14:useLocalDpi xmlns:a14="http://schemas.microsoft.com/office/drawing/2010/main"/>
              </a:ext>
            </a:extLst>
          </a:blip>
          <a:srcRect/>
          <a:stretch/>
        </p:blipFill>
        <p:spPr>
          <a:xfrm>
            <a:off x="6028966" y="107959"/>
            <a:ext cx="1828370" cy="1409220"/>
          </a:xfrm>
          <a:prstGeom prst="rect">
            <a:avLst/>
          </a:prstGeom>
          <a:noFill/>
          <a:ln w="9525" cap="flat" cmpd="sng">
            <a:solidFill>
              <a:schemeClr val="dk1"/>
            </a:solidFill>
            <a:prstDash val="solid"/>
            <a:round/>
            <a:headEnd type="none" w="sm" len="sm"/>
            <a:tailEnd type="none" w="sm" len="sm"/>
          </a:ln>
        </p:spPr>
      </p:pic>
      <p:sp>
        <p:nvSpPr>
          <p:cNvPr id="117" name="Google Shape;117;p24"/>
          <p:cNvSpPr txBox="1"/>
          <p:nvPr/>
        </p:nvSpPr>
        <p:spPr>
          <a:xfrm>
            <a:off x="5065709" y="109560"/>
            <a:ext cx="1011770" cy="43858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Conifer forest</a:t>
            </a:r>
            <a:endParaRPr sz="1100"/>
          </a:p>
        </p:txBody>
      </p:sp>
      <p:sp>
        <p:nvSpPr>
          <p:cNvPr id="118" name="Google Shape;118;p24"/>
          <p:cNvSpPr txBox="1"/>
          <p:nvPr/>
        </p:nvSpPr>
        <p:spPr>
          <a:xfrm>
            <a:off x="7758112" y="2908590"/>
            <a:ext cx="1011770" cy="43858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Point of Interest</a:t>
            </a:r>
            <a:endParaRPr sz="1200">
              <a:solidFill>
                <a:schemeClr val="dk1"/>
              </a:solidFill>
              <a:latin typeface="Open Sans"/>
              <a:ea typeface="Open Sans"/>
              <a:cs typeface="Open Sans"/>
              <a:sym typeface="Open Sans"/>
            </a:endParaRPr>
          </a:p>
        </p:txBody>
      </p:sp>
      <p:sp>
        <p:nvSpPr>
          <p:cNvPr id="119" name="Google Shape;119;p24"/>
          <p:cNvSpPr txBox="1"/>
          <p:nvPr/>
        </p:nvSpPr>
        <p:spPr>
          <a:xfrm>
            <a:off x="6030111" y="2666696"/>
            <a:ext cx="1011770" cy="2539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it" sz="1200" b="1" i="1">
                <a:solidFill>
                  <a:srgbClr val="FF0000"/>
                </a:solidFill>
                <a:latin typeface="Open Sans"/>
                <a:ea typeface="Open Sans"/>
                <a:cs typeface="Open Sans"/>
                <a:sym typeface="Open Sans"/>
              </a:rPr>
              <a:t>Roads</a:t>
            </a:r>
            <a:endParaRPr sz="1200">
              <a:solidFill>
                <a:schemeClr val="dk1"/>
              </a:solidFill>
              <a:latin typeface="Open Sans"/>
              <a:ea typeface="Open Sans"/>
              <a:cs typeface="Open Sans"/>
              <a:sym typeface="Open Sans"/>
            </a:endParaRPr>
          </a:p>
        </p:txBody>
      </p:sp>
      <p:pic>
        <p:nvPicPr>
          <p:cNvPr id="120" name="Google Shape;120;p24"/>
          <p:cNvPicPr preferRelativeResize="0"/>
          <p:nvPr/>
        </p:nvPicPr>
        <p:blipFill rotWithShape="1">
          <a:blip r:embed="rId9" cstate="hqprint">
            <a:alphaModFix/>
            <a:extLst>
              <a:ext uri="{28A0092B-C50C-407E-A947-70E740481C1C}">
                <a14:useLocalDpi xmlns:a14="http://schemas.microsoft.com/office/drawing/2010/main"/>
              </a:ext>
            </a:extLst>
          </a:blip>
          <a:srcRect t="605" b="4493"/>
          <a:stretch/>
        </p:blipFill>
        <p:spPr>
          <a:xfrm>
            <a:off x="8120999" y="514531"/>
            <a:ext cx="454609" cy="416128"/>
          </a:xfrm>
          <a:prstGeom prst="rect">
            <a:avLst/>
          </a:prstGeom>
          <a:noFill/>
          <a:ln>
            <a:noFill/>
          </a:ln>
        </p:spPr>
      </p:pic>
      <p:sp>
        <p:nvSpPr>
          <p:cNvPr id="121" name="Google Shape;121;p24"/>
          <p:cNvSpPr/>
          <p:nvPr/>
        </p:nvSpPr>
        <p:spPr>
          <a:xfrm>
            <a:off x="8069733" y="137369"/>
            <a:ext cx="755910"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it" sz="1200" b="1">
                <a:solidFill>
                  <a:srgbClr val="000000"/>
                </a:solidFill>
                <a:latin typeface="Calibri"/>
                <a:ea typeface="Calibri"/>
                <a:cs typeface="Calibri"/>
                <a:sym typeface="Calibri"/>
              </a:rPr>
              <a:t>RISK</a:t>
            </a:r>
            <a:endParaRPr sz="1200" b="1">
              <a:solidFill>
                <a:schemeClr val="dk1"/>
              </a:solidFill>
              <a:latin typeface="Arial"/>
              <a:ea typeface="Arial"/>
              <a:cs typeface="Arial"/>
              <a:sym typeface="Arial"/>
            </a:endParaRPr>
          </a:p>
        </p:txBody>
      </p:sp>
      <p:graphicFrame>
        <p:nvGraphicFramePr>
          <p:cNvPr id="122" name="Google Shape;122;p24"/>
          <p:cNvGraphicFramePr/>
          <p:nvPr/>
        </p:nvGraphicFramePr>
        <p:xfrm>
          <a:off x="275424" y="107959"/>
          <a:ext cx="1803252" cy="1188800"/>
        </p:xfrm>
        <a:graphic>
          <a:graphicData uri="http://schemas.openxmlformats.org/drawingml/2006/table">
            <a:tbl>
              <a:tblPr>
                <a:noFill/>
                <a:tableStyleId>{BD331E55-FCDA-4BFF-8FC5-E9A996CDC08D}</a:tableStyleId>
              </a:tblPr>
              <a:tblGrid>
                <a:gridCol w="436981">
                  <a:extLst>
                    <a:ext uri="{9D8B030D-6E8A-4147-A177-3AD203B41FA5}">
                      <a16:colId xmlns:a16="http://schemas.microsoft.com/office/drawing/2014/main" val="20000"/>
                    </a:ext>
                  </a:extLst>
                </a:gridCol>
                <a:gridCol w="384593">
                  <a:extLst>
                    <a:ext uri="{9D8B030D-6E8A-4147-A177-3AD203B41FA5}">
                      <a16:colId xmlns:a16="http://schemas.microsoft.com/office/drawing/2014/main" val="20001"/>
                    </a:ext>
                  </a:extLst>
                </a:gridCol>
                <a:gridCol w="283172">
                  <a:extLst>
                    <a:ext uri="{9D8B030D-6E8A-4147-A177-3AD203B41FA5}">
                      <a16:colId xmlns:a16="http://schemas.microsoft.com/office/drawing/2014/main" val="20002"/>
                    </a:ext>
                  </a:extLst>
                </a:gridCol>
                <a:gridCol w="337450">
                  <a:extLst>
                    <a:ext uri="{9D8B030D-6E8A-4147-A177-3AD203B41FA5}">
                      <a16:colId xmlns:a16="http://schemas.microsoft.com/office/drawing/2014/main" val="20003"/>
                    </a:ext>
                  </a:extLst>
                </a:gridCol>
                <a:gridCol w="361056">
                  <a:extLst>
                    <a:ext uri="{9D8B030D-6E8A-4147-A177-3AD203B41FA5}">
                      <a16:colId xmlns:a16="http://schemas.microsoft.com/office/drawing/2014/main" val="20004"/>
                    </a:ext>
                  </a:extLst>
                </a:gridCol>
              </a:tblGrid>
              <a:tr h="366606">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S  /  Fuel</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B3B3B3"/>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Grassland</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Low F. Forest</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Shrub</a:t>
                      </a:r>
                      <a:endParaRPr sz="600" b="0" u="none" strike="noStrike" cap="none">
                        <a:latin typeface="Arial"/>
                        <a:ea typeface="Arial"/>
                        <a:cs typeface="Arial"/>
                        <a:sym typeface="Arial"/>
                      </a:endParaRPr>
                    </a:p>
                    <a:p>
                      <a:pPr marL="0" marR="0" lvl="0" indent="0" algn="ctr" rtl="0">
                        <a:lnSpc>
                          <a:spcPct val="100000"/>
                        </a:lnSpc>
                        <a:spcBef>
                          <a:spcPts val="0"/>
                        </a:spcBef>
                        <a:spcAft>
                          <a:spcPts val="0"/>
                        </a:spcAft>
                        <a:buNone/>
                      </a:pPr>
                      <a:r>
                        <a:rPr lang="it" sz="600" b="0" u="none" strike="noStrike" cap="none">
                          <a:latin typeface="Arial"/>
                          <a:ea typeface="Arial"/>
                          <a:cs typeface="Arial"/>
                          <a:sym typeface="Arial"/>
                        </a:rPr>
                        <a:t>land</a:t>
                      </a:r>
                      <a:endParaRPr sz="600" b="0" u="none" strike="noStrike" cap="none">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ctr" rtl="0">
                        <a:lnSpc>
                          <a:spcPct val="100000"/>
                        </a:lnSpc>
                        <a:spcBef>
                          <a:spcPts val="0"/>
                        </a:spcBef>
                        <a:spcAft>
                          <a:spcPts val="0"/>
                        </a:spcAft>
                        <a:buNone/>
                      </a:pPr>
                      <a:r>
                        <a:rPr lang="it" sz="600" b="0" u="none" strike="noStrike" cap="none" dirty="0">
                          <a:latin typeface="Arial"/>
                          <a:ea typeface="Arial"/>
                          <a:cs typeface="Arial"/>
                          <a:sym typeface="Arial"/>
                        </a:rPr>
                        <a:t>High F. Forest</a:t>
                      </a:r>
                      <a:endParaRPr sz="600" b="0" u="none" strike="noStrike" cap="none" dirty="0">
                        <a:latin typeface="Arial"/>
                        <a:ea typeface="Arial"/>
                        <a:cs typeface="Arial"/>
                        <a:sym typeface="Arial"/>
                      </a:endParaRPr>
                    </a:p>
                  </a:txBody>
                  <a:tcPr marL="67500" marR="67500" marT="34300" marB="3430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extLst>
                  <a:ext uri="{0D108BD9-81ED-4DB2-BD59-A6C34878D82A}">
                    <a16:rowId xmlns:a16="http://schemas.microsoft.com/office/drawing/2014/main" val="10000"/>
                  </a:ext>
                </a:extLst>
              </a:tr>
              <a:tr h="215952">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Low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1</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B0F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2</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extLst>
                  <a:ext uri="{0D108BD9-81ED-4DB2-BD59-A6C34878D82A}">
                    <a16:rowId xmlns:a16="http://schemas.microsoft.com/office/drawing/2014/main" val="10001"/>
                  </a:ext>
                </a:extLst>
              </a:tr>
              <a:tr h="215952">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Med.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2</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92D050"/>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5</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extLst>
                  <a:ext uri="{0D108BD9-81ED-4DB2-BD59-A6C34878D82A}">
                    <a16:rowId xmlns:a16="http://schemas.microsoft.com/office/drawing/2014/main" val="10002"/>
                  </a:ext>
                </a:extLst>
              </a:tr>
              <a:tr h="216063">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High Susc.</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DDDDD"/>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3</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38"/>
                    </a:solidFill>
                  </a:tcPr>
                </a:tc>
                <a:tc>
                  <a:txBody>
                    <a:bodyPr/>
                    <a:lstStyle/>
                    <a:p>
                      <a:pPr marL="0" marR="0" lvl="0" indent="0" algn="l" rtl="0">
                        <a:lnSpc>
                          <a:spcPct val="100000"/>
                        </a:lnSpc>
                        <a:spcBef>
                          <a:spcPts val="0"/>
                        </a:spcBef>
                        <a:spcAft>
                          <a:spcPts val="0"/>
                        </a:spcAft>
                        <a:buNone/>
                      </a:pPr>
                      <a:r>
                        <a:rPr lang="it" sz="600" b="0" u="none" strike="noStrike" cap="none">
                          <a:latin typeface="Arial"/>
                          <a:ea typeface="Arial"/>
                          <a:cs typeface="Arial"/>
                          <a:sym typeface="Arial"/>
                        </a:rPr>
                        <a:t>4</a:t>
                      </a:r>
                      <a:endParaRPr sz="600" b="0" u="none" strike="noStrike" cap="none">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D428"/>
                    </a:solidFill>
                  </a:tcPr>
                </a:tc>
                <a:tc>
                  <a:txBody>
                    <a:bodyPr/>
                    <a:lstStyle/>
                    <a:p>
                      <a:pPr marL="0" marR="0" lvl="0" indent="0" algn="l" rtl="0">
                        <a:lnSpc>
                          <a:spcPct val="100000"/>
                        </a:lnSpc>
                        <a:spcBef>
                          <a:spcPts val="0"/>
                        </a:spcBef>
                        <a:spcAft>
                          <a:spcPts val="0"/>
                        </a:spcAft>
                        <a:buNone/>
                      </a:pPr>
                      <a:r>
                        <a:rPr lang="it" sz="600" b="0" u="none" strike="noStrike" cap="none" dirty="0">
                          <a:latin typeface="Arial"/>
                          <a:ea typeface="Arial"/>
                          <a:cs typeface="Arial"/>
                          <a:sym typeface="Arial"/>
                        </a:rPr>
                        <a:t>5</a:t>
                      </a:r>
                      <a:endParaRPr sz="600" b="0" u="none" strike="noStrike" cap="none" dirty="0">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3838"/>
                    </a:solidFill>
                  </a:tcPr>
                </a:tc>
                <a:tc>
                  <a:txBody>
                    <a:bodyPr/>
                    <a:lstStyle/>
                    <a:p>
                      <a:pPr marL="0" marR="0" lvl="0" indent="0" algn="l" rtl="0">
                        <a:lnSpc>
                          <a:spcPct val="100000"/>
                        </a:lnSpc>
                        <a:spcBef>
                          <a:spcPts val="0"/>
                        </a:spcBef>
                        <a:spcAft>
                          <a:spcPts val="0"/>
                        </a:spcAft>
                        <a:buNone/>
                      </a:pPr>
                      <a:r>
                        <a:rPr lang="it" sz="600" b="0" u="none" strike="noStrike" cap="none" dirty="0">
                          <a:latin typeface="Arial"/>
                          <a:ea typeface="Arial"/>
                          <a:cs typeface="Arial"/>
                          <a:sym typeface="Arial"/>
                        </a:rPr>
                        <a:t>6</a:t>
                      </a:r>
                      <a:endParaRPr sz="600" b="0" u="none" strike="noStrike" cap="none" dirty="0">
                        <a:latin typeface="Arial"/>
                        <a:ea typeface="Arial"/>
                        <a:cs typeface="Arial"/>
                        <a:sym typeface="Arial"/>
                      </a:endParaRPr>
                    </a:p>
                  </a:txBody>
                  <a:tcPr marL="67500" marR="675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E1BC4"/>
                    </a:solidFill>
                  </a:tcPr>
                </a:tc>
                <a:extLst>
                  <a:ext uri="{0D108BD9-81ED-4DB2-BD59-A6C34878D82A}">
                    <a16:rowId xmlns:a16="http://schemas.microsoft.com/office/drawing/2014/main" val="10003"/>
                  </a:ext>
                </a:extLst>
              </a:tr>
            </a:tbl>
          </a:graphicData>
        </a:graphic>
      </p:graphicFrame>
      <p:sp>
        <p:nvSpPr>
          <p:cNvPr id="2" name="Google Shape;79;p23">
            <a:extLst>
              <a:ext uri="{FF2B5EF4-FFF2-40B4-BE49-F238E27FC236}">
                <a16:creationId xmlns:a16="http://schemas.microsoft.com/office/drawing/2014/main" id="{DB01552C-7A92-3094-84C1-8518C22F4178}"/>
              </a:ext>
            </a:extLst>
          </p:cNvPr>
          <p:cNvSpPr txBox="1"/>
          <p:nvPr/>
        </p:nvSpPr>
        <p:spPr>
          <a:xfrm>
            <a:off x="3599842" y="-38641"/>
            <a:ext cx="8353500" cy="315441"/>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600" b="1" dirty="0">
                <a:solidFill>
                  <a:srgbClr val="2B579A"/>
                </a:solidFill>
                <a:latin typeface="Times New Roman"/>
                <a:ea typeface="Open Sans"/>
                <a:cs typeface="Times New Roman"/>
                <a:sym typeface="Times New Roman"/>
              </a:rPr>
              <a:t>Workflow</a:t>
            </a:r>
            <a:endParaRPr sz="1600" dirty="0">
              <a:solidFill>
                <a:schemeClr val="dk1"/>
              </a:solidFill>
              <a:latin typeface="Open Sans"/>
              <a:ea typeface="Open Sans"/>
              <a:cs typeface="Open Sans"/>
              <a:sym typeface="Open Sans"/>
            </a:endParaRPr>
          </a:p>
        </p:txBody>
      </p:sp>
      <p:pic>
        <p:nvPicPr>
          <p:cNvPr id="3" name="Picture 2" descr="A map of europe with different colored areas&#10;&#10;Description automatically generated with low confidence">
            <a:extLst>
              <a:ext uri="{FF2B5EF4-FFF2-40B4-BE49-F238E27FC236}">
                <a16:creationId xmlns:a16="http://schemas.microsoft.com/office/drawing/2014/main" id="{88EB6B54-B2E1-B73D-BBD2-55E07FC1F7EE}"/>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107634" y="3276573"/>
            <a:ext cx="1735879" cy="1227539"/>
          </a:xfrm>
          <a:prstGeom prst="rect">
            <a:avLst/>
          </a:prstGeom>
        </p:spPr>
      </p:pic>
      <p:sp>
        <p:nvSpPr>
          <p:cNvPr id="4" name="Google Shape;112;p24">
            <a:extLst>
              <a:ext uri="{FF2B5EF4-FFF2-40B4-BE49-F238E27FC236}">
                <a16:creationId xmlns:a16="http://schemas.microsoft.com/office/drawing/2014/main" id="{D2AA8B0A-8756-F9C2-9D4F-7FCB38CF472F}"/>
              </a:ext>
            </a:extLst>
          </p:cNvPr>
          <p:cNvSpPr/>
          <p:nvPr/>
        </p:nvSpPr>
        <p:spPr>
          <a:xfrm>
            <a:off x="44516" y="2655765"/>
            <a:ext cx="1309889" cy="252825"/>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en-US" sz="1200" b="1" dirty="0">
                <a:latin typeface="Calibri"/>
                <a:ea typeface="Calibri"/>
                <a:cs typeface="Calibri"/>
                <a:sym typeface="Calibri"/>
              </a:rPr>
              <a:t>From Pan</a:t>
            </a:r>
            <a:r>
              <a:rPr lang="it" sz="1200" b="1" dirty="0">
                <a:latin typeface="Calibri"/>
                <a:ea typeface="Calibri"/>
                <a:cs typeface="Calibri"/>
                <a:sym typeface="Calibri"/>
              </a:rPr>
              <a:t>-European susceptibility…</a:t>
            </a:r>
            <a:endParaRPr sz="1200" b="1" dirty="0">
              <a:solidFill>
                <a:schemeClr val="dk1"/>
              </a:solidFill>
              <a:latin typeface="Arial"/>
              <a:ea typeface="Arial"/>
              <a:cs typeface="Arial"/>
              <a:sym typeface="Arial"/>
            </a:endParaRPr>
          </a:p>
        </p:txBody>
      </p:sp>
      <p:sp>
        <p:nvSpPr>
          <p:cNvPr id="5" name="Google Shape;105;p24">
            <a:extLst>
              <a:ext uri="{FF2B5EF4-FFF2-40B4-BE49-F238E27FC236}">
                <a16:creationId xmlns:a16="http://schemas.microsoft.com/office/drawing/2014/main" id="{2E6ACC95-2C44-4F2F-C059-4D9A13388688}"/>
              </a:ext>
            </a:extLst>
          </p:cNvPr>
          <p:cNvSpPr/>
          <p:nvPr/>
        </p:nvSpPr>
        <p:spPr>
          <a:xfrm>
            <a:off x="6852117" y="3614397"/>
            <a:ext cx="2010438" cy="1014572"/>
          </a:xfrm>
          <a:prstGeom prst="rect">
            <a:avLst/>
          </a:prstGeom>
          <a:noFill/>
          <a:ln>
            <a:noFill/>
          </a:ln>
        </p:spPr>
        <p:txBody>
          <a:bodyPr spcFirstLastPara="1" wrap="square" lIns="67500" tIns="33750" rIns="67500" bIns="33750" anchor="t" anchorCtr="0">
            <a:noAutofit/>
          </a:bodyPr>
          <a:lstStyle/>
          <a:p>
            <a:pPr marL="0" marR="0" lvl="0" indent="0" algn="l" rtl="0">
              <a:spcBef>
                <a:spcPts val="0"/>
              </a:spcBef>
              <a:spcAft>
                <a:spcPts val="0"/>
              </a:spcAft>
              <a:buNone/>
            </a:pPr>
            <a:r>
              <a:rPr lang="en-GB" sz="1800" b="1" dirty="0">
                <a:latin typeface="Calibri"/>
                <a:ea typeface="Calibri"/>
                <a:cs typeface="Calibri"/>
                <a:sym typeface="Calibri"/>
              </a:rPr>
              <a:t>…And f</a:t>
            </a:r>
            <a:r>
              <a:rPr lang="en-GB" sz="1800" b="1" dirty="0">
                <a:solidFill>
                  <a:srgbClr val="000000"/>
                </a:solidFill>
                <a:latin typeface="Calibri"/>
                <a:ea typeface="Calibri"/>
                <a:cs typeface="Calibri"/>
                <a:sym typeface="Calibri"/>
              </a:rPr>
              <a:t>or future climate condition</a:t>
            </a:r>
            <a:endParaRPr sz="1800" b="1"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1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853068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CustomShape 1"/>
          <p:cNvSpPr/>
          <p:nvPr/>
        </p:nvSpPr>
        <p:spPr>
          <a:xfrm>
            <a:off x="223942" y="181170"/>
            <a:ext cx="2604178" cy="358020"/>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nchor="ctr">
            <a:noAutofit/>
          </a:bodyPr>
          <a:lstStyle/>
          <a:p>
            <a:pPr>
              <a:lnSpc>
                <a:spcPct val="90000"/>
              </a:lnSpc>
            </a:pPr>
            <a:r>
              <a:rPr lang="en-GB" sz="2700" spc="-1" dirty="0">
                <a:latin typeface="Calibri"/>
              </a:rPr>
              <a:t>Asset damage </a:t>
            </a:r>
            <a:endParaRPr lang="en-US" sz="2700" spc="-1" dirty="0">
              <a:latin typeface="Arial"/>
            </a:endParaRPr>
          </a:p>
        </p:txBody>
      </p:sp>
      <p:sp>
        <p:nvSpPr>
          <p:cNvPr id="191" name="CustomShape 2"/>
          <p:cNvSpPr/>
          <p:nvPr/>
        </p:nvSpPr>
        <p:spPr>
          <a:xfrm>
            <a:off x="289686" y="2092770"/>
            <a:ext cx="1842750" cy="483658"/>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spAutoFit/>
          </a:bodyPr>
          <a:lstStyle/>
          <a:p>
            <a:pPr>
              <a:lnSpc>
                <a:spcPct val="100000"/>
              </a:lnSpc>
            </a:pPr>
            <a:r>
              <a:rPr lang="en-GB" sz="2700" spc="-1" dirty="0">
                <a:latin typeface="Arial"/>
                <a:ea typeface="Arial"/>
              </a:rPr>
              <a:t>D = </a:t>
            </a:r>
            <a:r>
              <a:rPr lang="en-GB" sz="2700" spc="-1" dirty="0">
                <a:solidFill>
                  <a:srgbClr val="C9211E"/>
                </a:solidFill>
                <a:latin typeface="Arial"/>
                <a:ea typeface="Arial"/>
              </a:rPr>
              <a:t>E</a:t>
            </a:r>
            <a:r>
              <a:rPr lang="en-GB" sz="2700" spc="-1" dirty="0">
                <a:latin typeface="Arial"/>
                <a:ea typeface="Arial"/>
              </a:rPr>
              <a:t>  *  V</a:t>
            </a:r>
            <a:endParaRPr lang="en-US" sz="2700" spc="-1" dirty="0">
              <a:latin typeface="Arial"/>
            </a:endParaRPr>
          </a:p>
        </p:txBody>
      </p:sp>
      <p:sp>
        <p:nvSpPr>
          <p:cNvPr id="192" name="CustomShape 3"/>
          <p:cNvSpPr/>
          <p:nvPr/>
        </p:nvSpPr>
        <p:spPr>
          <a:xfrm>
            <a:off x="289686" y="651090"/>
            <a:ext cx="2312010" cy="1222321"/>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spAutoFit/>
          </a:bodyPr>
          <a:lstStyle/>
          <a:p>
            <a:pPr>
              <a:lnSpc>
                <a:spcPct val="100000"/>
              </a:lnSpc>
            </a:pPr>
            <a:r>
              <a:rPr lang="en-GB" sz="1500" spc="-1">
                <a:latin typeface="Calibri"/>
                <a:ea typeface="Calibri"/>
              </a:rPr>
              <a:t>The potential damage is associated to each exposed element combining its value (exposure) with the vulnerability</a:t>
            </a:r>
            <a:endParaRPr lang="en-US" sz="1500" spc="-1">
              <a:latin typeface="Arial"/>
            </a:endParaRPr>
          </a:p>
        </p:txBody>
      </p:sp>
      <p:sp>
        <p:nvSpPr>
          <p:cNvPr id="6" name="Rectangle 5">
            <a:extLst>
              <a:ext uri="{FF2B5EF4-FFF2-40B4-BE49-F238E27FC236}">
                <a16:creationId xmlns:a16="http://schemas.microsoft.com/office/drawing/2014/main" id="{FF826A88-527D-0AF9-F61C-E7087AF92EBD}"/>
              </a:ext>
            </a:extLst>
          </p:cNvPr>
          <p:cNvSpPr/>
          <p:nvPr/>
        </p:nvSpPr>
        <p:spPr>
          <a:xfrm>
            <a:off x="3269875" y="651090"/>
            <a:ext cx="429401" cy="2207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 name="Picture 4">
            <a:extLst>
              <a:ext uri="{FF2B5EF4-FFF2-40B4-BE49-F238E27FC236}">
                <a16:creationId xmlns:a16="http://schemas.microsoft.com/office/drawing/2014/main" id="{E88446FC-0527-1796-C98A-BE4C0D1A1729}"/>
              </a:ext>
            </a:extLst>
          </p:cNvPr>
          <p:cNvPicPr>
            <a:picLocks noChangeAspect="1"/>
          </p:cNvPicPr>
          <p:nvPr/>
        </p:nvPicPr>
        <p:blipFill>
          <a:blip r:embed="rId3"/>
          <a:srcRect/>
          <a:stretch/>
        </p:blipFill>
        <p:spPr>
          <a:xfrm>
            <a:off x="3468233" y="2310198"/>
            <a:ext cx="2655464" cy="2292943"/>
          </a:xfrm>
          <a:prstGeom prst="rect">
            <a:avLst/>
          </a:prstGeom>
          <a:ln>
            <a:solidFill>
              <a:schemeClr val="tx1"/>
            </a:solidFill>
          </a:ln>
        </p:spPr>
      </p:pic>
      <p:pic>
        <p:nvPicPr>
          <p:cNvPr id="5" name="Picture 6">
            <a:extLst>
              <a:ext uri="{FF2B5EF4-FFF2-40B4-BE49-F238E27FC236}">
                <a16:creationId xmlns:a16="http://schemas.microsoft.com/office/drawing/2014/main" id="{B88B3C3B-9D82-786D-6065-35EB91A78718}"/>
              </a:ext>
            </a:extLst>
          </p:cNvPr>
          <p:cNvPicPr>
            <a:picLocks noChangeAspect="1"/>
          </p:cNvPicPr>
          <p:nvPr/>
        </p:nvPicPr>
        <p:blipFill>
          <a:blip r:embed="rId4"/>
          <a:srcRect/>
          <a:stretch/>
        </p:blipFill>
        <p:spPr>
          <a:xfrm>
            <a:off x="6101351" y="1890254"/>
            <a:ext cx="3037251" cy="2200643"/>
          </a:xfrm>
          <a:prstGeom prst="rect">
            <a:avLst/>
          </a:prstGeom>
          <a:ln>
            <a:solidFill>
              <a:schemeClr val="tx1"/>
            </a:solidFill>
          </a:ln>
        </p:spPr>
      </p:pic>
      <p:pic>
        <p:nvPicPr>
          <p:cNvPr id="7" name="Picture 7">
            <a:extLst>
              <a:ext uri="{FF2B5EF4-FFF2-40B4-BE49-F238E27FC236}">
                <a16:creationId xmlns:a16="http://schemas.microsoft.com/office/drawing/2014/main" id="{17924E54-CC17-8A5E-2F1B-E481AB0AB71A}"/>
              </a:ext>
            </a:extLst>
          </p:cNvPr>
          <p:cNvPicPr>
            <a:picLocks noChangeAspect="1"/>
          </p:cNvPicPr>
          <p:nvPr/>
        </p:nvPicPr>
        <p:blipFill>
          <a:blip r:embed="rId5"/>
          <a:srcRect/>
          <a:stretch/>
        </p:blipFill>
        <p:spPr>
          <a:xfrm>
            <a:off x="4035819" y="106219"/>
            <a:ext cx="2985941" cy="2396014"/>
          </a:xfrm>
          <a:prstGeom prst="rect">
            <a:avLst/>
          </a:prstGeom>
          <a:ln>
            <a:solidFill>
              <a:schemeClr val="tx1"/>
            </a:solidFill>
          </a:ln>
        </p:spPr>
      </p:pic>
      <p:sp>
        <p:nvSpPr>
          <p:cNvPr id="8" name="TextBox 7">
            <a:extLst>
              <a:ext uri="{FF2B5EF4-FFF2-40B4-BE49-F238E27FC236}">
                <a16:creationId xmlns:a16="http://schemas.microsoft.com/office/drawing/2014/main" id="{08DC2D31-41E7-4D71-CD17-2AFC8ED35A54}"/>
              </a:ext>
            </a:extLst>
          </p:cNvPr>
          <p:cNvSpPr txBox="1"/>
          <p:nvPr/>
        </p:nvSpPr>
        <p:spPr>
          <a:xfrm>
            <a:off x="2673499" y="103778"/>
            <a:ext cx="1992670"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50" b="1" i="1">
                <a:solidFill>
                  <a:srgbClr val="FF0000"/>
                </a:solidFill>
              </a:rPr>
              <a:t>Conifer forest</a:t>
            </a:r>
          </a:p>
        </p:txBody>
      </p:sp>
      <p:sp>
        <p:nvSpPr>
          <p:cNvPr id="9" name="TextBox 8">
            <a:extLst>
              <a:ext uri="{FF2B5EF4-FFF2-40B4-BE49-F238E27FC236}">
                <a16:creationId xmlns:a16="http://schemas.microsoft.com/office/drawing/2014/main" id="{AC450E58-0067-7439-1D73-BC4E9C6BD39D}"/>
              </a:ext>
            </a:extLst>
          </p:cNvPr>
          <p:cNvSpPr txBox="1"/>
          <p:nvPr/>
        </p:nvSpPr>
        <p:spPr>
          <a:xfrm>
            <a:off x="7802817" y="1531879"/>
            <a:ext cx="1992670"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50" b="1" i="1" dirty="0">
                <a:solidFill>
                  <a:srgbClr val="FF0000"/>
                </a:solidFill>
              </a:rPr>
              <a:t>Point of Interest</a:t>
            </a:r>
            <a:endParaRPr lang="en-US" sz="1050" dirty="0"/>
          </a:p>
        </p:txBody>
      </p:sp>
      <p:sp>
        <p:nvSpPr>
          <p:cNvPr id="10" name="TextBox 9">
            <a:extLst>
              <a:ext uri="{FF2B5EF4-FFF2-40B4-BE49-F238E27FC236}">
                <a16:creationId xmlns:a16="http://schemas.microsoft.com/office/drawing/2014/main" id="{5A5AC7AE-60BE-0347-AB8A-B84DD25631CF}"/>
              </a:ext>
            </a:extLst>
          </p:cNvPr>
          <p:cNvSpPr txBox="1"/>
          <p:nvPr/>
        </p:nvSpPr>
        <p:spPr>
          <a:xfrm>
            <a:off x="6282657" y="4345983"/>
            <a:ext cx="1992670"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050" b="1" i="1">
                <a:solidFill>
                  <a:srgbClr val="FF0000"/>
                </a:solidFill>
              </a:rPr>
              <a:t>Roads</a:t>
            </a:r>
            <a:endParaRPr lang="en-US" sz="1050"/>
          </a:p>
        </p:txBody>
      </p:sp>
      <p:sp>
        <p:nvSpPr>
          <p:cNvPr id="13" name="TextBox 12">
            <a:extLst>
              <a:ext uri="{FF2B5EF4-FFF2-40B4-BE49-F238E27FC236}">
                <a16:creationId xmlns:a16="http://schemas.microsoft.com/office/drawing/2014/main" id="{33E56E09-FAA6-BFE7-B1BC-B2D1BDDE068A}"/>
              </a:ext>
            </a:extLst>
          </p:cNvPr>
          <p:cNvSpPr txBox="1"/>
          <p:nvPr/>
        </p:nvSpPr>
        <p:spPr>
          <a:xfrm>
            <a:off x="7524747" y="149614"/>
            <a:ext cx="1460078"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050">
                <a:latin typeface="Calibri"/>
              </a:rPr>
              <a:t>Damage (kEUR)</a:t>
            </a:r>
            <a:endParaRPr lang="en-US" sz="1050"/>
          </a:p>
        </p:txBody>
      </p:sp>
      <p:pic>
        <p:nvPicPr>
          <p:cNvPr id="14" name="Picture 14">
            <a:extLst>
              <a:ext uri="{FF2B5EF4-FFF2-40B4-BE49-F238E27FC236}">
                <a16:creationId xmlns:a16="http://schemas.microsoft.com/office/drawing/2014/main" id="{EA1BC8DE-4AD5-55E1-88B9-8C986F3E9190}"/>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t="605" b="4494"/>
          <a:stretch/>
        </p:blipFill>
        <p:spPr>
          <a:xfrm>
            <a:off x="7616423" y="359540"/>
            <a:ext cx="599919" cy="549139"/>
          </a:xfrm>
          <a:prstGeom prst="rect">
            <a:avLst/>
          </a:prstGeom>
        </p:spPr>
      </p:pic>
      <p:graphicFrame>
        <p:nvGraphicFramePr>
          <p:cNvPr id="2" name="Table 5">
            <a:extLst>
              <a:ext uri="{FF2B5EF4-FFF2-40B4-BE49-F238E27FC236}">
                <a16:creationId xmlns:a16="http://schemas.microsoft.com/office/drawing/2014/main" id="{271E80A1-7DBE-08FA-FAEE-221BFBCF33FA}"/>
              </a:ext>
            </a:extLst>
          </p:cNvPr>
          <p:cNvGraphicFramePr/>
          <p:nvPr>
            <p:extLst>
              <p:ext uri="{D42A27DB-BD31-4B8C-83A1-F6EECF244321}">
                <p14:modId xmlns:p14="http://schemas.microsoft.com/office/powerpoint/2010/main" val="342602818"/>
              </p:ext>
            </p:extLst>
          </p:nvPr>
        </p:nvGraphicFramePr>
        <p:xfrm>
          <a:off x="223942" y="3209720"/>
          <a:ext cx="1194313" cy="1752600"/>
        </p:xfrm>
        <a:graphic>
          <a:graphicData uri="http://schemas.openxmlformats.org/drawingml/2006/table">
            <a:tbl>
              <a:tblPr/>
              <a:tblGrid>
                <a:gridCol w="703095">
                  <a:extLst>
                    <a:ext uri="{9D8B030D-6E8A-4147-A177-3AD203B41FA5}">
                      <a16:colId xmlns:a16="http://schemas.microsoft.com/office/drawing/2014/main" val="20000"/>
                    </a:ext>
                  </a:extLst>
                </a:gridCol>
                <a:gridCol w="491218">
                  <a:extLst>
                    <a:ext uri="{9D8B030D-6E8A-4147-A177-3AD203B41FA5}">
                      <a16:colId xmlns:a16="http://schemas.microsoft.com/office/drawing/2014/main" val="20001"/>
                    </a:ext>
                  </a:extLst>
                </a:gridCol>
              </a:tblGrid>
              <a:tr h="234968">
                <a:tc>
                  <a:txBody>
                    <a:bodyPr/>
                    <a:lstStyle/>
                    <a:p>
                      <a:pPr algn="ctr">
                        <a:lnSpc>
                          <a:spcPct val="100000"/>
                        </a:lnSpc>
                      </a:pPr>
                      <a:r>
                        <a:rPr lang="en-GB" sz="500" b="1" strike="noStrike" spc="-1" dirty="0">
                          <a:solidFill>
                            <a:srgbClr val="000000"/>
                          </a:solidFill>
                          <a:latin typeface="Arial"/>
                          <a:ea typeface="Arial"/>
                        </a:rPr>
                        <a:t>E</a:t>
                      </a:r>
                      <a:r>
                        <a:rPr lang="en-US" sz="500" b="1" strike="noStrike" spc="-1" dirty="0" err="1">
                          <a:solidFill>
                            <a:srgbClr val="000000"/>
                          </a:solidFill>
                          <a:latin typeface="Arial"/>
                          <a:ea typeface="Arial"/>
                        </a:rPr>
                        <a:t>xposed</a:t>
                      </a:r>
                      <a:r>
                        <a:rPr lang="en-US" sz="500" b="1" strike="noStrike" spc="-1" dirty="0">
                          <a:solidFill>
                            <a:srgbClr val="000000"/>
                          </a:solidFill>
                          <a:latin typeface="Arial"/>
                          <a:ea typeface="Arial"/>
                        </a:rPr>
                        <a:t> element</a:t>
                      </a:r>
                      <a:endParaRPr lang="en-US" sz="500" b="0" strike="noStrike" spc="-1" dirty="0">
                        <a:latin typeface="Arial"/>
                      </a:endParaRPr>
                    </a:p>
                  </a:txBody>
                  <a:tcPr marL="7560" marR="756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tc>
                  <a:txBody>
                    <a:bodyPr/>
                    <a:lstStyle/>
                    <a:p>
                      <a:pPr algn="ctr">
                        <a:lnSpc>
                          <a:spcPct val="100000"/>
                        </a:lnSpc>
                      </a:pPr>
                      <a:r>
                        <a:rPr lang="en-GB" sz="500" b="1" strike="noStrike" spc="-1" dirty="0">
                          <a:solidFill>
                            <a:srgbClr val="000000"/>
                          </a:solidFill>
                          <a:latin typeface="Arial"/>
                          <a:ea typeface="Arial"/>
                        </a:rPr>
                        <a:t>V</a:t>
                      </a:r>
                      <a:r>
                        <a:rPr lang="en-US" sz="500" b="1" strike="noStrike" spc="-1" dirty="0" err="1">
                          <a:solidFill>
                            <a:srgbClr val="000000"/>
                          </a:solidFill>
                          <a:latin typeface="Arial"/>
                          <a:ea typeface="Arial"/>
                        </a:rPr>
                        <a:t>alue</a:t>
                      </a:r>
                      <a:r>
                        <a:rPr lang="en-US" sz="500" b="1" strike="noStrike" spc="-1" dirty="0">
                          <a:solidFill>
                            <a:srgbClr val="000000"/>
                          </a:solidFill>
                          <a:latin typeface="Arial"/>
                          <a:ea typeface="Arial"/>
                        </a:rPr>
                        <a:t> (or importance) </a:t>
                      </a:r>
                      <a:endParaRPr lang="en-US" sz="500" b="0" strike="noStrike" spc="-1" dirty="0">
                        <a:latin typeface="Arial"/>
                      </a:endParaRPr>
                    </a:p>
                  </a:txBody>
                  <a:tcPr marL="7560" marR="756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extLst>
                  <a:ext uri="{0D108BD9-81ED-4DB2-BD59-A6C34878D82A}">
                    <a16:rowId xmlns:a16="http://schemas.microsoft.com/office/drawing/2014/main" val="10000"/>
                  </a:ext>
                </a:extLst>
              </a:tr>
              <a:tr h="161541">
                <a:tc>
                  <a:txBody>
                    <a:bodyPr/>
                    <a:lstStyle/>
                    <a:p>
                      <a:pPr algn="ctr">
                        <a:lnSpc>
                          <a:spcPct val="100000"/>
                        </a:lnSpc>
                      </a:pPr>
                      <a:r>
                        <a:rPr lang="en-US" sz="500" b="0" strike="noStrike" spc="-1" dirty="0">
                          <a:solidFill>
                            <a:srgbClr val="000000"/>
                          </a:solidFill>
                          <a:latin typeface="Arial"/>
                          <a:ea typeface="Arial"/>
                        </a:rPr>
                        <a:t>Education</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100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extLst>
                  <a:ext uri="{0D108BD9-81ED-4DB2-BD59-A6C34878D82A}">
                    <a16:rowId xmlns:a16="http://schemas.microsoft.com/office/drawing/2014/main" val="10003"/>
                  </a:ext>
                </a:extLst>
              </a:tr>
              <a:tr h="161541">
                <a:tc>
                  <a:txBody>
                    <a:bodyPr/>
                    <a:lstStyle/>
                    <a:p>
                      <a:pPr algn="ctr">
                        <a:lnSpc>
                          <a:spcPct val="100000"/>
                        </a:lnSpc>
                      </a:pPr>
                      <a:r>
                        <a:rPr lang="en-US" sz="500" b="0" strike="noStrike" spc="-1" dirty="0">
                          <a:solidFill>
                            <a:srgbClr val="000000"/>
                          </a:solidFill>
                          <a:latin typeface="Arial"/>
                          <a:ea typeface="Arial"/>
                        </a:rPr>
                        <a:t>Healthcare</a:t>
                      </a:r>
                      <a:endParaRPr lang="en-US" sz="500" b="0" strike="noStrike" spc="-1" dirty="0">
                        <a:latin typeface="Arial"/>
                      </a:endParaRPr>
                    </a:p>
                  </a:txBody>
                  <a:tcPr marL="7560" marR="7560">
                    <a:lnL w="9360">
                      <a:solidFill>
                        <a:srgbClr val="5597D3"/>
                      </a:solidFill>
                    </a:lnL>
                    <a:lnR w="9360">
                      <a:solidFill>
                        <a:srgbClr val="5597D3"/>
                      </a:solidFill>
                    </a:lnR>
                    <a:lnT w="9360">
                      <a:solidFill>
                        <a:srgbClr val="5597D3"/>
                      </a:solidFill>
                    </a:lnT>
                    <a:lnB w="9360" cap="flat" cmpd="sng" algn="ctr">
                      <a:solidFill>
                        <a:srgbClr val="5597D3"/>
                      </a:solidFill>
                      <a:prstDash val="solid"/>
                      <a:round/>
                      <a:headEnd type="none" w="med" len="med"/>
                      <a:tailEnd type="none" w="med" len="med"/>
                    </a:lnB>
                    <a:solidFill>
                      <a:srgbClr val="C6DDFF"/>
                    </a:solidFill>
                  </a:tcPr>
                </a:tc>
                <a:tc>
                  <a:txBody>
                    <a:bodyPr/>
                    <a:lstStyle/>
                    <a:p>
                      <a:pPr algn="ctr">
                        <a:lnSpc>
                          <a:spcPct val="100000"/>
                        </a:lnSpc>
                      </a:pPr>
                      <a:r>
                        <a:rPr lang="en-US" sz="500" b="0" strike="noStrike" spc="-1">
                          <a:solidFill>
                            <a:srgbClr val="000000"/>
                          </a:solidFill>
                          <a:latin typeface="Arial"/>
                          <a:ea typeface="Arial"/>
                        </a:rPr>
                        <a:t>100</a:t>
                      </a:r>
                      <a:endParaRPr lang="en-US" sz="500" b="0" strike="noStrike" spc="-1">
                        <a:latin typeface="Arial"/>
                      </a:endParaRPr>
                    </a:p>
                  </a:txBody>
                  <a:tcPr marL="7560" marR="7560">
                    <a:lnL w="9360">
                      <a:solidFill>
                        <a:srgbClr val="5597D3"/>
                      </a:solidFill>
                    </a:lnL>
                    <a:lnR w="9360">
                      <a:solidFill>
                        <a:srgbClr val="5597D3"/>
                      </a:solidFill>
                    </a:lnR>
                    <a:lnT w="9360">
                      <a:solidFill>
                        <a:srgbClr val="5597D3"/>
                      </a:solidFill>
                    </a:lnT>
                    <a:lnB w="9360" cap="flat" cmpd="sng" algn="ctr">
                      <a:solidFill>
                        <a:srgbClr val="5597D3"/>
                      </a:solidFill>
                      <a:prstDash val="solid"/>
                      <a:round/>
                      <a:headEnd type="none" w="med" len="med"/>
                      <a:tailEnd type="none" w="med" len="med"/>
                    </a:lnB>
                    <a:solidFill>
                      <a:srgbClr val="C6DDFF"/>
                    </a:solidFill>
                  </a:tcPr>
                </a:tc>
                <a:extLst>
                  <a:ext uri="{0D108BD9-81ED-4DB2-BD59-A6C34878D82A}">
                    <a16:rowId xmlns:a16="http://schemas.microsoft.com/office/drawing/2014/main" val="10004"/>
                  </a:ext>
                </a:extLst>
              </a:tr>
              <a:tr h="161541">
                <a:tc>
                  <a:txBody>
                    <a:bodyPr/>
                    <a:lstStyle/>
                    <a:p>
                      <a:pPr algn="ctr">
                        <a:lnSpc>
                          <a:spcPct val="100000"/>
                        </a:lnSpc>
                      </a:pPr>
                      <a:r>
                        <a:rPr lang="it-IT" sz="500" b="0" strike="noStrike" spc="-1" dirty="0">
                          <a:latin typeface="Arial"/>
                        </a:rPr>
                        <a:t>Commercial</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90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extLst>
                  <a:ext uri="{0D108BD9-81ED-4DB2-BD59-A6C34878D82A}">
                    <a16:rowId xmlns:a16="http://schemas.microsoft.com/office/drawing/2014/main" val="864565085"/>
                  </a:ext>
                </a:extLst>
              </a:tr>
              <a:tr h="161541">
                <a:tc>
                  <a:txBody>
                    <a:bodyPr/>
                    <a:lstStyle/>
                    <a:p>
                      <a:pPr algn="ctr">
                        <a:lnSpc>
                          <a:spcPct val="100000"/>
                        </a:lnSpc>
                      </a:pPr>
                      <a:r>
                        <a:rPr lang="en-US" sz="500" b="0" strike="noStrike" spc="-1" dirty="0">
                          <a:solidFill>
                            <a:srgbClr val="000000"/>
                          </a:solidFill>
                          <a:latin typeface="Arial"/>
                          <a:ea typeface="Arial"/>
                        </a:rPr>
                        <a:t>Broadleaves</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90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extLst>
                  <a:ext uri="{0D108BD9-81ED-4DB2-BD59-A6C34878D82A}">
                    <a16:rowId xmlns:a16="http://schemas.microsoft.com/office/drawing/2014/main" val="2607064639"/>
                  </a:ext>
                </a:extLst>
              </a:tr>
              <a:tr h="161541">
                <a:tc>
                  <a:txBody>
                    <a:bodyPr/>
                    <a:lstStyle/>
                    <a:p>
                      <a:pPr algn="ctr">
                        <a:lnSpc>
                          <a:spcPct val="100000"/>
                        </a:lnSpc>
                      </a:pPr>
                      <a:r>
                        <a:rPr lang="en-US" sz="500" b="0" strike="noStrike" spc="-1" dirty="0">
                          <a:solidFill>
                            <a:srgbClr val="000000"/>
                          </a:solidFill>
                          <a:latin typeface="Arial"/>
                          <a:ea typeface="Arial"/>
                        </a:rPr>
                        <a:t>Conifers</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90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cap="flat" cmpd="sng" algn="ctr">
                      <a:solidFill>
                        <a:srgbClr val="5597D3"/>
                      </a:solidFill>
                      <a:prstDash val="solid"/>
                      <a:round/>
                      <a:headEnd type="none" w="med" len="med"/>
                      <a:tailEnd type="none" w="med" len="med"/>
                    </a:lnB>
                    <a:solidFill>
                      <a:srgbClr val="C6DDFF"/>
                    </a:solidFill>
                  </a:tcPr>
                </a:tc>
                <a:extLst>
                  <a:ext uri="{0D108BD9-81ED-4DB2-BD59-A6C34878D82A}">
                    <a16:rowId xmlns:a16="http://schemas.microsoft.com/office/drawing/2014/main" val="608790402"/>
                  </a:ext>
                </a:extLst>
              </a:tr>
              <a:tr h="161541">
                <a:tc>
                  <a:txBody>
                    <a:bodyPr/>
                    <a:lstStyle/>
                    <a:p>
                      <a:pPr algn="ctr">
                        <a:lnSpc>
                          <a:spcPct val="100000"/>
                        </a:lnSpc>
                      </a:pPr>
                      <a:r>
                        <a:rPr lang="en-US" sz="500" b="0" strike="noStrike" spc="-1" dirty="0">
                          <a:solidFill>
                            <a:srgbClr val="000000"/>
                          </a:solidFill>
                          <a:latin typeface="Arial"/>
                          <a:ea typeface="Arial"/>
                        </a:rPr>
                        <a:t>Crops</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tc>
                  <a:txBody>
                    <a:bodyPr/>
                    <a:lstStyle/>
                    <a:p>
                      <a:pPr algn="ctr">
                        <a:lnSpc>
                          <a:spcPct val="100000"/>
                        </a:lnSpc>
                      </a:pPr>
                      <a:r>
                        <a:rPr lang="en-US" sz="500" b="0" strike="noStrike" spc="-1" dirty="0">
                          <a:solidFill>
                            <a:srgbClr val="000000"/>
                          </a:solidFill>
                          <a:latin typeface="Arial"/>
                        </a:rPr>
                        <a:t>80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extLst>
                  <a:ext uri="{0D108BD9-81ED-4DB2-BD59-A6C34878D82A}">
                    <a16:rowId xmlns:a16="http://schemas.microsoft.com/office/drawing/2014/main" val="2851027036"/>
                  </a:ext>
                </a:extLst>
              </a:tr>
              <a:tr h="161541">
                <a:tc>
                  <a:txBody>
                    <a:bodyPr/>
                    <a:lstStyle/>
                    <a:p>
                      <a:pPr algn="ctr">
                        <a:lnSpc>
                          <a:spcPct val="100000"/>
                        </a:lnSpc>
                      </a:pPr>
                      <a:r>
                        <a:rPr lang="en-US" sz="500" b="0" strike="noStrike" spc="-1" dirty="0">
                          <a:solidFill>
                            <a:srgbClr val="000000"/>
                          </a:solidFill>
                          <a:latin typeface="Arial"/>
                          <a:ea typeface="Arial"/>
                        </a:rPr>
                        <a:t>Shrubs</a:t>
                      </a:r>
                      <a:endParaRPr lang="en-US" sz="500" b="0" strike="noStrike" spc="-1" dirty="0">
                        <a:latin typeface="Arial"/>
                      </a:endParaRPr>
                    </a:p>
                  </a:txBody>
                  <a:tcPr marL="7560" marR="7560">
                    <a:lnL w="9360">
                      <a:solidFill>
                        <a:srgbClr val="5597D3"/>
                      </a:solidFill>
                    </a:lnL>
                    <a:lnR w="9360">
                      <a:solidFill>
                        <a:srgbClr val="5597D3"/>
                      </a:solidFill>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50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extLst>
                  <a:ext uri="{0D108BD9-81ED-4DB2-BD59-A6C34878D82A}">
                    <a16:rowId xmlns:a16="http://schemas.microsoft.com/office/drawing/2014/main" val="10005"/>
                  </a:ext>
                </a:extLst>
              </a:tr>
              <a:tr h="161541">
                <a:tc>
                  <a:txBody>
                    <a:bodyPr/>
                    <a:lstStyle/>
                    <a:p>
                      <a:pPr algn="ctr">
                        <a:lnSpc>
                          <a:spcPct val="100000"/>
                        </a:lnSpc>
                      </a:pPr>
                      <a:r>
                        <a:rPr lang="en-US" sz="500" b="0" strike="noStrike" spc="-1" dirty="0">
                          <a:solidFill>
                            <a:srgbClr val="000000"/>
                          </a:solidFill>
                          <a:latin typeface="Arial"/>
                          <a:ea typeface="Arial"/>
                        </a:rPr>
                        <a:t>Primary roads</a:t>
                      </a:r>
                      <a:endParaRPr lang="en-US" sz="500" b="0" strike="noStrike" spc="-1" dirty="0">
                        <a:latin typeface="Arial"/>
                      </a:endParaRPr>
                    </a:p>
                  </a:txBody>
                  <a:tcPr marL="7560" marR="756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70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a:solidFill>
                        <a:srgbClr val="5597D3"/>
                      </a:solidFill>
                    </a:lnT>
                    <a:lnB w="9360">
                      <a:solidFill>
                        <a:srgbClr val="5597D3"/>
                      </a:solidFill>
                    </a:lnB>
                    <a:solidFill>
                      <a:srgbClr val="C6DDFF"/>
                    </a:solidFill>
                  </a:tcPr>
                </a:tc>
                <a:extLst>
                  <a:ext uri="{0D108BD9-81ED-4DB2-BD59-A6C34878D82A}">
                    <a16:rowId xmlns:a16="http://schemas.microsoft.com/office/drawing/2014/main" val="10006"/>
                  </a:ext>
                </a:extLst>
              </a:tr>
              <a:tr h="161541">
                <a:tc>
                  <a:txBody>
                    <a:bodyPr/>
                    <a:lstStyle/>
                    <a:p>
                      <a:pPr algn="ctr">
                        <a:lnSpc>
                          <a:spcPct val="100000"/>
                        </a:lnSpc>
                      </a:pPr>
                      <a:r>
                        <a:rPr lang="en-US" sz="500" b="0" strike="noStrike" spc="-1" dirty="0">
                          <a:solidFill>
                            <a:srgbClr val="000000"/>
                          </a:solidFill>
                          <a:latin typeface="Arial"/>
                          <a:ea typeface="Arial"/>
                        </a:rPr>
                        <a:t>Secondary roads</a:t>
                      </a:r>
                      <a:endParaRPr lang="en-US" sz="500" b="0" strike="noStrike" spc="-1" dirty="0">
                        <a:latin typeface="Arial"/>
                      </a:endParaRPr>
                    </a:p>
                  </a:txBody>
                  <a:tcPr marL="7560" marR="7560">
                    <a:lnL w="9360">
                      <a:solidFill>
                        <a:srgbClr val="5597D3"/>
                      </a:solidFill>
                    </a:lnL>
                    <a:lnR w="9360" cap="flat" cmpd="sng" algn="ctr">
                      <a:solidFill>
                        <a:srgbClr val="5597D3"/>
                      </a:solidFill>
                      <a:prstDash val="solid"/>
                      <a:round/>
                      <a:headEnd type="none" w="med" len="med"/>
                      <a:tailEnd type="none" w="med" len="med"/>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tc>
                  <a:txBody>
                    <a:bodyPr/>
                    <a:lstStyle/>
                    <a:p>
                      <a:pPr algn="ctr">
                        <a:lnSpc>
                          <a:spcPct val="100000"/>
                        </a:lnSpc>
                      </a:pPr>
                      <a:r>
                        <a:rPr lang="en-US" sz="500" b="0" strike="noStrike" spc="-1" dirty="0">
                          <a:solidFill>
                            <a:srgbClr val="000000"/>
                          </a:solidFill>
                          <a:latin typeface="Arial"/>
                          <a:ea typeface="Arial"/>
                        </a:rPr>
                        <a:t>60</a:t>
                      </a:r>
                      <a:endParaRPr lang="en-US" sz="500" b="0" strike="noStrike" spc="-1" dirty="0">
                        <a:latin typeface="Arial"/>
                      </a:endParaRPr>
                    </a:p>
                  </a:txBody>
                  <a:tcPr marL="7560" marR="7560">
                    <a:lnL w="9360" cap="flat" cmpd="sng" algn="ctr">
                      <a:solidFill>
                        <a:srgbClr val="5597D3"/>
                      </a:solidFill>
                      <a:prstDash val="solid"/>
                      <a:round/>
                      <a:headEnd type="none" w="med" len="med"/>
                      <a:tailEnd type="none" w="med" len="med"/>
                    </a:lnL>
                    <a:lnR w="9360">
                      <a:solidFill>
                        <a:srgbClr val="5597D3"/>
                      </a:solidFill>
                    </a:lnR>
                    <a:lnT w="9360" cap="flat" cmpd="sng" algn="ctr">
                      <a:solidFill>
                        <a:srgbClr val="5597D3"/>
                      </a:solidFill>
                      <a:prstDash val="solid"/>
                      <a:round/>
                      <a:headEnd type="none" w="med" len="med"/>
                      <a:tailEnd type="none" w="med" len="med"/>
                    </a:lnT>
                    <a:lnB w="9360">
                      <a:solidFill>
                        <a:srgbClr val="5597D3"/>
                      </a:solidFill>
                    </a:lnB>
                    <a:solidFill>
                      <a:srgbClr val="C6DDFF"/>
                    </a:solidFill>
                  </a:tcPr>
                </a:tc>
                <a:extLst>
                  <a:ext uri="{0D108BD9-81ED-4DB2-BD59-A6C34878D82A}">
                    <a16:rowId xmlns:a16="http://schemas.microsoft.com/office/drawing/2014/main" val="10010"/>
                  </a:ext>
                </a:extLst>
              </a:tr>
            </a:tbl>
          </a:graphicData>
        </a:graphic>
      </p:graphicFrame>
      <p:pic>
        <p:nvPicPr>
          <p:cNvPr id="15" name="Picture 14">
            <a:extLst>
              <a:ext uri="{FF2B5EF4-FFF2-40B4-BE49-F238E27FC236}">
                <a16:creationId xmlns:a16="http://schemas.microsoft.com/office/drawing/2014/main" id="{BBC1E479-191B-2535-7132-14AD41EABBB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1753935" y="3308241"/>
            <a:ext cx="1363065" cy="968128"/>
          </a:xfrm>
          <a:prstGeom prst="rect">
            <a:avLst/>
          </a:prstGeom>
        </p:spPr>
      </p:pic>
      <p:sp>
        <p:nvSpPr>
          <p:cNvPr id="16" name="CustomShape 6">
            <a:extLst>
              <a:ext uri="{FF2B5EF4-FFF2-40B4-BE49-F238E27FC236}">
                <a16:creationId xmlns:a16="http://schemas.microsoft.com/office/drawing/2014/main" id="{C3E9FBAF-9834-5716-E571-DC17B8531AFC}"/>
              </a:ext>
            </a:extLst>
          </p:cNvPr>
          <p:cNvSpPr/>
          <p:nvPr/>
        </p:nvSpPr>
        <p:spPr>
          <a:xfrm rot="7412244">
            <a:off x="671564" y="2789444"/>
            <a:ext cx="545092" cy="62986"/>
          </a:xfrm>
          <a:custGeom>
            <a:avLst/>
            <a:gdLst/>
            <a:ahLst/>
            <a:cxnLst/>
            <a:rect l="l" t="t" r="r" b="b"/>
            <a:pathLst>
              <a:path w="2796" h="764">
                <a:moveTo>
                  <a:pt x="0" y="190"/>
                </a:moveTo>
                <a:lnTo>
                  <a:pt x="2096" y="190"/>
                </a:lnTo>
                <a:lnTo>
                  <a:pt x="2096" y="0"/>
                </a:lnTo>
                <a:lnTo>
                  <a:pt x="2795" y="381"/>
                </a:lnTo>
                <a:lnTo>
                  <a:pt x="2096" y="763"/>
                </a:lnTo>
                <a:lnTo>
                  <a:pt x="2096" y="572"/>
                </a:lnTo>
                <a:lnTo>
                  <a:pt x="0" y="572"/>
                </a:lnTo>
                <a:lnTo>
                  <a:pt x="0" y="19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8" name="CustomShape 6">
            <a:extLst>
              <a:ext uri="{FF2B5EF4-FFF2-40B4-BE49-F238E27FC236}">
                <a16:creationId xmlns:a16="http://schemas.microsoft.com/office/drawing/2014/main" id="{B286E660-2A0D-C0B4-3C0E-8F0EAD4BDA32}"/>
              </a:ext>
            </a:extLst>
          </p:cNvPr>
          <p:cNvSpPr/>
          <p:nvPr/>
        </p:nvSpPr>
        <p:spPr>
          <a:xfrm rot="3573800">
            <a:off x="1713907" y="2801365"/>
            <a:ext cx="545092" cy="62986"/>
          </a:xfrm>
          <a:custGeom>
            <a:avLst/>
            <a:gdLst/>
            <a:ahLst/>
            <a:cxnLst/>
            <a:rect l="l" t="t" r="r" b="b"/>
            <a:pathLst>
              <a:path w="2796" h="764">
                <a:moveTo>
                  <a:pt x="0" y="190"/>
                </a:moveTo>
                <a:lnTo>
                  <a:pt x="2096" y="190"/>
                </a:lnTo>
                <a:lnTo>
                  <a:pt x="2096" y="0"/>
                </a:lnTo>
                <a:lnTo>
                  <a:pt x="2795" y="381"/>
                </a:lnTo>
                <a:lnTo>
                  <a:pt x="2096" y="763"/>
                </a:lnTo>
                <a:lnTo>
                  <a:pt x="2096" y="572"/>
                </a:lnTo>
                <a:lnTo>
                  <a:pt x="0" y="572"/>
                </a:lnTo>
                <a:lnTo>
                  <a:pt x="0" y="19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Tree>
    <p:extLst>
      <p:ext uri="{BB962C8B-B14F-4D97-AF65-F5344CB8AC3E}">
        <p14:creationId xmlns:p14="http://schemas.microsoft.com/office/powerpoint/2010/main" val="3892077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CustomShape 1"/>
          <p:cNvSpPr/>
          <p:nvPr/>
        </p:nvSpPr>
        <p:spPr>
          <a:xfrm>
            <a:off x="223941" y="181170"/>
            <a:ext cx="3689820" cy="358020"/>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nchor="ctr">
            <a:noAutofit/>
          </a:bodyPr>
          <a:lstStyle/>
          <a:p>
            <a:pPr>
              <a:lnSpc>
                <a:spcPct val="90000"/>
              </a:lnSpc>
            </a:pPr>
            <a:r>
              <a:rPr lang="en-GB" sz="2700" spc="-1" dirty="0">
                <a:latin typeface="Calibri"/>
                <a:ea typeface="Calibri"/>
                <a:cs typeface="Calibri"/>
              </a:rPr>
              <a:t>From Damage to Risk</a:t>
            </a:r>
            <a:endParaRPr lang="en-US" sz="2700" spc="-1" dirty="0">
              <a:ea typeface="+mn-lt"/>
              <a:cs typeface="Calibri"/>
            </a:endParaRPr>
          </a:p>
        </p:txBody>
      </p:sp>
      <p:sp>
        <p:nvSpPr>
          <p:cNvPr id="199" name="CustomShape 2"/>
          <p:cNvSpPr/>
          <p:nvPr/>
        </p:nvSpPr>
        <p:spPr>
          <a:xfrm>
            <a:off x="1425441" y="1816021"/>
            <a:ext cx="2488320" cy="29899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spAutoFit/>
          </a:bodyPr>
          <a:lstStyle/>
          <a:p>
            <a:pPr>
              <a:lnSpc>
                <a:spcPct val="100000"/>
              </a:lnSpc>
            </a:pPr>
            <a:r>
              <a:rPr lang="en-GB" sz="1500" spc="-1">
                <a:latin typeface="Calibri"/>
                <a:ea typeface="Calibri"/>
              </a:rPr>
              <a:t>Potential damage of element</a:t>
            </a:r>
            <a:endParaRPr lang="en-US" sz="1500" spc="-1">
              <a:latin typeface="Arial"/>
            </a:endParaRPr>
          </a:p>
        </p:txBody>
      </p:sp>
      <p:sp>
        <p:nvSpPr>
          <p:cNvPr id="200" name="CustomShape 3"/>
          <p:cNvSpPr/>
          <p:nvPr/>
        </p:nvSpPr>
        <p:spPr>
          <a:xfrm>
            <a:off x="223941" y="753029"/>
            <a:ext cx="3468015" cy="760656"/>
          </a:xfrm>
          <a:prstGeom prst="rect">
            <a:avLst/>
          </a:prstGeom>
          <a:noFill/>
          <a:ln>
            <a:noFill/>
          </a:ln>
        </p:spPr>
        <p:style>
          <a:lnRef idx="0">
            <a:scrgbClr r="0" g="0" b="0"/>
          </a:lnRef>
          <a:fillRef idx="0">
            <a:scrgbClr r="0" g="0" b="0"/>
          </a:fillRef>
          <a:effectRef idx="0">
            <a:scrgbClr r="0" g="0" b="0"/>
          </a:effectRef>
          <a:fontRef idx="minor"/>
        </p:style>
        <p:txBody>
          <a:bodyPr wrap="square" lIns="67500" tIns="33750" rIns="67500" bIns="33750">
            <a:spAutoFit/>
          </a:bodyPr>
          <a:lstStyle/>
          <a:p>
            <a:pPr>
              <a:lnSpc>
                <a:spcPct val="100000"/>
              </a:lnSpc>
            </a:pPr>
            <a:r>
              <a:rPr lang="en-GB" sz="1500" spc="-1" dirty="0">
                <a:latin typeface="Calibri"/>
                <a:ea typeface="Calibri"/>
              </a:rPr>
              <a:t>The static wildfire risk is defined as the potential damage expected to each asset, classified according to thresholds</a:t>
            </a:r>
            <a:endParaRPr lang="en-US" sz="1500" spc="-1" dirty="0">
              <a:latin typeface="Arial"/>
            </a:endParaRPr>
          </a:p>
        </p:txBody>
      </p:sp>
      <p:pic>
        <p:nvPicPr>
          <p:cNvPr id="201" name="Picture 22"/>
          <p:cNvPicPr/>
          <p:nvPr/>
        </p:nvPicPr>
        <p:blipFill>
          <a:blip r:embed="rId2">
            <a:extLst>
              <a:ext uri="{28A0092B-C50C-407E-A947-70E740481C1C}">
                <a14:useLocalDpi xmlns:a14="http://schemas.microsoft.com/office/drawing/2010/main"/>
              </a:ext>
            </a:extLst>
          </a:blip>
          <a:srcRect/>
          <a:stretch/>
        </p:blipFill>
        <p:spPr>
          <a:xfrm>
            <a:off x="3737452" y="539190"/>
            <a:ext cx="4083640" cy="3497400"/>
          </a:xfrm>
          <a:prstGeom prst="rect">
            <a:avLst/>
          </a:prstGeom>
          <a:ln>
            <a:noFill/>
          </a:ln>
        </p:spPr>
      </p:pic>
      <p:graphicFrame>
        <p:nvGraphicFramePr>
          <p:cNvPr id="202" name="Table 4"/>
          <p:cNvGraphicFramePr/>
          <p:nvPr>
            <p:extLst>
              <p:ext uri="{D42A27DB-BD31-4B8C-83A1-F6EECF244321}">
                <p14:modId xmlns:p14="http://schemas.microsoft.com/office/powerpoint/2010/main" val="2099134801"/>
              </p:ext>
            </p:extLst>
          </p:nvPr>
        </p:nvGraphicFramePr>
        <p:xfrm>
          <a:off x="927561" y="2733210"/>
          <a:ext cx="3129570" cy="1333500"/>
        </p:xfrm>
        <a:graphic>
          <a:graphicData uri="http://schemas.openxmlformats.org/drawingml/2006/table">
            <a:tbl>
              <a:tblPr/>
              <a:tblGrid>
                <a:gridCol w="1564920">
                  <a:extLst>
                    <a:ext uri="{9D8B030D-6E8A-4147-A177-3AD203B41FA5}">
                      <a16:colId xmlns:a16="http://schemas.microsoft.com/office/drawing/2014/main" val="20000"/>
                    </a:ext>
                  </a:extLst>
                </a:gridCol>
                <a:gridCol w="1564650">
                  <a:extLst>
                    <a:ext uri="{9D8B030D-6E8A-4147-A177-3AD203B41FA5}">
                      <a16:colId xmlns:a16="http://schemas.microsoft.com/office/drawing/2014/main" val="20001"/>
                    </a:ext>
                  </a:extLst>
                </a:gridCol>
              </a:tblGrid>
              <a:tr h="388620">
                <a:tc>
                  <a:txBody>
                    <a:bodyPr/>
                    <a:lstStyle/>
                    <a:p>
                      <a:pPr>
                        <a:lnSpc>
                          <a:spcPct val="100000"/>
                        </a:lnSpc>
                      </a:pPr>
                      <a:r>
                        <a:rPr lang="en-GB" sz="1100" b="1" strike="noStrike" spc="-1">
                          <a:solidFill>
                            <a:srgbClr val="FFFFFF"/>
                          </a:solidFill>
                          <a:latin typeface="Arial"/>
                          <a:ea typeface="Arial"/>
                        </a:rPr>
                        <a:t>Risk level</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25200">
                      <a:solidFill>
                        <a:srgbClr val="FFFFFF"/>
                      </a:solidFill>
                    </a:lnB>
                    <a:solidFill>
                      <a:srgbClr val="5B9BD5"/>
                    </a:solidFill>
                  </a:tcPr>
                </a:tc>
                <a:tc>
                  <a:txBody>
                    <a:bodyPr/>
                    <a:lstStyle/>
                    <a:p>
                      <a:pPr>
                        <a:lnSpc>
                          <a:spcPct val="100000"/>
                        </a:lnSpc>
                        <a:tabLst>
                          <a:tab pos="0" algn="l"/>
                        </a:tabLst>
                      </a:pPr>
                      <a:r>
                        <a:rPr lang="en-GB" sz="1100" b="1" strike="noStrike" spc="-1" dirty="0">
                          <a:solidFill>
                            <a:srgbClr val="FFFFFF"/>
                          </a:solidFill>
                          <a:latin typeface="Arial"/>
                          <a:ea typeface="Arial"/>
                        </a:rPr>
                        <a:t>Damage thresholds</a:t>
                      </a:r>
                      <a:endParaRPr lang="en-US" sz="1100" b="0" strike="noStrike" spc="-1" dirty="0">
                        <a:latin typeface="Arial"/>
                      </a:endParaRPr>
                    </a:p>
                  </a:txBody>
                  <a:tcPr marL="68580" marR="68580" marT="34290" marB="34290">
                    <a:lnL w="9360">
                      <a:solidFill>
                        <a:srgbClr val="5597D3"/>
                      </a:solidFill>
                    </a:lnL>
                    <a:lnR w="9360">
                      <a:solidFill>
                        <a:srgbClr val="5597D3"/>
                      </a:solidFill>
                    </a:lnR>
                    <a:lnT w="9360">
                      <a:solidFill>
                        <a:srgbClr val="5597D3"/>
                      </a:solidFill>
                    </a:lnT>
                    <a:lnB w="25200">
                      <a:solidFill>
                        <a:srgbClr val="FFFFFF"/>
                      </a:solidFill>
                    </a:lnB>
                    <a:solidFill>
                      <a:srgbClr val="5B9BD5"/>
                    </a:solidFill>
                  </a:tcPr>
                </a:tc>
                <a:extLst>
                  <a:ext uri="{0D108BD9-81ED-4DB2-BD59-A6C34878D82A}">
                    <a16:rowId xmlns:a16="http://schemas.microsoft.com/office/drawing/2014/main" val="10000"/>
                  </a:ext>
                </a:extLst>
              </a:tr>
              <a:tr h="228690">
                <a:tc>
                  <a:txBody>
                    <a:bodyPr/>
                    <a:lstStyle/>
                    <a:p>
                      <a:pPr>
                        <a:lnSpc>
                          <a:spcPct val="100000"/>
                        </a:lnSpc>
                      </a:pPr>
                      <a:r>
                        <a:rPr lang="en-GB" sz="1100" b="0" strike="noStrike" spc="-1">
                          <a:solidFill>
                            <a:srgbClr val="000000"/>
                          </a:solidFill>
                          <a:latin typeface="Arial"/>
                          <a:ea typeface="Arial"/>
                        </a:rPr>
                        <a:t>Low</a:t>
                      </a:r>
                      <a:endParaRPr lang="en-US" sz="1100" b="0" strike="noStrike" spc="-1">
                        <a:latin typeface="Arial"/>
                      </a:endParaRPr>
                    </a:p>
                  </a:txBody>
                  <a:tcPr marL="68580" marR="68580" marT="34290" marB="34290">
                    <a:lnL w="9360">
                      <a:solidFill>
                        <a:srgbClr val="5597D3"/>
                      </a:solidFill>
                    </a:lnL>
                    <a:lnR w="9360">
                      <a:solidFill>
                        <a:srgbClr val="5597D3"/>
                      </a:solidFill>
                    </a:lnR>
                    <a:lnT w="25200" cap="flat" cmpd="sng" algn="ctr">
                      <a:solidFill>
                        <a:srgbClr val="FFFFFF"/>
                      </a:solidFill>
                      <a:prstDash val="solid"/>
                      <a:round/>
                      <a:headEnd type="none" w="med" len="med"/>
                      <a:tailEnd type="none" w="med" len="med"/>
                    </a:lnT>
                    <a:lnB w="9360">
                      <a:solidFill>
                        <a:srgbClr val="5597D3"/>
                      </a:solidFill>
                    </a:lnB>
                    <a:solidFill>
                      <a:srgbClr val="9BC3EE"/>
                    </a:solidFill>
                  </a:tcPr>
                </a:tc>
                <a:tc>
                  <a:txBody>
                    <a:bodyPr/>
                    <a:lstStyle/>
                    <a:p>
                      <a:pPr>
                        <a:lnSpc>
                          <a:spcPct val="100000"/>
                        </a:lnSpc>
                        <a:tabLst>
                          <a:tab pos="0" algn="l"/>
                        </a:tabLst>
                      </a:pPr>
                      <a:r>
                        <a:rPr lang="en-GB" sz="1100" b="0" strike="noStrike" spc="-1">
                          <a:solidFill>
                            <a:srgbClr val="000000"/>
                          </a:solidFill>
                          <a:latin typeface="Arial"/>
                          <a:ea typeface="Arial"/>
                        </a:rPr>
                        <a:t>&lt; 25</a:t>
                      </a:r>
                      <a:endParaRPr lang="en-US" sz="1100" b="0" strike="noStrike" spc="-1">
                        <a:latin typeface="Arial"/>
                      </a:endParaRPr>
                    </a:p>
                  </a:txBody>
                  <a:tcPr marL="68580" marR="68580" marT="34290" marB="34290">
                    <a:lnL w="9360">
                      <a:solidFill>
                        <a:srgbClr val="5597D3"/>
                      </a:solidFill>
                    </a:lnL>
                    <a:lnR w="9360">
                      <a:solidFill>
                        <a:srgbClr val="5597D3"/>
                      </a:solidFill>
                    </a:lnR>
                    <a:lnT w="25200" cap="flat" cmpd="sng" algn="ctr">
                      <a:solidFill>
                        <a:srgbClr val="FFFFFF"/>
                      </a:solidFill>
                      <a:prstDash val="solid"/>
                      <a:round/>
                      <a:headEnd type="none" w="med" len="med"/>
                      <a:tailEnd type="none" w="med" len="med"/>
                    </a:lnT>
                    <a:lnB w="9360">
                      <a:solidFill>
                        <a:srgbClr val="5597D3"/>
                      </a:solidFill>
                    </a:lnB>
                    <a:solidFill>
                      <a:srgbClr val="9BC3EE"/>
                    </a:solidFill>
                  </a:tcPr>
                </a:tc>
                <a:extLst>
                  <a:ext uri="{0D108BD9-81ED-4DB2-BD59-A6C34878D82A}">
                    <a16:rowId xmlns:a16="http://schemas.microsoft.com/office/drawing/2014/main" val="10001"/>
                  </a:ext>
                </a:extLst>
              </a:tr>
              <a:tr h="228690">
                <a:tc>
                  <a:txBody>
                    <a:bodyPr/>
                    <a:lstStyle/>
                    <a:p>
                      <a:pPr>
                        <a:lnSpc>
                          <a:spcPct val="100000"/>
                        </a:lnSpc>
                      </a:pPr>
                      <a:r>
                        <a:rPr lang="en-GB" sz="1100" b="0" strike="noStrike" spc="-1">
                          <a:solidFill>
                            <a:srgbClr val="000000"/>
                          </a:solidFill>
                          <a:latin typeface="Arial"/>
                          <a:ea typeface="Arial"/>
                        </a:rPr>
                        <a:t>Medium</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tc>
                  <a:txBody>
                    <a:bodyPr/>
                    <a:lstStyle/>
                    <a:p>
                      <a:pPr>
                        <a:lnSpc>
                          <a:spcPct val="100000"/>
                        </a:lnSpc>
                        <a:tabLst>
                          <a:tab pos="0" algn="l"/>
                        </a:tabLst>
                      </a:pPr>
                      <a:r>
                        <a:rPr lang="en-GB" sz="1100" b="0" strike="noStrike" spc="-1">
                          <a:solidFill>
                            <a:srgbClr val="000000"/>
                          </a:solidFill>
                          <a:latin typeface="Arial"/>
                          <a:ea typeface="Arial"/>
                        </a:rPr>
                        <a:t>25 &lt; x &lt; 50</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extLst>
                  <a:ext uri="{0D108BD9-81ED-4DB2-BD59-A6C34878D82A}">
                    <a16:rowId xmlns:a16="http://schemas.microsoft.com/office/drawing/2014/main" val="10002"/>
                  </a:ext>
                </a:extLst>
              </a:tr>
              <a:tr h="228690">
                <a:tc>
                  <a:txBody>
                    <a:bodyPr/>
                    <a:lstStyle/>
                    <a:p>
                      <a:pPr>
                        <a:lnSpc>
                          <a:spcPct val="100000"/>
                        </a:lnSpc>
                      </a:pPr>
                      <a:r>
                        <a:rPr lang="en-GB" sz="1100" b="0" strike="noStrike" spc="-1">
                          <a:solidFill>
                            <a:srgbClr val="000000"/>
                          </a:solidFill>
                          <a:latin typeface="Arial"/>
                          <a:ea typeface="Arial"/>
                        </a:rPr>
                        <a:t>High</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9BC3EE"/>
                    </a:solidFill>
                  </a:tcPr>
                </a:tc>
                <a:tc>
                  <a:txBody>
                    <a:bodyPr/>
                    <a:lstStyle/>
                    <a:p>
                      <a:pPr>
                        <a:lnSpc>
                          <a:spcPct val="100000"/>
                        </a:lnSpc>
                        <a:tabLst>
                          <a:tab pos="0" algn="l"/>
                        </a:tabLst>
                      </a:pPr>
                      <a:r>
                        <a:rPr lang="en-GB" sz="1100" b="0" strike="noStrike" spc="-1">
                          <a:solidFill>
                            <a:srgbClr val="000000"/>
                          </a:solidFill>
                          <a:latin typeface="Arial"/>
                          <a:ea typeface="Arial"/>
                        </a:rPr>
                        <a:t>50 &lt; x &lt; 75</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9BC3EE"/>
                    </a:solidFill>
                  </a:tcPr>
                </a:tc>
                <a:extLst>
                  <a:ext uri="{0D108BD9-81ED-4DB2-BD59-A6C34878D82A}">
                    <a16:rowId xmlns:a16="http://schemas.microsoft.com/office/drawing/2014/main" val="10003"/>
                  </a:ext>
                </a:extLst>
              </a:tr>
              <a:tr h="228690">
                <a:tc>
                  <a:txBody>
                    <a:bodyPr/>
                    <a:lstStyle/>
                    <a:p>
                      <a:pPr>
                        <a:lnSpc>
                          <a:spcPct val="100000"/>
                        </a:lnSpc>
                      </a:pPr>
                      <a:r>
                        <a:rPr lang="en-GB" sz="1100" b="0" strike="noStrike" spc="-1">
                          <a:solidFill>
                            <a:srgbClr val="000000"/>
                          </a:solidFill>
                          <a:latin typeface="Arial"/>
                          <a:ea typeface="Arial"/>
                        </a:rPr>
                        <a:t>Very High</a:t>
                      </a:r>
                      <a:endParaRPr lang="en-US" sz="1100" b="0" strike="noStrike" spc="-1">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tc>
                  <a:txBody>
                    <a:bodyPr/>
                    <a:lstStyle/>
                    <a:p>
                      <a:pPr>
                        <a:lnSpc>
                          <a:spcPct val="100000"/>
                        </a:lnSpc>
                        <a:tabLst>
                          <a:tab pos="0" algn="l"/>
                        </a:tabLst>
                      </a:pPr>
                      <a:r>
                        <a:rPr lang="en-GB" sz="1100" b="0" strike="noStrike" spc="-1" dirty="0">
                          <a:solidFill>
                            <a:srgbClr val="000000"/>
                          </a:solidFill>
                          <a:latin typeface="Arial"/>
                          <a:ea typeface="Arial"/>
                        </a:rPr>
                        <a:t>&gt; 75</a:t>
                      </a:r>
                      <a:endParaRPr lang="en-US" sz="1100" b="0" strike="noStrike" spc="-1" dirty="0">
                        <a:latin typeface="Arial"/>
                      </a:endParaRPr>
                    </a:p>
                  </a:txBody>
                  <a:tcPr marL="68580" marR="68580" marT="34290" marB="34290">
                    <a:lnL w="9360">
                      <a:solidFill>
                        <a:srgbClr val="5597D3"/>
                      </a:solidFill>
                    </a:lnL>
                    <a:lnR w="9360">
                      <a:solidFill>
                        <a:srgbClr val="5597D3"/>
                      </a:solidFill>
                    </a:lnR>
                    <a:lnT w="9360">
                      <a:solidFill>
                        <a:srgbClr val="5597D3"/>
                      </a:solidFill>
                    </a:lnT>
                    <a:lnB w="9360">
                      <a:solidFill>
                        <a:srgbClr val="5597D3"/>
                      </a:solidFill>
                    </a:lnB>
                    <a:solidFill>
                      <a:srgbClr val="C6DDFF"/>
                    </a:solidFill>
                  </a:tcPr>
                </a:tc>
                <a:extLst>
                  <a:ext uri="{0D108BD9-81ED-4DB2-BD59-A6C34878D82A}">
                    <a16:rowId xmlns:a16="http://schemas.microsoft.com/office/drawing/2014/main" val="10004"/>
                  </a:ext>
                </a:extLst>
              </a:tr>
            </a:tbl>
          </a:graphicData>
        </a:graphic>
      </p:graphicFrame>
      <p:sp>
        <p:nvSpPr>
          <p:cNvPr id="203" name="CustomShape 5"/>
          <p:cNvSpPr/>
          <p:nvPr/>
        </p:nvSpPr>
        <p:spPr>
          <a:xfrm rot="5400000">
            <a:off x="2224371" y="2202120"/>
            <a:ext cx="454680" cy="345330"/>
          </a:xfrm>
          <a:prstGeom prst="rightArrow">
            <a:avLst>
              <a:gd name="adj1" fmla="val 50000"/>
              <a:gd name="adj2" fmla="val 50000"/>
            </a:avLst>
          </a:prstGeom>
          <a:solidFill>
            <a:srgbClr val="4472C4"/>
          </a:solidFill>
          <a:ln w="25560">
            <a:solidFill>
              <a:srgbClr val="325490"/>
            </a:solidFill>
            <a:round/>
          </a:ln>
        </p:spPr>
        <p:style>
          <a:lnRef idx="0">
            <a:scrgbClr r="0" g="0" b="0"/>
          </a:lnRef>
          <a:fillRef idx="0">
            <a:scrgbClr r="0" g="0" b="0"/>
          </a:fillRef>
          <a:effectRef idx="0">
            <a:scrgbClr r="0" g="0" b="0"/>
          </a:effectRef>
          <a:fontRef idx="minor"/>
        </p:style>
      </p:sp>
      <p:sp>
        <p:nvSpPr>
          <p:cNvPr id="204" name="CustomShape 6"/>
          <p:cNvSpPr/>
          <p:nvPr/>
        </p:nvSpPr>
        <p:spPr>
          <a:xfrm>
            <a:off x="535791" y="4293001"/>
            <a:ext cx="7042680" cy="229742"/>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spAutoFit/>
          </a:bodyPr>
          <a:lstStyle/>
          <a:p>
            <a:pPr>
              <a:lnSpc>
                <a:spcPct val="100000"/>
              </a:lnSpc>
            </a:pPr>
            <a:r>
              <a:rPr lang="en-GB" sz="1050" spc="-1" dirty="0">
                <a:latin typeface="Arial"/>
                <a:ea typeface="Arial"/>
              </a:rPr>
              <a:t>In our example, the maximum value of exposed element is 100, a loss value of 75 it is then considered very high</a:t>
            </a:r>
            <a:endParaRPr lang="en-US" sz="1050" spc="-1" dirty="0">
              <a:latin typeface="Arial"/>
            </a:endParaRPr>
          </a:p>
        </p:txBody>
      </p:sp>
      <p:pic>
        <p:nvPicPr>
          <p:cNvPr id="2" name="Picture 1">
            <a:extLst>
              <a:ext uri="{FF2B5EF4-FFF2-40B4-BE49-F238E27FC236}">
                <a16:creationId xmlns:a16="http://schemas.microsoft.com/office/drawing/2014/main" id="{85A9247C-10A3-3242-FAA2-CC1F1B6B993F}"/>
              </a:ext>
            </a:extLst>
          </p:cNvPr>
          <p:cNvPicPr>
            <a:picLocks noChangeAspect="1"/>
          </p:cNvPicPr>
          <p:nvPr/>
        </p:nvPicPr>
        <p:blipFill>
          <a:blip r:embed="rId3"/>
          <a:stretch>
            <a:fillRect/>
          </a:stretch>
        </p:blipFill>
        <p:spPr>
          <a:xfrm>
            <a:off x="7640816" y="539191"/>
            <a:ext cx="857250" cy="635794"/>
          </a:xfrm>
          <a:prstGeom prst="rect">
            <a:avLst/>
          </a:prstGeom>
        </p:spPr>
      </p:pic>
      <p:sp>
        <p:nvSpPr>
          <p:cNvPr id="3" name="TextBox 2">
            <a:extLst>
              <a:ext uri="{FF2B5EF4-FFF2-40B4-BE49-F238E27FC236}">
                <a16:creationId xmlns:a16="http://schemas.microsoft.com/office/drawing/2014/main" id="{5DC03F75-582D-7AF9-E96F-4A070CF9EB9B}"/>
              </a:ext>
            </a:extLst>
          </p:cNvPr>
          <p:cNvSpPr txBox="1"/>
          <p:nvPr/>
        </p:nvSpPr>
        <p:spPr>
          <a:xfrm>
            <a:off x="7641466" y="259878"/>
            <a:ext cx="2057400" cy="23083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050">
                <a:latin typeface="Calibri"/>
              </a:rPr>
              <a:t>Risk</a:t>
            </a:r>
            <a:r>
              <a:rPr lang="en-US" sz="1050">
                <a:latin typeface="Calibri"/>
                <a:cs typeface="Calibri"/>
              </a:rPr>
              <a:t>​</a:t>
            </a:r>
            <a:endParaRPr lang="en-US" sz="1050"/>
          </a:p>
        </p:txBody>
      </p:sp>
      <p:sp>
        <p:nvSpPr>
          <p:cNvPr id="4" name="CustomShape 3">
            <a:extLst>
              <a:ext uri="{FF2B5EF4-FFF2-40B4-BE49-F238E27FC236}">
                <a16:creationId xmlns:a16="http://schemas.microsoft.com/office/drawing/2014/main" id="{FAC0F30E-F6EE-F1BD-BE9F-DFC197A129E4}"/>
              </a:ext>
            </a:extLst>
          </p:cNvPr>
          <p:cNvSpPr/>
          <p:nvPr/>
        </p:nvSpPr>
        <p:spPr>
          <a:xfrm>
            <a:off x="7279352" y="3386390"/>
            <a:ext cx="1714689" cy="760656"/>
          </a:xfrm>
          <a:prstGeom prst="rect">
            <a:avLst/>
          </a:prstGeom>
          <a:noFill/>
          <a:ln>
            <a:noFill/>
          </a:ln>
        </p:spPr>
        <p:style>
          <a:lnRef idx="0">
            <a:scrgbClr r="0" g="0" b="0"/>
          </a:lnRef>
          <a:fillRef idx="0">
            <a:scrgbClr r="0" g="0" b="0"/>
          </a:fillRef>
          <a:effectRef idx="0">
            <a:scrgbClr r="0" g="0" b="0"/>
          </a:effectRef>
          <a:fontRef idx="minor"/>
        </p:style>
        <p:txBody>
          <a:bodyPr wrap="square" lIns="67500" tIns="33750" rIns="67500" bIns="33750" anchor="t">
            <a:spAutoFit/>
          </a:bodyPr>
          <a:lstStyle/>
          <a:p>
            <a:r>
              <a:rPr lang="en-GB" sz="1500" spc="-1">
                <a:latin typeface="Calibri"/>
              </a:rPr>
              <a:t>The risk is assessed at national scale for each asset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CustomShape 1"/>
          <p:cNvSpPr/>
          <p:nvPr/>
        </p:nvSpPr>
        <p:spPr>
          <a:xfrm rot="16200000">
            <a:off x="4631911" y="3337780"/>
            <a:ext cx="948240" cy="391325"/>
          </a:xfrm>
          <a:prstGeom prst="rect">
            <a:avLst/>
          </a:prstGeom>
          <a:noFill/>
          <a:ln w="19080">
            <a:solidFill>
              <a:srgbClr val="FF0000"/>
            </a:solidFill>
            <a:round/>
          </a:ln>
        </p:spPr>
        <p:style>
          <a:lnRef idx="0">
            <a:scrgbClr r="0" g="0" b="0"/>
          </a:lnRef>
          <a:fillRef idx="0">
            <a:scrgbClr r="0" g="0" b="0"/>
          </a:fillRef>
          <a:effectRef idx="0">
            <a:scrgbClr r="0" g="0" b="0"/>
          </a:effectRef>
          <a:fontRef idx="minor"/>
        </p:style>
        <p:txBody>
          <a:bodyPr lIns="67500" tIns="33750" rIns="67500" bIns="33750">
            <a:spAutoFit/>
          </a:bodyPr>
          <a:lstStyle/>
          <a:p>
            <a:pPr algn="ctr">
              <a:lnSpc>
                <a:spcPct val="100000"/>
              </a:lnSpc>
            </a:pPr>
            <a:r>
              <a:rPr lang="en-GB" sz="1050" spc="-1">
                <a:latin typeface="Arial"/>
                <a:ea typeface="Arial"/>
              </a:rPr>
              <a:t> wildfire hazard</a:t>
            </a:r>
            <a:endParaRPr lang="en-US" sz="1050" spc="-1">
              <a:latin typeface="Arial"/>
            </a:endParaRPr>
          </a:p>
        </p:txBody>
      </p:sp>
      <p:sp>
        <p:nvSpPr>
          <p:cNvPr id="141" name="CustomShape 2"/>
          <p:cNvSpPr/>
          <p:nvPr/>
        </p:nvSpPr>
        <p:spPr>
          <a:xfrm>
            <a:off x="7415855" y="1185116"/>
            <a:ext cx="869130" cy="552907"/>
          </a:xfrm>
          <a:prstGeom prst="rect">
            <a:avLst/>
          </a:prstGeom>
          <a:ln/>
        </p:spPr>
        <p:style>
          <a:lnRef idx="2">
            <a:schemeClr val="accent4"/>
          </a:lnRef>
          <a:fillRef idx="1">
            <a:schemeClr val="lt1"/>
          </a:fillRef>
          <a:effectRef idx="0">
            <a:schemeClr val="accent4"/>
          </a:effectRef>
          <a:fontRef idx="minor">
            <a:schemeClr val="dk1"/>
          </a:fontRef>
        </p:style>
        <p:txBody>
          <a:bodyPr lIns="67500" tIns="33750" rIns="67500" bIns="33750">
            <a:spAutoFit/>
          </a:bodyPr>
          <a:lstStyle/>
          <a:p>
            <a:pPr algn="ctr">
              <a:lnSpc>
                <a:spcPct val="100000"/>
              </a:lnSpc>
            </a:pPr>
            <a:r>
              <a:rPr lang="en-GB" sz="1050" spc="-1">
                <a:solidFill>
                  <a:srgbClr val="000000"/>
                </a:solidFill>
                <a:latin typeface="Arial"/>
                <a:ea typeface="Arial"/>
              </a:rPr>
              <a:t>Population density classes</a:t>
            </a:r>
            <a:endParaRPr lang="en-US" sz="1050" spc="-1">
              <a:latin typeface="Arial"/>
            </a:endParaRPr>
          </a:p>
        </p:txBody>
      </p:sp>
      <p:sp>
        <p:nvSpPr>
          <p:cNvPr id="144" name="CustomShape 4"/>
          <p:cNvSpPr/>
          <p:nvPr/>
        </p:nvSpPr>
        <p:spPr>
          <a:xfrm>
            <a:off x="4077326" y="1134621"/>
            <a:ext cx="869130" cy="391325"/>
          </a:xfrm>
          <a:prstGeom prst="rect">
            <a:avLst/>
          </a:prstGeom>
          <a:noFill/>
          <a:ln w="19080">
            <a:solidFill>
              <a:srgbClr val="548235"/>
            </a:solidFill>
            <a:round/>
          </a:ln>
        </p:spPr>
        <p:style>
          <a:lnRef idx="0">
            <a:scrgbClr r="0" g="0" b="0"/>
          </a:lnRef>
          <a:fillRef idx="0">
            <a:scrgbClr r="0" g="0" b="0"/>
          </a:fillRef>
          <a:effectRef idx="0">
            <a:scrgbClr r="0" g="0" b="0"/>
          </a:effectRef>
          <a:fontRef idx="minor"/>
        </p:style>
        <p:txBody>
          <a:bodyPr lIns="67500" tIns="33750" rIns="67500" bIns="33750">
            <a:spAutoFit/>
          </a:bodyPr>
          <a:lstStyle/>
          <a:p>
            <a:pPr algn="ctr">
              <a:lnSpc>
                <a:spcPct val="100000"/>
              </a:lnSpc>
            </a:pPr>
            <a:r>
              <a:rPr lang="en-GB" sz="1050" spc="-1">
                <a:latin typeface="Arial"/>
                <a:ea typeface="Arial"/>
              </a:rPr>
              <a:t> Population at risk</a:t>
            </a:r>
            <a:endParaRPr lang="en-US" sz="1050" spc="-1">
              <a:latin typeface="Arial"/>
            </a:endParaRPr>
          </a:p>
        </p:txBody>
      </p:sp>
      <p:sp>
        <p:nvSpPr>
          <p:cNvPr id="146" name="CustomShape 6"/>
          <p:cNvSpPr/>
          <p:nvPr/>
        </p:nvSpPr>
        <p:spPr>
          <a:xfrm rot="12741505">
            <a:off x="4993809" y="1793954"/>
            <a:ext cx="545092" cy="205470"/>
          </a:xfrm>
          <a:custGeom>
            <a:avLst/>
            <a:gdLst/>
            <a:ahLst/>
            <a:cxnLst/>
            <a:rect l="l" t="t" r="r" b="b"/>
            <a:pathLst>
              <a:path w="2796" h="764">
                <a:moveTo>
                  <a:pt x="0" y="190"/>
                </a:moveTo>
                <a:lnTo>
                  <a:pt x="2096" y="190"/>
                </a:lnTo>
                <a:lnTo>
                  <a:pt x="2096" y="0"/>
                </a:lnTo>
                <a:lnTo>
                  <a:pt x="2795" y="381"/>
                </a:lnTo>
                <a:lnTo>
                  <a:pt x="2096" y="763"/>
                </a:lnTo>
                <a:lnTo>
                  <a:pt x="2096" y="572"/>
                </a:lnTo>
                <a:lnTo>
                  <a:pt x="0" y="572"/>
                </a:lnTo>
                <a:lnTo>
                  <a:pt x="0" y="19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2" name="CustomShape 6">
            <a:extLst>
              <a:ext uri="{FF2B5EF4-FFF2-40B4-BE49-F238E27FC236}">
                <a16:creationId xmlns:a16="http://schemas.microsoft.com/office/drawing/2014/main" id="{CE4E7B43-D173-6DF5-F1FA-4616770F5DDA}"/>
              </a:ext>
            </a:extLst>
          </p:cNvPr>
          <p:cNvSpPr/>
          <p:nvPr/>
        </p:nvSpPr>
        <p:spPr>
          <a:xfrm>
            <a:off x="244114" y="3480803"/>
            <a:ext cx="3360290" cy="957120"/>
          </a:xfrm>
          <a:prstGeom prst="rect">
            <a:avLst/>
          </a:prstGeom>
          <a:noFill/>
          <a:ln>
            <a:noFill/>
          </a:ln>
        </p:spPr>
        <p:style>
          <a:lnRef idx="0">
            <a:scrgbClr r="0" g="0" b="0"/>
          </a:lnRef>
          <a:fillRef idx="0">
            <a:scrgbClr r="0" g="0" b="0"/>
          </a:fillRef>
          <a:effectRef idx="0">
            <a:scrgbClr r="0" g="0" b="0"/>
          </a:effectRef>
          <a:fontRef idx="minor"/>
        </p:style>
        <p:txBody>
          <a:bodyPr wrap="square" lIns="67500" tIns="33750" rIns="67500" bIns="33750">
            <a:spAutoFit/>
          </a:bodyPr>
          <a:lstStyle/>
          <a:p>
            <a:pPr>
              <a:lnSpc>
                <a:spcPct val="90000"/>
              </a:lnSpc>
              <a:spcAft>
                <a:spcPts val="450"/>
              </a:spcAft>
            </a:pPr>
            <a:r>
              <a:rPr lang="en-US" b="1" spc="-1" dirty="0">
                <a:latin typeface="Calibri"/>
                <a:ea typeface="Calibri"/>
              </a:rPr>
              <a:t>Population at risk </a:t>
            </a:r>
            <a:r>
              <a:rPr lang="en-US" spc="-1" dirty="0">
                <a:latin typeface="Calibri"/>
                <a:ea typeface="Calibri"/>
              </a:rPr>
              <a:t>is evaluated through a </a:t>
            </a:r>
            <a:r>
              <a:rPr lang="en-US" sz="1500" spc="-1" dirty="0">
                <a:latin typeface="Calibri"/>
                <a:ea typeface="Calibri"/>
              </a:rPr>
              <a:t>contingency</a:t>
            </a:r>
            <a:r>
              <a:rPr lang="en-US" spc="-1" dirty="0">
                <a:latin typeface="Calibri"/>
                <a:ea typeface="Calibri"/>
              </a:rPr>
              <a:t> matrix between the </a:t>
            </a:r>
            <a:r>
              <a:rPr lang="en-US" b="1" spc="-1" dirty="0">
                <a:latin typeface="Calibri"/>
                <a:ea typeface="Calibri"/>
              </a:rPr>
              <a:t>wildfire hazard </a:t>
            </a:r>
            <a:r>
              <a:rPr lang="en-US" spc="-1" dirty="0">
                <a:latin typeface="Calibri"/>
                <a:ea typeface="Calibri"/>
              </a:rPr>
              <a:t>and the </a:t>
            </a:r>
            <a:r>
              <a:rPr lang="en-US" b="1" spc="-1" dirty="0">
                <a:latin typeface="Calibri"/>
                <a:ea typeface="Calibri"/>
              </a:rPr>
              <a:t>population density</a:t>
            </a:r>
          </a:p>
          <a:p>
            <a:pPr>
              <a:lnSpc>
                <a:spcPct val="100000"/>
              </a:lnSpc>
            </a:pPr>
            <a:endParaRPr lang="en-US" spc="-1" dirty="0">
              <a:latin typeface="Arial"/>
            </a:endParaRPr>
          </a:p>
        </p:txBody>
      </p:sp>
      <p:sp>
        <p:nvSpPr>
          <p:cNvPr id="3" name="Right Brace 2">
            <a:extLst>
              <a:ext uri="{FF2B5EF4-FFF2-40B4-BE49-F238E27FC236}">
                <a16:creationId xmlns:a16="http://schemas.microsoft.com/office/drawing/2014/main" id="{CADC6229-A520-6083-A115-019411C5E5F3}"/>
              </a:ext>
            </a:extLst>
          </p:cNvPr>
          <p:cNvSpPr/>
          <p:nvPr/>
        </p:nvSpPr>
        <p:spPr>
          <a:xfrm rot="16200000">
            <a:off x="7697789" y="1015435"/>
            <a:ext cx="305262" cy="2067771"/>
          </a:xfrm>
          <a:prstGeom prst="rightBrace">
            <a:avLst>
              <a:gd name="adj1" fmla="val 8333"/>
              <a:gd name="adj2" fmla="val 50000"/>
            </a:avLst>
          </a:prstGeom>
          <a:ln w="19050"/>
        </p:spPr>
        <p:style>
          <a:lnRef idx="1">
            <a:schemeClr val="accent4"/>
          </a:lnRef>
          <a:fillRef idx="0">
            <a:schemeClr val="accent4"/>
          </a:fillRef>
          <a:effectRef idx="0">
            <a:schemeClr val="accent4"/>
          </a:effectRef>
          <a:fontRef idx="minor">
            <a:schemeClr val="tx1"/>
          </a:fontRef>
        </p:style>
        <p:txBody>
          <a:bodyPr rtlCol="0" anchor="ctr"/>
          <a:lstStyle/>
          <a:p>
            <a:pPr algn="ctr"/>
            <a:endParaRPr lang="en-US" sz="1050"/>
          </a:p>
        </p:txBody>
      </p:sp>
      <p:sp>
        <p:nvSpPr>
          <p:cNvPr id="4" name="Right Brace 3">
            <a:extLst>
              <a:ext uri="{FF2B5EF4-FFF2-40B4-BE49-F238E27FC236}">
                <a16:creationId xmlns:a16="http://schemas.microsoft.com/office/drawing/2014/main" id="{DBBD8B21-7418-77A3-9A3F-9F3C3C9F6377}"/>
              </a:ext>
            </a:extLst>
          </p:cNvPr>
          <p:cNvSpPr/>
          <p:nvPr/>
        </p:nvSpPr>
        <p:spPr>
          <a:xfrm rot="10800000">
            <a:off x="5483986" y="2557894"/>
            <a:ext cx="305262" cy="1951094"/>
          </a:xfrm>
          <a:prstGeom prst="rightBrace">
            <a:avLst>
              <a:gd name="adj1" fmla="val 8333"/>
              <a:gd name="adj2" fmla="val 500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50"/>
          </a:p>
        </p:txBody>
      </p:sp>
      <p:graphicFrame>
        <p:nvGraphicFramePr>
          <p:cNvPr id="7" name="Table 6">
            <a:extLst>
              <a:ext uri="{FF2B5EF4-FFF2-40B4-BE49-F238E27FC236}">
                <a16:creationId xmlns:a16="http://schemas.microsoft.com/office/drawing/2014/main" id="{3DDC841A-75D4-6642-0CAD-249197924929}"/>
              </a:ext>
            </a:extLst>
          </p:cNvPr>
          <p:cNvGraphicFramePr>
            <a:graphicFrameLocks noGrp="1"/>
          </p:cNvGraphicFramePr>
          <p:nvPr/>
        </p:nvGraphicFramePr>
        <p:xfrm>
          <a:off x="5789249" y="2212837"/>
          <a:ext cx="3096568" cy="2296154"/>
        </p:xfrm>
        <a:graphic>
          <a:graphicData uri="http://schemas.openxmlformats.org/drawingml/2006/table">
            <a:tbl>
              <a:tblPr/>
              <a:tblGrid>
                <a:gridCol w="1001372">
                  <a:extLst>
                    <a:ext uri="{9D8B030D-6E8A-4147-A177-3AD203B41FA5}">
                      <a16:colId xmlns:a16="http://schemas.microsoft.com/office/drawing/2014/main" val="4246626204"/>
                    </a:ext>
                  </a:extLst>
                </a:gridCol>
                <a:gridCol w="523799">
                  <a:extLst>
                    <a:ext uri="{9D8B030D-6E8A-4147-A177-3AD203B41FA5}">
                      <a16:colId xmlns:a16="http://schemas.microsoft.com/office/drawing/2014/main" val="3577479352"/>
                    </a:ext>
                  </a:extLst>
                </a:gridCol>
                <a:gridCol w="523799">
                  <a:extLst>
                    <a:ext uri="{9D8B030D-6E8A-4147-A177-3AD203B41FA5}">
                      <a16:colId xmlns:a16="http://schemas.microsoft.com/office/drawing/2014/main" val="2538971448"/>
                    </a:ext>
                  </a:extLst>
                </a:gridCol>
                <a:gridCol w="523799">
                  <a:extLst>
                    <a:ext uri="{9D8B030D-6E8A-4147-A177-3AD203B41FA5}">
                      <a16:colId xmlns:a16="http://schemas.microsoft.com/office/drawing/2014/main" val="863268955"/>
                    </a:ext>
                  </a:extLst>
                </a:gridCol>
                <a:gridCol w="523799">
                  <a:extLst>
                    <a:ext uri="{9D8B030D-6E8A-4147-A177-3AD203B41FA5}">
                      <a16:colId xmlns:a16="http://schemas.microsoft.com/office/drawing/2014/main" val="1375929618"/>
                    </a:ext>
                  </a:extLst>
                </a:gridCol>
              </a:tblGrid>
              <a:tr h="328022">
                <a:tc>
                  <a:txBody>
                    <a:bodyPr/>
                    <a:lstStyle/>
                    <a:p>
                      <a:pPr algn="ctr" fontAlgn="ctr">
                        <a:spcBef>
                          <a:spcPts val="0"/>
                        </a:spcBef>
                        <a:spcAft>
                          <a:spcPts val="0"/>
                        </a:spcAft>
                      </a:pPr>
                      <a:r>
                        <a:rPr lang="en-US" sz="1500" b="0" i="0" u="none" strike="noStrike">
                          <a:solidFill>
                            <a:srgbClr val="000000"/>
                          </a:solidFill>
                          <a:effectLst/>
                          <a:latin typeface="Calibri" panose="020F0502020204030204" pitchFamily="34" charset="0"/>
                        </a:rPr>
                        <a:t>I / POP</a:t>
                      </a:r>
                      <a:endParaRPr lang="en-US" sz="2700" b="0" i="0" u="none" strike="noStrike">
                        <a:effectLst/>
                        <a:latin typeface="Arial" panose="020B0604020202020204" pitchFamily="34" charset="0"/>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1500" b="0" i="0" u="none" strike="noStrike">
                          <a:solidFill>
                            <a:srgbClr val="000000"/>
                          </a:solidFill>
                          <a:effectLst/>
                          <a:latin typeface="Calibri"/>
                        </a:rPr>
                        <a:t>1</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1500" b="0" i="0" u="none" strike="noStrike">
                          <a:solidFill>
                            <a:srgbClr val="000000"/>
                          </a:solidFill>
                          <a:effectLst/>
                          <a:latin typeface="Calibri"/>
                        </a:rPr>
                        <a:t>2</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1500" b="0" i="0" u="none" strike="noStrike">
                          <a:solidFill>
                            <a:srgbClr val="000000"/>
                          </a:solidFill>
                          <a:effectLst/>
                          <a:latin typeface="Calibri"/>
                        </a:rPr>
                        <a:t>3</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spcBef>
                          <a:spcPts val="0"/>
                        </a:spcBef>
                        <a:spcAft>
                          <a:spcPts val="0"/>
                        </a:spcAft>
                      </a:pPr>
                      <a:r>
                        <a:rPr lang="en-US" sz="1500" b="0" i="0" u="none" strike="noStrike">
                          <a:solidFill>
                            <a:srgbClr val="000000"/>
                          </a:solidFill>
                          <a:effectLst/>
                          <a:latin typeface="Calibri"/>
                        </a:rPr>
                        <a:t>4</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682"/>
                  </a:ext>
                </a:extLst>
              </a:tr>
              <a:tr h="328022">
                <a:tc>
                  <a:txBody>
                    <a:bodyPr/>
                    <a:lstStyle/>
                    <a:p>
                      <a:pPr algn="ctr" fontAlgn="ctr">
                        <a:spcBef>
                          <a:spcPts val="0"/>
                        </a:spcBef>
                        <a:spcAft>
                          <a:spcPts val="0"/>
                        </a:spcAft>
                      </a:pPr>
                      <a:r>
                        <a:rPr lang="en-US" sz="1500" b="0" i="0" u="none" strike="noStrike">
                          <a:solidFill>
                            <a:srgbClr val="000000"/>
                          </a:solidFill>
                          <a:effectLst/>
                          <a:latin typeface="Calibri" panose="020F0502020204030204" pitchFamily="34" charset="0"/>
                        </a:rPr>
                        <a:t>1</a:t>
                      </a:r>
                      <a:endParaRPr lang="en-US" sz="2700" b="0" i="0" u="none" strike="noStrike">
                        <a:effectLst/>
                        <a:latin typeface="Arial" panose="020B0604020202020204" pitchFamily="34" charset="0"/>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307588421"/>
                  </a:ext>
                </a:extLst>
              </a:tr>
              <a:tr h="328022">
                <a:tc>
                  <a:txBody>
                    <a:bodyPr/>
                    <a:lstStyle/>
                    <a:p>
                      <a:pPr algn="ctr" fontAlgn="ctr">
                        <a:spcBef>
                          <a:spcPts val="0"/>
                        </a:spcBef>
                        <a:spcAft>
                          <a:spcPts val="0"/>
                        </a:spcAft>
                      </a:pPr>
                      <a:r>
                        <a:rPr lang="en-US" sz="1500" b="0" i="0" u="none" strike="noStrike">
                          <a:solidFill>
                            <a:srgbClr val="000000"/>
                          </a:solidFill>
                          <a:effectLst/>
                          <a:latin typeface="Calibri" panose="020F0502020204030204" pitchFamily="34" charset="0"/>
                        </a:rPr>
                        <a:t>2</a:t>
                      </a:r>
                      <a:endParaRPr lang="en-US" sz="2700" b="0" i="0" u="none" strike="noStrike">
                        <a:effectLst/>
                        <a:latin typeface="Arial" panose="020B0604020202020204" pitchFamily="34" charset="0"/>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2</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lvl="0">
                        <a:buNone/>
                      </a:pPr>
                      <a:r>
                        <a:rPr lang="en-US" sz="1100">
                          <a:effectLst/>
                        </a:rPr>
                        <a:t>2</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2516820871"/>
                  </a:ext>
                </a:extLst>
              </a:tr>
              <a:tr h="328022">
                <a:tc>
                  <a:txBody>
                    <a:bodyPr/>
                    <a:lstStyle/>
                    <a:p>
                      <a:pPr algn="ctr" fontAlgn="ctr">
                        <a:spcBef>
                          <a:spcPts val="0"/>
                        </a:spcBef>
                        <a:spcAft>
                          <a:spcPts val="0"/>
                        </a:spcAft>
                      </a:pPr>
                      <a:r>
                        <a:rPr lang="en-US" sz="1500" b="0" i="0" u="none" strike="noStrike">
                          <a:solidFill>
                            <a:srgbClr val="000000"/>
                          </a:solidFill>
                          <a:effectLst/>
                          <a:latin typeface="Calibri"/>
                        </a:rPr>
                        <a:t>3</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1</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lvl="0">
                        <a:buNone/>
                      </a:pPr>
                      <a:r>
                        <a:rPr lang="en-US" sz="1100">
                          <a:effectLst/>
                        </a:rPr>
                        <a:t>2</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lvl="0">
                        <a:buNone/>
                      </a:pPr>
                      <a:r>
                        <a:rPr lang="en-US" sz="1100">
                          <a:effectLst/>
                        </a:rPr>
                        <a:t>3</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lvl="0">
                        <a:buNone/>
                      </a:pPr>
                      <a:r>
                        <a:rPr lang="en-US" sz="1100">
                          <a:effectLst/>
                        </a:rPr>
                        <a:t>3</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1249467199"/>
                  </a:ext>
                </a:extLst>
              </a:tr>
              <a:tr h="328022">
                <a:tc>
                  <a:txBody>
                    <a:bodyPr/>
                    <a:lstStyle/>
                    <a:p>
                      <a:pPr algn="ctr" fontAlgn="ctr">
                        <a:spcBef>
                          <a:spcPts val="0"/>
                        </a:spcBef>
                        <a:spcAft>
                          <a:spcPts val="0"/>
                        </a:spcAft>
                      </a:pPr>
                      <a:r>
                        <a:rPr lang="en-US" sz="1500" b="0" i="0" u="none" strike="noStrike">
                          <a:solidFill>
                            <a:srgbClr val="000000"/>
                          </a:solidFill>
                          <a:effectLst/>
                          <a:latin typeface="Calibri"/>
                        </a:rPr>
                        <a:t>4</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2</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a:txBody>
                    <a:bodyPr/>
                    <a:lstStyle/>
                    <a:p>
                      <a:pPr lvl="0">
                        <a:buNone/>
                      </a:pPr>
                      <a:r>
                        <a:rPr lang="en-US" sz="1100">
                          <a:effectLst/>
                        </a:rPr>
                        <a:t>3</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lvl="0">
                        <a:buNone/>
                      </a:pPr>
                      <a:r>
                        <a:rPr lang="en-US" sz="1100">
                          <a:effectLst/>
                        </a:rPr>
                        <a:t>3</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164513799"/>
                  </a:ext>
                </a:extLst>
              </a:tr>
              <a:tr h="328022">
                <a:tc>
                  <a:txBody>
                    <a:bodyPr/>
                    <a:lstStyle/>
                    <a:p>
                      <a:pPr algn="ctr" fontAlgn="ctr">
                        <a:spcBef>
                          <a:spcPts val="0"/>
                        </a:spcBef>
                        <a:spcAft>
                          <a:spcPts val="0"/>
                        </a:spcAft>
                      </a:pPr>
                      <a:r>
                        <a:rPr lang="en-US" sz="1500" b="0" i="0" u="none" strike="noStrike">
                          <a:solidFill>
                            <a:srgbClr val="000000"/>
                          </a:solidFill>
                          <a:effectLst/>
                          <a:latin typeface="Calibri"/>
                        </a:rPr>
                        <a:t>5</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3</a:t>
                      </a: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lvl="0">
                        <a:buNone/>
                      </a:pPr>
                      <a:r>
                        <a:rPr lang="it-IT"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73114691"/>
                  </a:ext>
                </a:extLst>
              </a:tr>
              <a:tr h="328022">
                <a:tc>
                  <a:txBody>
                    <a:bodyPr/>
                    <a:lstStyle/>
                    <a:p>
                      <a:pPr algn="ctr" fontAlgn="ctr">
                        <a:spcBef>
                          <a:spcPts val="0"/>
                        </a:spcBef>
                        <a:spcAft>
                          <a:spcPts val="0"/>
                        </a:spcAft>
                      </a:pPr>
                      <a:r>
                        <a:rPr lang="en-US" sz="1500" b="0" i="0" u="none" strike="noStrike">
                          <a:solidFill>
                            <a:srgbClr val="000000"/>
                          </a:solidFill>
                          <a:effectLst/>
                          <a:latin typeface="Calibri"/>
                        </a:rPr>
                        <a:t>6</a:t>
                      </a:r>
                      <a:endParaRPr lang="en-US" sz="2700" b="0" i="0" u="none" strike="noStrike">
                        <a:effectLst/>
                        <a:latin typeface="Calibri"/>
                      </a:endParaRPr>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lvl="0">
                        <a:buNone/>
                      </a:pPr>
                      <a:r>
                        <a:rPr lang="en-US" sz="1100">
                          <a:effectLst/>
                        </a:rPr>
                        <a:t>4</a:t>
                      </a:r>
                      <a:endParaRPr lang="en-US" sz="1100"/>
                    </a:p>
                  </a:txBody>
                  <a:tcPr marL="13427" marR="13427" marT="1342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292572997"/>
                  </a:ext>
                </a:extLst>
              </a:tr>
            </a:tbl>
          </a:graphicData>
        </a:graphic>
      </p:graphicFrame>
      <p:pic>
        <p:nvPicPr>
          <p:cNvPr id="8" name="Picture 7" descr="Map&#10;&#10;Description automatically generated">
            <a:extLst>
              <a:ext uri="{FF2B5EF4-FFF2-40B4-BE49-F238E27FC236}">
                <a16:creationId xmlns:a16="http://schemas.microsoft.com/office/drawing/2014/main" id="{9814B929-23B2-6A21-3B53-C5ED10C6295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11836" y="446423"/>
            <a:ext cx="3873854" cy="2748159"/>
          </a:xfrm>
          <a:prstGeom prst="rect">
            <a:avLst/>
          </a:prstGeom>
        </p:spPr>
      </p:pic>
      <p:sp>
        <p:nvSpPr>
          <p:cNvPr id="9" name="CustomShape 1">
            <a:extLst>
              <a:ext uri="{FF2B5EF4-FFF2-40B4-BE49-F238E27FC236}">
                <a16:creationId xmlns:a16="http://schemas.microsoft.com/office/drawing/2014/main" id="{8CF4DC27-464F-815A-1E59-BDE948750811}"/>
              </a:ext>
            </a:extLst>
          </p:cNvPr>
          <p:cNvSpPr/>
          <p:nvPr/>
        </p:nvSpPr>
        <p:spPr>
          <a:xfrm>
            <a:off x="78466" y="0"/>
            <a:ext cx="4347540" cy="358020"/>
          </a:xfrm>
          <a:prstGeom prst="rect">
            <a:avLst/>
          </a:prstGeom>
          <a:noFill/>
          <a:ln>
            <a:noFill/>
          </a:ln>
        </p:spPr>
        <p:style>
          <a:lnRef idx="0">
            <a:scrgbClr r="0" g="0" b="0"/>
          </a:lnRef>
          <a:fillRef idx="0">
            <a:scrgbClr r="0" g="0" b="0"/>
          </a:fillRef>
          <a:effectRef idx="0">
            <a:scrgbClr r="0" g="0" b="0"/>
          </a:effectRef>
          <a:fontRef idx="minor"/>
        </p:style>
        <p:txBody>
          <a:bodyPr lIns="67500" tIns="33750" rIns="67500" bIns="33750" anchor="ctr">
            <a:noAutofit/>
          </a:bodyPr>
          <a:lstStyle/>
          <a:p>
            <a:pPr>
              <a:lnSpc>
                <a:spcPct val="90000"/>
              </a:lnSpc>
            </a:pPr>
            <a:r>
              <a:rPr lang="en-GB" sz="2400" spc="-1">
                <a:latin typeface="Calibri"/>
                <a:ea typeface="Calibri"/>
              </a:rPr>
              <a:t>Population at  Risk </a:t>
            </a:r>
            <a:endParaRPr lang="en-US" sz="2400" spc="-1">
              <a:latin typeface="Arial"/>
            </a:endParaRPr>
          </a:p>
        </p:txBody>
      </p:sp>
      <p:pic>
        <p:nvPicPr>
          <p:cNvPr id="10" name="Picture 9">
            <a:extLst>
              <a:ext uri="{FF2B5EF4-FFF2-40B4-BE49-F238E27FC236}">
                <a16:creationId xmlns:a16="http://schemas.microsoft.com/office/drawing/2014/main" id="{DC7C9B10-1C7B-0FDF-6B01-DBDCF2E20FDF}"/>
              </a:ext>
            </a:extLst>
          </p:cNvPr>
          <p:cNvPicPr>
            <a:picLocks noChangeAspect="1"/>
          </p:cNvPicPr>
          <p:nvPr/>
        </p:nvPicPr>
        <p:blipFill>
          <a:blip r:embed="rId3"/>
          <a:stretch>
            <a:fillRect/>
          </a:stretch>
        </p:blipFill>
        <p:spPr>
          <a:xfrm>
            <a:off x="3337729" y="2716523"/>
            <a:ext cx="644575" cy="478060"/>
          </a:xfrm>
          <a:prstGeom prst="rect">
            <a:avLst/>
          </a:prstGeom>
        </p:spPr>
      </p:pic>
      <p:graphicFrame>
        <p:nvGraphicFramePr>
          <p:cNvPr id="12" name="Table 5">
            <a:extLst>
              <a:ext uri="{FF2B5EF4-FFF2-40B4-BE49-F238E27FC236}">
                <a16:creationId xmlns:a16="http://schemas.microsoft.com/office/drawing/2014/main" id="{FDD01402-CFB7-A03C-B57B-4FCFBC0C2E6C}"/>
              </a:ext>
            </a:extLst>
          </p:cNvPr>
          <p:cNvGraphicFramePr/>
          <p:nvPr>
            <p:extLst>
              <p:ext uri="{D42A27DB-BD31-4B8C-83A1-F6EECF244321}">
                <p14:modId xmlns:p14="http://schemas.microsoft.com/office/powerpoint/2010/main" val="4216040625"/>
              </p:ext>
            </p:extLst>
          </p:nvPr>
        </p:nvGraphicFramePr>
        <p:xfrm>
          <a:off x="5421461" y="224039"/>
          <a:ext cx="1721520" cy="1196340"/>
        </p:xfrm>
        <a:graphic>
          <a:graphicData uri="http://schemas.openxmlformats.org/drawingml/2006/table">
            <a:tbl>
              <a:tblPr>
                <a:tableStyleId>{775DCB02-9BB8-47FD-8907-85C794F793BA}</a:tableStyleId>
              </a:tblPr>
              <a:tblGrid>
                <a:gridCol w="1174230">
                  <a:extLst>
                    <a:ext uri="{9D8B030D-6E8A-4147-A177-3AD203B41FA5}">
                      <a16:colId xmlns:a16="http://schemas.microsoft.com/office/drawing/2014/main" val="20000"/>
                    </a:ext>
                  </a:extLst>
                </a:gridCol>
                <a:gridCol w="547290">
                  <a:extLst>
                    <a:ext uri="{9D8B030D-6E8A-4147-A177-3AD203B41FA5}">
                      <a16:colId xmlns:a16="http://schemas.microsoft.com/office/drawing/2014/main" val="20001"/>
                    </a:ext>
                  </a:extLst>
                </a:gridCol>
              </a:tblGrid>
              <a:tr h="297270">
                <a:tc>
                  <a:txBody>
                    <a:bodyPr/>
                    <a:lstStyle/>
                    <a:p>
                      <a:pPr algn="ctr">
                        <a:lnSpc>
                          <a:spcPct val="100000"/>
                        </a:lnSpc>
                      </a:pPr>
                      <a:r>
                        <a:rPr lang="en-GB" sz="800" b="1" strike="noStrike" spc="-1">
                          <a:solidFill>
                            <a:srgbClr val="000000"/>
                          </a:solidFill>
                        </a:rPr>
                        <a:t>Population density </a:t>
                      </a:r>
                      <a:r>
                        <a:rPr lang="en-US" sz="800" b="1" strike="noStrike" spc="-1">
                          <a:solidFill>
                            <a:srgbClr val="000000"/>
                          </a:solidFill>
                        </a:rPr>
                        <a:t>class</a:t>
                      </a:r>
                      <a:endParaRPr lang="en-US" sz="800" b="0" strike="noStrike" spc="-1">
                        <a:latin typeface="Arial"/>
                      </a:endParaRPr>
                    </a:p>
                  </a:txBody>
                  <a:tcPr marL="5670" marR="5670" marT="34290" marB="34290"/>
                </a:tc>
                <a:tc>
                  <a:txBody>
                    <a:bodyPr/>
                    <a:lstStyle/>
                    <a:p>
                      <a:pPr algn="ctr">
                        <a:lnSpc>
                          <a:spcPct val="100000"/>
                        </a:lnSpc>
                      </a:pPr>
                      <a:r>
                        <a:rPr lang="en-US" sz="800" b="1" strike="noStrike" spc="-1">
                          <a:solidFill>
                            <a:srgbClr val="000000"/>
                          </a:solidFill>
                        </a:rPr>
                        <a:t>POP (num/km2)</a:t>
                      </a:r>
                      <a:endParaRPr lang="en-US" sz="800" b="0" strike="noStrike" spc="-1">
                        <a:latin typeface="Arial"/>
                      </a:endParaRPr>
                    </a:p>
                  </a:txBody>
                  <a:tcPr marL="5670" marR="5670" marT="34290" marB="34290"/>
                </a:tc>
                <a:extLst>
                  <a:ext uri="{0D108BD9-81ED-4DB2-BD59-A6C34878D82A}">
                    <a16:rowId xmlns:a16="http://schemas.microsoft.com/office/drawing/2014/main" val="10000"/>
                  </a:ext>
                </a:extLst>
              </a:tr>
              <a:tr h="183060">
                <a:tc>
                  <a:txBody>
                    <a:bodyPr/>
                    <a:lstStyle/>
                    <a:p>
                      <a:pPr algn="ctr">
                        <a:lnSpc>
                          <a:spcPct val="100000"/>
                        </a:lnSpc>
                      </a:pPr>
                      <a:r>
                        <a:rPr lang="en-US" sz="800" b="0" strike="noStrike" spc="-1">
                          <a:solidFill>
                            <a:srgbClr val="000000"/>
                          </a:solidFill>
                        </a:rPr>
                        <a:t>1 </a:t>
                      </a:r>
                      <a:endParaRPr lang="en-US" sz="800" b="0" strike="noStrike" spc="-1">
                        <a:latin typeface="Arial"/>
                      </a:endParaRPr>
                    </a:p>
                  </a:txBody>
                  <a:tcPr marL="5670" marR="5670" marT="34290" marB="34290" anchor="ctr"/>
                </a:tc>
                <a:tc>
                  <a:txBody>
                    <a:bodyPr/>
                    <a:lstStyle/>
                    <a:p>
                      <a:pPr algn="ctr">
                        <a:lnSpc>
                          <a:spcPct val="100000"/>
                        </a:lnSpc>
                      </a:pPr>
                      <a:r>
                        <a:rPr lang="en-US" sz="800" b="0" strike="noStrike" spc="-1">
                          <a:solidFill>
                            <a:srgbClr val="000000"/>
                          </a:solidFill>
                        </a:rPr>
                        <a:t>10 - 500</a:t>
                      </a:r>
                      <a:endParaRPr lang="en-US" sz="800" b="0" strike="noStrike" spc="-1">
                        <a:latin typeface="Arial"/>
                      </a:endParaRPr>
                    </a:p>
                  </a:txBody>
                  <a:tcPr marL="5670" marR="5670" marT="34290" marB="34290"/>
                </a:tc>
                <a:extLst>
                  <a:ext uri="{0D108BD9-81ED-4DB2-BD59-A6C34878D82A}">
                    <a16:rowId xmlns:a16="http://schemas.microsoft.com/office/drawing/2014/main" val="10002"/>
                  </a:ext>
                </a:extLst>
              </a:tr>
              <a:tr h="183060">
                <a:tc>
                  <a:txBody>
                    <a:bodyPr/>
                    <a:lstStyle/>
                    <a:p>
                      <a:pPr algn="ctr">
                        <a:lnSpc>
                          <a:spcPct val="100000"/>
                        </a:lnSpc>
                      </a:pPr>
                      <a:r>
                        <a:rPr lang="en-US" sz="800" b="0" strike="noStrike" spc="-1">
                          <a:solidFill>
                            <a:srgbClr val="000000"/>
                          </a:solidFill>
                        </a:rPr>
                        <a:t>2</a:t>
                      </a:r>
                      <a:endParaRPr lang="en-US" sz="800" b="0" strike="noStrike" spc="-1">
                        <a:latin typeface="Arial"/>
                      </a:endParaRPr>
                    </a:p>
                  </a:txBody>
                  <a:tcPr marL="5670" marR="5670" marT="34290" marB="34290" anchor="ctr"/>
                </a:tc>
                <a:tc>
                  <a:txBody>
                    <a:bodyPr/>
                    <a:lstStyle/>
                    <a:p>
                      <a:pPr algn="ctr">
                        <a:lnSpc>
                          <a:spcPct val="100000"/>
                        </a:lnSpc>
                      </a:pPr>
                      <a:r>
                        <a:rPr lang="en-US" sz="800" b="0" strike="noStrike" spc="-1">
                          <a:solidFill>
                            <a:srgbClr val="000000"/>
                          </a:solidFill>
                        </a:rPr>
                        <a:t>500 . 1500</a:t>
                      </a:r>
                      <a:endParaRPr lang="en-US" sz="800" b="0" strike="noStrike" spc="-1">
                        <a:latin typeface="Arial"/>
                      </a:endParaRPr>
                    </a:p>
                  </a:txBody>
                  <a:tcPr marL="5670" marR="5670" marT="34290" marB="34290"/>
                </a:tc>
                <a:extLst>
                  <a:ext uri="{0D108BD9-81ED-4DB2-BD59-A6C34878D82A}">
                    <a16:rowId xmlns:a16="http://schemas.microsoft.com/office/drawing/2014/main" val="10003"/>
                  </a:ext>
                </a:extLst>
              </a:tr>
              <a:tr h="183060">
                <a:tc>
                  <a:txBody>
                    <a:bodyPr/>
                    <a:lstStyle/>
                    <a:p>
                      <a:pPr algn="ctr">
                        <a:lnSpc>
                          <a:spcPct val="100000"/>
                        </a:lnSpc>
                      </a:pPr>
                      <a:r>
                        <a:rPr lang="en-US" sz="800" b="0" strike="noStrike" spc="-1">
                          <a:solidFill>
                            <a:srgbClr val="000000"/>
                          </a:solidFill>
                        </a:rPr>
                        <a:t>3 </a:t>
                      </a:r>
                      <a:endParaRPr lang="en-US" sz="800" b="0" strike="noStrike" spc="-1">
                        <a:latin typeface="Arial"/>
                      </a:endParaRPr>
                    </a:p>
                  </a:txBody>
                  <a:tcPr marL="5670" marR="5670" marT="34290" marB="34290" anchor="ctr"/>
                </a:tc>
                <a:tc>
                  <a:txBody>
                    <a:bodyPr/>
                    <a:lstStyle/>
                    <a:p>
                      <a:pPr algn="ctr">
                        <a:lnSpc>
                          <a:spcPct val="100000"/>
                        </a:lnSpc>
                      </a:pPr>
                      <a:r>
                        <a:rPr lang="en-US" sz="800" b="0" strike="noStrike" spc="-1">
                          <a:solidFill>
                            <a:srgbClr val="000000"/>
                          </a:solidFill>
                        </a:rPr>
                        <a:t>1500 - 3000</a:t>
                      </a:r>
                      <a:endParaRPr lang="en-US" sz="800" b="0" strike="noStrike" spc="-1">
                        <a:latin typeface="Arial"/>
                      </a:endParaRPr>
                    </a:p>
                  </a:txBody>
                  <a:tcPr marL="5670" marR="5670" marT="34290" marB="34290"/>
                </a:tc>
                <a:extLst>
                  <a:ext uri="{0D108BD9-81ED-4DB2-BD59-A6C34878D82A}">
                    <a16:rowId xmlns:a16="http://schemas.microsoft.com/office/drawing/2014/main" val="10004"/>
                  </a:ext>
                </a:extLst>
              </a:tr>
              <a:tr h="183060">
                <a:tc>
                  <a:txBody>
                    <a:bodyPr/>
                    <a:lstStyle/>
                    <a:p>
                      <a:pPr algn="ctr">
                        <a:lnSpc>
                          <a:spcPct val="100000"/>
                        </a:lnSpc>
                      </a:pPr>
                      <a:r>
                        <a:rPr lang="en-GB" sz="800" b="0" strike="noStrike" spc="-1" dirty="0"/>
                        <a:t>4 </a:t>
                      </a:r>
                      <a:endParaRPr lang="en-US" sz="800" b="0" strike="noStrike" spc="-1" dirty="0">
                        <a:latin typeface="Arial"/>
                      </a:endParaRPr>
                    </a:p>
                  </a:txBody>
                  <a:tcPr marL="5670" marR="5670" marT="34290" marB="34290" anchor="ctr"/>
                </a:tc>
                <a:tc>
                  <a:txBody>
                    <a:bodyPr/>
                    <a:lstStyle/>
                    <a:p>
                      <a:pPr algn="ctr">
                        <a:lnSpc>
                          <a:spcPct val="100000"/>
                        </a:lnSpc>
                      </a:pPr>
                      <a:r>
                        <a:rPr lang="en-GB" sz="800" b="0" strike="noStrike" spc="-1" dirty="0"/>
                        <a:t>&gt; 3000</a:t>
                      </a:r>
                      <a:endParaRPr lang="en-US" sz="800" b="0" strike="noStrike" spc="-1" dirty="0">
                        <a:latin typeface="Arial"/>
                      </a:endParaRPr>
                    </a:p>
                  </a:txBody>
                  <a:tcPr marL="5670" marR="5670" marT="34290" marB="34290"/>
                </a:tc>
                <a:extLst>
                  <a:ext uri="{0D108BD9-81ED-4DB2-BD59-A6C34878D82A}">
                    <a16:rowId xmlns:a16="http://schemas.microsoft.com/office/drawing/2014/main" val="3796447356"/>
                  </a:ext>
                </a:extLst>
              </a:tr>
            </a:tbl>
          </a:graphicData>
        </a:graphic>
      </p:graphicFrame>
    </p:spTree>
    <p:extLst>
      <p:ext uri="{BB962C8B-B14F-4D97-AF65-F5344CB8AC3E}">
        <p14:creationId xmlns:p14="http://schemas.microsoft.com/office/powerpoint/2010/main" val="1292054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stomShape 1">
            <a:extLst>
              <a:ext uri="{FF2B5EF4-FFF2-40B4-BE49-F238E27FC236}">
                <a16:creationId xmlns:a16="http://schemas.microsoft.com/office/drawing/2014/main" id="{123BC385-EAE2-303D-8A43-D964C8065629}"/>
              </a:ext>
            </a:extLst>
          </p:cNvPr>
          <p:cNvSpPr>
            <a:spLocks noGrp="1"/>
          </p:cNvSpPr>
          <p:nvPr>
            <p:ph type="title"/>
          </p:nvPr>
        </p:nvSpPr>
        <p:spPr>
          <a:xfrm>
            <a:off x="87501" y="-92210"/>
            <a:ext cx="8227219" cy="858441"/>
          </a:xfrm>
          <a:prstGeom prst="rect">
            <a:avLst/>
          </a:prstGeom>
          <a:noFill/>
          <a:ln>
            <a:noFill/>
          </a:ln>
        </p:spPr>
        <p:style>
          <a:lnRef idx="0">
            <a:scrgbClr r="0" g="0" b="0"/>
          </a:lnRef>
          <a:fillRef idx="0">
            <a:scrgbClr r="0" g="0" b="0"/>
          </a:fillRef>
          <a:effectRef idx="0">
            <a:scrgbClr r="0" g="0" b="0"/>
          </a:effectRef>
          <a:fontRef idx="minor"/>
        </p:style>
        <p:txBody>
          <a:bodyPr spcFirstLastPara="1" vert="horz" wrap="square" lIns="67500" tIns="33750" rIns="67500" bIns="33750" rtlCol="0" anchor="ctr" anchorCtr="0">
            <a:noAutofit/>
          </a:bodyPr>
          <a:lstStyle/>
          <a:p>
            <a:pPr>
              <a:lnSpc>
                <a:spcPct val="90000"/>
              </a:lnSpc>
            </a:pPr>
            <a:r>
              <a:rPr lang="en-GB" sz="2400" spc="-1">
                <a:solidFill>
                  <a:srgbClr val="000000"/>
                </a:solidFill>
                <a:latin typeface="Calibri"/>
                <a:ea typeface="Calibri"/>
              </a:rPr>
              <a:t>Urban interface Risk </a:t>
            </a:r>
            <a:endParaRPr lang="en-US" sz="2400" spc="-1">
              <a:latin typeface="Arial"/>
            </a:endParaRPr>
          </a:p>
        </p:txBody>
      </p:sp>
      <p:pic>
        <p:nvPicPr>
          <p:cNvPr id="6" name="Picture 5" descr="Map&#10;&#10;Description automatically generated">
            <a:extLst>
              <a:ext uri="{FF2B5EF4-FFF2-40B4-BE49-F238E27FC236}">
                <a16:creationId xmlns:a16="http://schemas.microsoft.com/office/drawing/2014/main" id="{CBB30031-5B36-F481-C03E-6C167D5FE166}"/>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79790" y="612875"/>
            <a:ext cx="6649036" cy="3917750"/>
          </a:xfrm>
          <a:prstGeom prst="rect">
            <a:avLst/>
          </a:prstGeom>
        </p:spPr>
      </p:pic>
      <p:sp>
        <p:nvSpPr>
          <p:cNvPr id="7" name="CustomShape 6">
            <a:extLst>
              <a:ext uri="{FF2B5EF4-FFF2-40B4-BE49-F238E27FC236}">
                <a16:creationId xmlns:a16="http://schemas.microsoft.com/office/drawing/2014/main" id="{E3545A84-AC03-3D80-947B-647BF2683FE0}"/>
              </a:ext>
            </a:extLst>
          </p:cNvPr>
          <p:cNvSpPr/>
          <p:nvPr/>
        </p:nvSpPr>
        <p:spPr>
          <a:xfrm>
            <a:off x="7144102" y="766232"/>
            <a:ext cx="1449525" cy="3602973"/>
          </a:xfrm>
          <a:prstGeom prst="rect">
            <a:avLst/>
          </a:prstGeom>
          <a:noFill/>
          <a:ln>
            <a:noFill/>
          </a:ln>
        </p:spPr>
        <p:style>
          <a:lnRef idx="0">
            <a:scrgbClr r="0" g="0" b="0"/>
          </a:lnRef>
          <a:fillRef idx="0">
            <a:scrgbClr r="0" g="0" b="0"/>
          </a:fillRef>
          <a:effectRef idx="0">
            <a:scrgbClr r="0" g="0" b="0"/>
          </a:effectRef>
          <a:fontRef idx="minor"/>
        </p:style>
        <p:txBody>
          <a:bodyPr wrap="square" lIns="67500" tIns="33750" rIns="67500" bIns="33750">
            <a:spAutoFit/>
          </a:bodyPr>
          <a:lstStyle/>
          <a:p>
            <a:pPr>
              <a:lnSpc>
                <a:spcPct val="90000"/>
              </a:lnSpc>
              <a:spcAft>
                <a:spcPts val="450"/>
              </a:spcAft>
            </a:pPr>
            <a:r>
              <a:rPr lang="en-US" sz="1200" b="1" spc="-1" dirty="0">
                <a:latin typeface="Calibri"/>
                <a:ea typeface="Calibri"/>
              </a:rPr>
              <a:t>The urban interface risk </a:t>
            </a:r>
            <a:r>
              <a:rPr lang="en-US" sz="1200" spc="-1" dirty="0">
                <a:latin typeface="Calibri"/>
                <a:ea typeface="Calibri"/>
              </a:rPr>
              <a:t>provides information on the wildland urban interface more prone to the occurrence of high intensity wildfires (high level of hazard). </a:t>
            </a:r>
          </a:p>
          <a:p>
            <a:pPr>
              <a:lnSpc>
                <a:spcPct val="90000"/>
              </a:lnSpc>
              <a:spcAft>
                <a:spcPts val="450"/>
              </a:spcAft>
            </a:pPr>
            <a:endParaRPr lang="en-US" sz="1200" b="1" spc="-1" dirty="0">
              <a:latin typeface="Calibri"/>
              <a:ea typeface="Calibri"/>
            </a:endParaRPr>
          </a:p>
          <a:p>
            <a:pPr>
              <a:lnSpc>
                <a:spcPct val="90000"/>
              </a:lnSpc>
              <a:spcAft>
                <a:spcPts val="450"/>
              </a:spcAft>
            </a:pPr>
            <a:r>
              <a:rPr lang="en-US" sz="1200" spc="-1" dirty="0">
                <a:latin typeface="Calibri"/>
                <a:ea typeface="Calibri"/>
              </a:rPr>
              <a:t>It is evaluated by applying a maximum sliding windows on the wildfire hazard map, then aggregating the result in 4 risk classes</a:t>
            </a:r>
          </a:p>
          <a:p>
            <a:pPr>
              <a:lnSpc>
                <a:spcPct val="100000"/>
              </a:lnSpc>
            </a:pPr>
            <a:endParaRPr lang="en-US" sz="1200" spc="-1" dirty="0">
              <a:latin typeface="Arial"/>
            </a:endParaRPr>
          </a:p>
        </p:txBody>
      </p:sp>
      <p:pic>
        <p:nvPicPr>
          <p:cNvPr id="8" name="Picture 7">
            <a:extLst>
              <a:ext uri="{FF2B5EF4-FFF2-40B4-BE49-F238E27FC236}">
                <a16:creationId xmlns:a16="http://schemas.microsoft.com/office/drawing/2014/main" id="{5AA97B7F-7999-B5C7-76E5-537457E4A976}"/>
              </a:ext>
            </a:extLst>
          </p:cNvPr>
          <p:cNvPicPr>
            <a:picLocks noChangeAspect="1"/>
          </p:cNvPicPr>
          <p:nvPr/>
        </p:nvPicPr>
        <p:blipFill>
          <a:blip r:embed="rId3"/>
          <a:stretch>
            <a:fillRect/>
          </a:stretch>
        </p:blipFill>
        <p:spPr>
          <a:xfrm>
            <a:off x="5878778" y="667739"/>
            <a:ext cx="881468" cy="653756"/>
          </a:xfrm>
          <a:prstGeom prst="rect">
            <a:avLst/>
          </a:prstGeom>
        </p:spPr>
      </p:pic>
    </p:spTree>
    <p:extLst>
      <p:ext uri="{BB962C8B-B14F-4D97-AF65-F5344CB8AC3E}">
        <p14:creationId xmlns:p14="http://schemas.microsoft.com/office/powerpoint/2010/main" val="1043612564"/>
      </p:ext>
    </p:extLst>
  </p:cSld>
  <p:clrMapOvr>
    <a:masterClrMapping/>
  </p:clrMapOvr>
</p:sld>
</file>

<file path=ppt/theme/theme1.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71E3B6AA028A44680A4D7AF9F536941" ma:contentTypeVersion="13" ma:contentTypeDescription="Creare un nuovo documento." ma:contentTypeScope="" ma:versionID="73af7d1719c812b418716217ef6dafef">
  <xsd:schema xmlns:xsd="http://www.w3.org/2001/XMLSchema" xmlns:xs="http://www.w3.org/2001/XMLSchema" xmlns:p="http://schemas.microsoft.com/office/2006/metadata/properties" xmlns:ns2="7a3f6113-539f-4060-a029-24396f465f92" xmlns:ns3="ba59f325-b8f1-4d26-985e-96f79e32bb9e" targetNamespace="http://schemas.microsoft.com/office/2006/metadata/properties" ma:root="true" ma:fieldsID="066d226bca3e45a77980396a043fbfd5" ns2:_="" ns3:_="">
    <xsd:import namespace="7a3f6113-539f-4060-a029-24396f465f92"/>
    <xsd:import namespace="ba59f325-b8f1-4d26-985e-96f79e32bb9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3f6113-539f-4060-a029-24396f465f9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Tag immagine" ma:readOnly="false" ma:fieldId="{5cf76f15-5ced-4ddc-b409-7134ff3c332f}" ma:taxonomyMulti="true" ma:sspId="d327cc8c-0af7-43f1-af81-b340761e30e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a59f325-b8f1-4d26-985e-96f79e32bb9e"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d136b24d-7ef7-4cc6-b598-758a027a0635}" ma:internalName="TaxCatchAll" ma:showField="CatchAllData" ma:web="ba59f325-b8f1-4d26-985e-96f79e32bb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a3f6113-539f-4060-a029-24396f465f92">
      <Terms xmlns="http://schemas.microsoft.com/office/infopath/2007/PartnerControls"/>
    </lcf76f155ced4ddcb4097134ff3c332f>
    <TaxCatchAll xmlns="ba59f325-b8f1-4d26-985e-96f79e32bb9e" xsi:nil="true"/>
  </documentManagement>
</p:properties>
</file>

<file path=customXml/itemProps1.xml><?xml version="1.0" encoding="utf-8"?>
<ds:datastoreItem xmlns:ds="http://schemas.openxmlformats.org/officeDocument/2006/customXml" ds:itemID="{A6A0A92B-A9A4-4216-AA37-9F903A483F9E}">
  <ds:schemaRefs>
    <ds:schemaRef ds:uri="7a3f6113-539f-4060-a029-24396f465f92"/>
    <ds:schemaRef ds:uri="ba59f325-b8f1-4d26-985e-96f79e32bb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D46D940-252F-47CC-8F83-8626EC26F171}">
  <ds:schemaRefs>
    <ds:schemaRef ds:uri="http://schemas.microsoft.com/sharepoint/v3/contenttype/forms"/>
  </ds:schemaRefs>
</ds:datastoreItem>
</file>

<file path=customXml/itemProps3.xml><?xml version="1.0" encoding="utf-8"?>
<ds:datastoreItem xmlns:ds="http://schemas.openxmlformats.org/officeDocument/2006/customXml" ds:itemID="{BD8D324B-0052-4F6D-A2DF-A25EF99CC1D8}">
  <ds:schemaRefs>
    <ds:schemaRef ds:uri="http://purl.org/dc/terms/"/>
    <ds:schemaRef ds:uri="http://www.w3.org/XML/1998/namespace"/>
    <ds:schemaRef ds:uri="7a3f6113-539f-4060-a029-24396f465f92"/>
    <ds:schemaRef ds:uri="http://schemas.microsoft.com/office/2006/metadata/properties"/>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ba59f325-b8f1-4d26-985e-96f79e32bb9e"/>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3</TotalTime>
  <Words>1456</Words>
  <Application>Microsoft Macintosh PowerPoint</Application>
  <PresentationFormat>Presentación en pantalla (16:9)</PresentationFormat>
  <Paragraphs>407</Paragraphs>
  <Slides>17</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Open Sans</vt:lpstr>
      <vt:lpstr>Arial</vt:lpstr>
      <vt:lpstr>Montserrat Medium</vt:lpstr>
      <vt:lpstr>Times New Roman</vt:lpstr>
      <vt:lpstr>Calibri</vt:lpstr>
      <vt:lpstr>Montserrat Light</vt:lpstr>
      <vt:lpstr>Tema di Office</vt:lpstr>
      <vt:lpstr>On demand wildfire risk assessment workflow at Pan-European scale  CLIMAAX</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Urban interface Risk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needs</dc:title>
  <dc:creator>Paolo</dc:creator>
  <cp:lastModifiedBy>Daniel Sempere</cp:lastModifiedBy>
  <cp:revision>20</cp:revision>
  <dcterms:modified xsi:type="dcterms:W3CDTF">2023-06-20T09:23:22Z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0x010100471E3B6AA028A44680A4D7AF9F536941</vt:lpwstr>
  </property>
  <property fmtid="{D5CDD505-2E9C-101B-9397-08002B2CF9AE}" pid="3" name="MediaServiceImageTags">
    <vt:lpwstr/>
  </property>
</Properties>
</file>